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6"/>
  </p:notesMasterIdLst>
  <p:handoutMasterIdLst>
    <p:handoutMasterId r:id="rId77"/>
  </p:handoutMasterIdLst>
  <p:sldIdLst>
    <p:sldId id="3987" r:id="rId2"/>
    <p:sldId id="2767" r:id="rId3"/>
    <p:sldId id="2769" r:id="rId4"/>
    <p:sldId id="2770" r:id="rId5"/>
    <p:sldId id="3991" r:id="rId6"/>
    <p:sldId id="271" r:id="rId7"/>
    <p:sldId id="3990" r:id="rId8"/>
    <p:sldId id="4000" r:id="rId9"/>
    <p:sldId id="274" r:id="rId10"/>
    <p:sldId id="3989" r:id="rId11"/>
    <p:sldId id="311" r:id="rId12"/>
    <p:sldId id="3992" r:id="rId13"/>
    <p:sldId id="493" r:id="rId14"/>
    <p:sldId id="494" r:id="rId15"/>
    <p:sldId id="268" r:id="rId16"/>
    <p:sldId id="475" r:id="rId17"/>
    <p:sldId id="3993" r:id="rId18"/>
    <p:sldId id="3994" r:id="rId19"/>
    <p:sldId id="3995" r:id="rId20"/>
    <p:sldId id="3996" r:id="rId21"/>
    <p:sldId id="3997" r:id="rId22"/>
    <p:sldId id="4013" r:id="rId23"/>
    <p:sldId id="3998" r:id="rId24"/>
    <p:sldId id="3999" r:id="rId25"/>
    <p:sldId id="4014" r:id="rId26"/>
    <p:sldId id="2768" r:id="rId27"/>
    <p:sldId id="2758" r:id="rId28"/>
    <p:sldId id="2759" r:id="rId29"/>
    <p:sldId id="2760" r:id="rId30"/>
    <p:sldId id="2764" r:id="rId31"/>
    <p:sldId id="357" r:id="rId32"/>
    <p:sldId id="360" r:id="rId33"/>
    <p:sldId id="359" r:id="rId34"/>
    <p:sldId id="3975" r:id="rId35"/>
    <p:sldId id="2771" r:id="rId36"/>
    <p:sldId id="2773" r:id="rId37"/>
    <p:sldId id="3965" r:id="rId38"/>
    <p:sldId id="2774" r:id="rId39"/>
    <p:sldId id="4002" r:id="rId40"/>
    <p:sldId id="4003" r:id="rId41"/>
    <p:sldId id="4004" r:id="rId42"/>
    <p:sldId id="4005" r:id="rId43"/>
    <p:sldId id="402" r:id="rId44"/>
    <p:sldId id="4011" r:id="rId45"/>
    <p:sldId id="404" r:id="rId46"/>
    <p:sldId id="4012" r:id="rId47"/>
    <p:sldId id="414" r:id="rId48"/>
    <p:sldId id="408" r:id="rId49"/>
    <p:sldId id="4006" r:id="rId50"/>
    <p:sldId id="4007" r:id="rId51"/>
    <p:sldId id="4009" r:id="rId52"/>
    <p:sldId id="4008" r:id="rId53"/>
    <p:sldId id="4010" r:id="rId54"/>
    <p:sldId id="308" r:id="rId55"/>
    <p:sldId id="2692" r:id="rId56"/>
    <p:sldId id="3974" r:id="rId57"/>
    <p:sldId id="3966" r:id="rId58"/>
    <p:sldId id="2687" r:id="rId59"/>
    <p:sldId id="2708" r:id="rId60"/>
    <p:sldId id="2697" r:id="rId61"/>
    <p:sldId id="2698" r:id="rId62"/>
    <p:sldId id="2710" r:id="rId63"/>
    <p:sldId id="2701" r:id="rId64"/>
    <p:sldId id="2742" r:id="rId65"/>
    <p:sldId id="2711" r:id="rId66"/>
    <p:sldId id="2713" r:id="rId67"/>
    <p:sldId id="2715" r:id="rId68"/>
    <p:sldId id="2729" r:id="rId69"/>
    <p:sldId id="2756" r:id="rId70"/>
    <p:sldId id="2720" r:id="rId71"/>
    <p:sldId id="2721" r:id="rId72"/>
    <p:sldId id="3967" r:id="rId73"/>
    <p:sldId id="2747" r:id="rId74"/>
    <p:sldId id="3968" r:id="rId75"/>
  </p:sldIdLst>
  <p:sldSz cx="9144000" cy="5143500" type="screen16x9"/>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88669" autoAdjust="0"/>
  </p:normalViewPr>
  <p:slideViewPr>
    <p:cSldViewPr snapToGrid="0" snapToObjects="1" showGuides="1">
      <p:cViewPr>
        <p:scale>
          <a:sx n="88" d="100"/>
          <a:sy n="88" d="100"/>
        </p:scale>
        <p:origin x="392" y="8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dirty="0">
              <a:latin typeface="Arial" panose="020B0604020202020204" pitchFamily="34" charset="0"/>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279B33-A94D-4C8C-88C2-619932967EF3}" type="datetimeFigureOut">
              <a:rPr lang="fr-CH" smtClean="0">
                <a:latin typeface="Arial" panose="020B0604020202020204" pitchFamily="34" charset="0"/>
              </a:rPr>
              <a:t>03.12.2024</a:t>
            </a:fld>
            <a:endParaRPr lang="fr-CH" dirty="0">
              <a:latin typeface="Arial" panose="020B0604020202020204" pitchFamily="34" charset="0"/>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dirty="0">
              <a:latin typeface="Arial" panose="020B0604020202020204" pitchFamily="34" charset="0"/>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F4AF0-8439-436D-BEF0-52070F19E1B6}" type="slidenum">
              <a:rPr lang="fr-CH" smtClean="0">
                <a:latin typeface="Arial" panose="020B0604020202020204" pitchFamily="34" charset="0"/>
              </a:rPr>
              <a:t>‹N°›</a:t>
            </a:fld>
            <a:endParaRPr lang="fr-CH" dirty="0">
              <a:latin typeface="Arial" panose="020B0604020202020204" pitchFamily="34" charset="0"/>
            </a:endParaRPr>
          </a:p>
        </p:txBody>
      </p:sp>
    </p:spTree>
    <p:extLst>
      <p:ext uri="{BB962C8B-B14F-4D97-AF65-F5344CB8AC3E}">
        <p14:creationId xmlns:p14="http://schemas.microsoft.com/office/powerpoint/2010/main" val="1324905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F8103E42-5239-1A40-AD33-3EE7E9DDF5FD}" type="datetimeFigureOut">
              <a:rPr lang="fr-FR" smtClean="0"/>
              <a:pPr/>
              <a:t>03/12/2024</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CF50783-AAED-1941-8BCC-9F6140F0A6B1}" type="slidenum">
              <a:rPr lang="fr-FR" smtClean="0"/>
              <a:pPr/>
              <a:t>‹N°›</a:t>
            </a:fld>
            <a:endParaRPr lang="fr-FR" dirty="0"/>
          </a:p>
        </p:txBody>
      </p:sp>
    </p:spTree>
    <p:extLst>
      <p:ext uri="{BB962C8B-B14F-4D97-AF65-F5344CB8AC3E}">
        <p14:creationId xmlns:p14="http://schemas.microsoft.com/office/powerpoint/2010/main" val="726742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ym typeface="Wingdings" pitchFamily="2" charset="2"/>
              </a:rPr>
              <a:t>2 TYPES</a:t>
            </a:r>
          </a:p>
          <a:p>
            <a:r>
              <a:rPr lang="fr-FR" dirty="0">
                <a:sym typeface="Wingdings" pitchFamily="2" charset="2"/>
              </a:rPr>
              <a:t>CHAUFFAGE BAT</a:t>
            </a:r>
          </a:p>
          <a:p>
            <a:r>
              <a:rPr lang="fr-FR" dirty="0">
                <a:sym typeface="Wingdings" pitchFamily="2" charset="2"/>
              </a:rPr>
              <a:t>ELECTRICITE</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8A96AD17-CE56-4C07-BE79-3D674D8BAB53}" type="slidenum">
              <a:rPr lang="fr-FR" smtClean="0"/>
              <a:pPr>
                <a:defRPr/>
              </a:pPr>
              <a:t>3</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62842-787D-5A87-AD9A-593340468E8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DA37351-3EF7-E312-9743-E54653B99058}"/>
              </a:ext>
            </a:extLst>
          </p:cNvPr>
          <p:cNvSpPr>
            <a:spLocks noGrp="1" noChangeArrowheads="1"/>
          </p:cNvSpPr>
          <p:nvPr>
            <p:ph type="sldNum" sz="quarter" idx="5"/>
          </p:nvPr>
        </p:nvSpPr>
        <p:spPr>
          <a:ln/>
        </p:spPr>
        <p:txBody>
          <a:bodyPr/>
          <a:lstStyle/>
          <a:p>
            <a:fld id="{27D6BEC7-8320-473C-91DB-BCDC3B7FD4CC}" type="slidenum">
              <a:rPr lang="en-GB" altLang="fr-FR"/>
              <a:pPr/>
              <a:t>19</a:t>
            </a:fld>
            <a:endParaRPr lang="en-GB" altLang="fr-FR"/>
          </a:p>
        </p:txBody>
      </p:sp>
      <p:sp>
        <p:nvSpPr>
          <p:cNvPr id="390146" name="Rectangle 2">
            <a:extLst>
              <a:ext uri="{FF2B5EF4-FFF2-40B4-BE49-F238E27FC236}">
                <a16:creationId xmlns:a16="http://schemas.microsoft.com/office/drawing/2014/main" id="{6B252CEA-406B-6FE7-5ED0-EC831F8219C4}"/>
              </a:ext>
            </a:extLst>
          </p:cNvPr>
          <p:cNvSpPr>
            <a:spLocks noGrp="1" noRot="1" noChangeAspect="1" noChangeArrowheads="1" noTextEdit="1"/>
          </p:cNvSpPr>
          <p:nvPr>
            <p:ph type="sldImg"/>
          </p:nvPr>
        </p:nvSpPr>
        <p:spPr>
          <a:xfrm>
            <a:off x="992188" y="768350"/>
            <a:ext cx="5118100" cy="3838575"/>
          </a:xfrm>
          <a:ln/>
        </p:spPr>
      </p:sp>
      <p:sp>
        <p:nvSpPr>
          <p:cNvPr id="390147" name="Rectangle 3">
            <a:extLst>
              <a:ext uri="{FF2B5EF4-FFF2-40B4-BE49-F238E27FC236}">
                <a16:creationId xmlns:a16="http://schemas.microsoft.com/office/drawing/2014/main" id="{8261DDC2-51B0-E5F9-7F0D-3991854A661D}"/>
              </a:ext>
            </a:extLst>
          </p:cNvPr>
          <p:cNvSpPr>
            <a:spLocks noGrp="1" noChangeArrowheads="1"/>
          </p:cNvSpPr>
          <p:nvPr>
            <p:ph type="body" idx="1"/>
          </p:nvPr>
        </p:nvSpPr>
        <p:spPr/>
        <p:txBody>
          <a:bodyPr/>
          <a:lstStyle/>
          <a:p>
            <a:r>
              <a:rPr lang="en-US" altLang="fr-FR"/>
              <a:t>Close up on aerial photo </a:t>
            </a:r>
          </a:p>
        </p:txBody>
      </p:sp>
    </p:spTree>
    <p:extLst>
      <p:ext uri="{BB962C8B-B14F-4D97-AF65-F5344CB8AC3E}">
        <p14:creationId xmlns:p14="http://schemas.microsoft.com/office/powerpoint/2010/main" val="1482187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D77E4-FFB2-C885-8902-AFB33C3DAF55}"/>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DE3F120-AD3E-8043-B39E-F56968DD1A37}"/>
              </a:ext>
            </a:extLst>
          </p:cNvPr>
          <p:cNvSpPr>
            <a:spLocks noGrp="1" noChangeArrowheads="1"/>
          </p:cNvSpPr>
          <p:nvPr>
            <p:ph type="sldNum" sz="quarter" idx="5"/>
          </p:nvPr>
        </p:nvSpPr>
        <p:spPr>
          <a:ln/>
        </p:spPr>
        <p:txBody>
          <a:bodyPr/>
          <a:lstStyle/>
          <a:p>
            <a:fld id="{3D572735-A2F9-487B-9ECC-24EB82F4AF25}" type="slidenum">
              <a:rPr lang="en-GB" altLang="fr-FR"/>
              <a:pPr/>
              <a:t>20</a:t>
            </a:fld>
            <a:endParaRPr lang="en-GB" altLang="fr-FR"/>
          </a:p>
        </p:txBody>
      </p:sp>
      <p:sp>
        <p:nvSpPr>
          <p:cNvPr id="395266" name="Rectangle 2">
            <a:extLst>
              <a:ext uri="{FF2B5EF4-FFF2-40B4-BE49-F238E27FC236}">
                <a16:creationId xmlns:a16="http://schemas.microsoft.com/office/drawing/2014/main" id="{8060C21D-609F-E264-FA44-935956D5A6FF}"/>
              </a:ext>
            </a:extLst>
          </p:cNvPr>
          <p:cNvSpPr>
            <a:spLocks noGrp="1" noRot="1" noChangeAspect="1" noChangeArrowheads="1" noTextEdit="1"/>
          </p:cNvSpPr>
          <p:nvPr>
            <p:ph type="sldImg"/>
          </p:nvPr>
        </p:nvSpPr>
        <p:spPr>
          <a:xfrm>
            <a:off x="992188" y="768350"/>
            <a:ext cx="5118100" cy="3838575"/>
          </a:xfrm>
          <a:ln/>
        </p:spPr>
      </p:sp>
      <p:sp>
        <p:nvSpPr>
          <p:cNvPr id="395267" name="Rectangle 3">
            <a:extLst>
              <a:ext uri="{FF2B5EF4-FFF2-40B4-BE49-F238E27FC236}">
                <a16:creationId xmlns:a16="http://schemas.microsoft.com/office/drawing/2014/main" id="{18604DC9-C92E-551D-8646-A47FF3C34F62}"/>
              </a:ext>
            </a:extLst>
          </p:cNvPr>
          <p:cNvSpPr>
            <a:spLocks noGrp="1" noChangeArrowheads="1"/>
          </p:cNvSpPr>
          <p:nvPr>
            <p:ph type="body" idx="1"/>
          </p:nvPr>
        </p:nvSpPr>
        <p:spPr/>
        <p:txBody>
          <a:bodyPr/>
          <a:lstStyle/>
          <a:p>
            <a:endParaRPr lang="en-US" altLang="fr-FR"/>
          </a:p>
        </p:txBody>
      </p:sp>
    </p:spTree>
    <p:extLst>
      <p:ext uri="{BB962C8B-B14F-4D97-AF65-F5344CB8AC3E}">
        <p14:creationId xmlns:p14="http://schemas.microsoft.com/office/powerpoint/2010/main" val="3715549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3572-90C0-4425-7DAB-0E0CB196AEF5}"/>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010E3222-C5B8-B1AA-E6C5-66B88A4A95A1}"/>
              </a:ext>
            </a:extLst>
          </p:cNvPr>
          <p:cNvSpPr>
            <a:spLocks noGrp="1" noChangeArrowheads="1"/>
          </p:cNvSpPr>
          <p:nvPr>
            <p:ph type="sldNum" sz="quarter" idx="5"/>
          </p:nvPr>
        </p:nvSpPr>
        <p:spPr>
          <a:ln/>
        </p:spPr>
        <p:txBody>
          <a:bodyPr/>
          <a:lstStyle/>
          <a:p>
            <a:fld id="{16457168-CC19-4229-8E93-EF0A63F29E5F}" type="slidenum">
              <a:rPr lang="en-GB" altLang="fr-FR"/>
              <a:pPr/>
              <a:t>21</a:t>
            </a:fld>
            <a:endParaRPr lang="en-GB" altLang="fr-FR"/>
          </a:p>
        </p:txBody>
      </p:sp>
      <p:sp>
        <p:nvSpPr>
          <p:cNvPr id="397314" name="Rectangle 2">
            <a:extLst>
              <a:ext uri="{FF2B5EF4-FFF2-40B4-BE49-F238E27FC236}">
                <a16:creationId xmlns:a16="http://schemas.microsoft.com/office/drawing/2014/main" id="{120FA8E6-8701-A52C-6094-F1F19F587005}"/>
              </a:ext>
            </a:extLst>
          </p:cNvPr>
          <p:cNvSpPr>
            <a:spLocks noGrp="1" noRot="1" noChangeAspect="1" noChangeArrowheads="1" noTextEdit="1"/>
          </p:cNvSpPr>
          <p:nvPr>
            <p:ph type="sldImg"/>
          </p:nvPr>
        </p:nvSpPr>
        <p:spPr>
          <a:xfrm>
            <a:off x="992188" y="768350"/>
            <a:ext cx="5118100" cy="3838575"/>
          </a:xfrm>
          <a:ln/>
        </p:spPr>
      </p:sp>
      <p:sp>
        <p:nvSpPr>
          <p:cNvPr id="397315" name="Rectangle 3">
            <a:extLst>
              <a:ext uri="{FF2B5EF4-FFF2-40B4-BE49-F238E27FC236}">
                <a16:creationId xmlns:a16="http://schemas.microsoft.com/office/drawing/2014/main" id="{BEB9E7DC-5576-DCD2-ED0A-E3866DDA2AEE}"/>
              </a:ext>
            </a:extLst>
          </p:cNvPr>
          <p:cNvSpPr>
            <a:spLocks noGrp="1" noChangeArrowheads="1"/>
          </p:cNvSpPr>
          <p:nvPr>
            <p:ph type="body" idx="1"/>
          </p:nvPr>
        </p:nvSpPr>
        <p:spPr/>
        <p:txBody>
          <a:bodyPr/>
          <a:lstStyle/>
          <a:p>
            <a:r>
              <a:rPr lang="en-US" altLang="fr-FR"/>
              <a:t>The red star shows the potential location of the first IDDP drillhole in Krafla.</a:t>
            </a:r>
          </a:p>
          <a:p>
            <a:endParaRPr lang="en-US" altLang="fr-FR"/>
          </a:p>
          <a:p>
            <a:r>
              <a:rPr lang="en-US" altLang="fr-FR"/>
              <a:t>The IDDP well is close to the current re-injection well KG-26 which is slightly incline towards the north (yellow dots)</a:t>
            </a:r>
          </a:p>
          <a:p>
            <a:endParaRPr lang="en-US" altLang="fr-FR"/>
          </a:p>
          <a:p>
            <a:r>
              <a:rPr lang="en-US" altLang="fr-FR"/>
              <a:t>The next slide show the temperature and pressure condition in well KG-26</a:t>
            </a:r>
          </a:p>
          <a:p>
            <a:endParaRPr lang="en-US" altLang="fr-FR"/>
          </a:p>
          <a:p>
            <a:r>
              <a:rPr lang="en-US" altLang="fr-FR"/>
              <a:t>Similar PT conditions are likely in the IDDP well</a:t>
            </a:r>
          </a:p>
          <a:p>
            <a:endParaRPr lang="en-US" altLang="fr-FR"/>
          </a:p>
          <a:p>
            <a:r>
              <a:rPr lang="en-US" altLang="fr-FR"/>
              <a:t>According to the pressure profiles a permeable zone at somewhat higher pressure is expected at 2400 m depth </a:t>
            </a:r>
          </a:p>
        </p:txBody>
      </p:sp>
    </p:spTree>
    <p:extLst>
      <p:ext uri="{BB962C8B-B14F-4D97-AF65-F5344CB8AC3E}">
        <p14:creationId xmlns:p14="http://schemas.microsoft.com/office/powerpoint/2010/main" val="4085860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42BF6-4F41-7639-4371-E9267C61D2D7}"/>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59EF7952-5CDD-096D-8461-C01A378F07E3}"/>
              </a:ext>
            </a:extLst>
          </p:cNvPr>
          <p:cNvSpPr>
            <a:spLocks noGrp="1" noChangeArrowheads="1"/>
          </p:cNvSpPr>
          <p:nvPr>
            <p:ph type="sldNum" sz="quarter" idx="5"/>
          </p:nvPr>
        </p:nvSpPr>
        <p:spPr>
          <a:ln/>
        </p:spPr>
        <p:txBody>
          <a:bodyPr/>
          <a:lstStyle/>
          <a:p>
            <a:fld id="{102E3501-4043-459D-8301-516F6D33E814}" type="slidenum">
              <a:rPr lang="en-GB" altLang="fr-FR"/>
              <a:pPr/>
              <a:t>23</a:t>
            </a:fld>
            <a:endParaRPr lang="en-GB" altLang="fr-FR"/>
          </a:p>
        </p:txBody>
      </p:sp>
      <p:sp>
        <p:nvSpPr>
          <p:cNvPr id="399362" name="Rectangle 2">
            <a:extLst>
              <a:ext uri="{FF2B5EF4-FFF2-40B4-BE49-F238E27FC236}">
                <a16:creationId xmlns:a16="http://schemas.microsoft.com/office/drawing/2014/main" id="{973ABEEA-8574-A584-BF6C-D681E9FA987B}"/>
              </a:ext>
            </a:extLst>
          </p:cNvPr>
          <p:cNvSpPr>
            <a:spLocks noGrp="1" noRot="1" noChangeAspect="1" noChangeArrowheads="1" noTextEdit="1"/>
          </p:cNvSpPr>
          <p:nvPr>
            <p:ph type="sldImg"/>
          </p:nvPr>
        </p:nvSpPr>
        <p:spPr>
          <a:xfrm>
            <a:off x="992188" y="768350"/>
            <a:ext cx="5118100" cy="3838575"/>
          </a:xfrm>
          <a:ln/>
        </p:spPr>
      </p:sp>
      <p:sp>
        <p:nvSpPr>
          <p:cNvPr id="399363" name="Rectangle 3">
            <a:extLst>
              <a:ext uri="{FF2B5EF4-FFF2-40B4-BE49-F238E27FC236}">
                <a16:creationId xmlns:a16="http://schemas.microsoft.com/office/drawing/2014/main" id="{403544FD-9D24-1AE4-E285-2EFE3000CEE7}"/>
              </a:ext>
            </a:extLst>
          </p:cNvPr>
          <p:cNvSpPr>
            <a:spLocks noGrp="1" noChangeArrowheads="1"/>
          </p:cNvSpPr>
          <p:nvPr>
            <p:ph type="body" idx="1"/>
          </p:nvPr>
        </p:nvSpPr>
        <p:spPr/>
        <p:txBody>
          <a:bodyPr/>
          <a:lstStyle/>
          <a:p>
            <a:r>
              <a:rPr lang="en-US" altLang="fr-FR" dirty="0"/>
              <a:t>temperature (T) and pressure (P) profiles for the KG-26 well in Krafla.</a:t>
            </a:r>
          </a:p>
          <a:p>
            <a:endParaRPr lang="en-US" altLang="fr-FR" dirty="0"/>
          </a:p>
          <a:p>
            <a:r>
              <a:rPr lang="en-US" altLang="fr-FR" dirty="0"/>
              <a:t>The western part of the Krafla production fields (</a:t>
            </a:r>
            <a:r>
              <a:rPr lang="en-US" altLang="fr-FR" dirty="0" err="1"/>
              <a:t>Leirbotnar</a:t>
            </a:r>
            <a:r>
              <a:rPr lang="en-US" altLang="fr-FR" dirty="0"/>
              <a:t>) is characterized by an upper and lower fluid systems – the upper one roughly at 200°C while the lower part, below 1000-1200 m depth, follows the BPD-curve</a:t>
            </a:r>
          </a:p>
          <a:p>
            <a:endParaRPr lang="en-US" altLang="fr-FR" dirty="0"/>
          </a:p>
          <a:p>
            <a:r>
              <a:rPr lang="en-US" altLang="fr-FR" dirty="0"/>
              <a:t>With increasing depth we expect T will arise along the BPD-curve to the critical point (CP) at ~3.5 km depth.  There are some indication that the P may be slightly higher so a superheated steam field is also possible.</a:t>
            </a:r>
          </a:p>
          <a:p>
            <a:endParaRPr lang="en-US" altLang="fr-FR" dirty="0"/>
          </a:p>
          <a:p>
            <a:r>
              <a:rPr lang="en-US" altLang="fr-FR" dirty="0"/>
              <a:t>In the next slide two possible scenarios are shown – (a) superheated steam field above supercritical reservoir, and (b) that the T condition follows the BPD curve to the CP and into supercritical conditions.</a:t>
            </a:r>
          </a:p>
          <a:p>
            <a:endParaRPr lang="en-US" altLang="fr-FR" dirty="0"/>
          </a:p>
          <a:p>
            <a:r>
              <a:rPr lang="en-US" altLang="fr-FR" dirty="0"/>
              <a:t>These two scenarios were discussed at an IDDP workshop in 2001 – based on field evidence from a deeply eroded Miocene central volcanic complex in SE-Iceland.  Both scenarios may apply to the Krafla </a:t>
            </a:r>
            <a:r>
              <a:rPr lang="en-US" altLang="fr-FR" dirty="0" err="1"/>
              <a:t>drillfield</a:t>
            </a:r>
            <a:r>
              <a:rPr lang="en-US" altLang="fr-FR" dirty="0"/>
              <a:t> – depending on </a:t>
            </a:r>
            <a:r>
              <a:rPr lang="en-US" altLang="fr-FR" dirty="0" err="1"/>
              <a:t>drillsite</a:t>
            </a:r>
            <a:r>
              <a:rPr lang="en-US" altLang="fr-FR" dirty="0"/>
              <a:t> location with respect to the underlying magma chamber.</a:t>
            </a:r>
          </a:p>
        </p:txBody>
      </p:sp>
    </p:spTree>
    <p:extLst>
      <p:ext uri="{BB962C8B-B14F-4D97-AF65-F5344CB8AC3E}">
        <p14:creationId xmlns:p14="http://schemas.microsoft.com/office/powerpoint/2010/main" val="177553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00020-E4D9-9150-7841-F2852E08E6B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0E830B8D-2BCC-C9B2-C9E7-5CC214E554B0}"/>
              </a:ext>
            </a:extLst>
          </p:cNvPr>
          <p:cNvSpPr>
            <a:spLocks noGrp="1" noChangeArrowheads="1"/>
          </p:cNvSpPr>
          <p:nvPr>
            <p:ph type="sldNum" sz="quarter" idx="5"/>
          </p:nvPr>
        </p:nvSpPr>
        <p:spPr>
          <a:ln/>
        </p:spPr>
        <p:txBody>
          <a:bodyPr/>
          <a:lstStyle/>
          <a:p>
            <a:fld id="{D6609914-696F-41CC-94E3-730C5FE4378F}" type="slidenum">
              <a:rPr lang="en-GB" altLang="fr-FR"/>
              <a:pPr/>
              <a:t>24</a:t>
            </a:fld>
            <a:endParaRPr lang="en-GB" altLang="fr-FR"/>
          </a:p>
        </p:txBody>
      </p:sp>
      <p:sp>
        <p:nvSpPr>
          <p:cNvPr id="401410" name="Rectangle 2">
            <a:extLst>
              <a:ext uri="{FF2B5EF4-FFF2-40B4-BE49-F238E27FC236}">
                <a16:creationId xmlns:a16="http://schemas.microsoft.com/office/drawing/2014/main" id="{2C3FB673-86D9-3646-5F85-52CD0F6A42AD}"/>
              </a:ext>
            </a:extLst>
          </p:cNvPr>
          <p:cNvSpPr>
            <a:spLocks noGrp="1" noRot="1" noChangeAspect="1" noChangeArrowheads="1" noTextEdit="1"/>
          </p:cNvSpPr>
          <p:nvPr>
            <p:ph type="sldImg"/>
          </p:nvPr>
        </p:nvSpPr>
        <p:spPr>
          <a:xfrm>
            <a:off x="992188" y="768350"/>
            <a:ext cx="5118100" cy="3838575"/>
          </a:xfrm>
          <a:ln/>
        </p:spPr>
      </p:sp>
      <p:sp>
        <p:nvSpPr>
          <p:cNvPr id="401411" name="Rectangle 3">
            <a:extLst>
              <a:ext uri="{FF2B5EF4-FFF2-40B4-BE49-F238E27FC236}">
                <a16:creationId xmlns:a16="http://schemas.microsoft.com/office/drawing/2014/main" id="{AC854ACF-DD41-DC43-268D-2221C16FF940}"/>
              </a:ext>
            </a:extLst>
          </p:cNvPr>
          <p:cNvSpPr>
            <a:spLocks noGrp="1" noChangeArrowheads="1"/>
          </p:cNvSpPr>
          <p:nvPr>
            <p:ph type="body" idx="1"/>
          </p:nvPr>
        </p:nvSpPr>
        <p:spPr/>
        <p:txBody>
          <a:bodyPr/>
          <a:lstStyle/>
          <a:p>
            <a:r>
              <a:rPr lang="is-IS" altLang="fr-FR"/>
              <a:t>Models for scenarios 2 and 4 presented at at IDDP workshop in 2002</a:t>
            </a:r>
          </a:p>
          <a:p>
            <a:endParaRPr lang="is-IS" altLang="fr-FR"/>
          </a:p>
          <a:p>
            <a:r>
              <a:rPr lang="is-IS" altLang="fr-FR"/>
              <a:t>Either model is expected to apply to the IDDP well in Krafla – while the plan is to case the well off at ~3.5 km in order to secure not mixing sub-critical fluid with the supercritical</a:t>
            </a:r>
            <a:endParaRPr lang="en-GB" altLang="fr-FR"/>
          </a:p>
        </p:txBody>
      </p:sp>
    </p:spTree>
    <p:extLst>
      <p:ext uri="{BB962C8B-B14F-4D97-AF65-F5344CB8AC3E}">
        <p14:creationId xmlns:p14="http://schemas.microsoft.com/office/powerpoint/2010/main" val="1345758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B2C08166-3B43-44EB-997B-4959DE8A12CD}" type="slidenum">
              <a:rPr lang="fr-CH" smtClean="0"/>
              <a:t>26</a:t>
            </a:fld>
            <a:endParaRPr lang="fr-CH"/>
          </a:p>
        </p:txBody>
      </p:sp>
    </p:spTree>
    <p:extLst>
      <p:ext uri="{BB962C8B-B14F-4D97-AF65-F5344CB8AC3E}">
        <p14:creationId xmlns:p14="http://schemas.microsoft.com/office/powerpoint/2010/main" val="2175880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619125"/>
            <a:ext cx="6435725" cy="36210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dirty="0">
                <a:latin typeface="Arial Narrow" pitchFamily="34" charset="0"/>
              </a:rPr>
              <a:t>W</a:t>
            </a:r>
            <a:r>
              <a:rPr lang="en-CH" dirty="0">
                <a:latin typeface="Arial Narrow" pitchFamily="34" charset="0"/>
              </a:rPr>
              <a:t>hat is the BDT? </a:t>
            </a:r>
            <a:r>
              <a:rPr lang="en-US" dirty="0">
                <a:latin typeface="Arial Narrow" pitchFamily="34" charset="0"/>
              </a:rPr>
              <a:t>The lithosphere can be divided into two layers. The upper layer is brittle, with deformation occurring through faulting and strength governed by friction, much like the caramelized crust of a crème </a:t>
            </a:r>
            <a:r>
              <a:rPr lang="en-US" dirty="0" err="1">
                <a:latin typeface="Arial Narrow" pitchFamily="34" charset="0"/>
              </a:rPr>
              <a:t>brûlée</a:t>
            </a:r>
            <a:r>
              <a:rPr lang="en-US" dirty="0">
                <a:latin typeface="Arial Narrow" pitchFamily="34" charset="0"/>
              </a:rPr>
              <a:t>."</a:t>
            </a:r>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654C0DFB-42CC-CE4D-B192-8AF3C84585A9}" type="datetime1">
              <a:rPr lang="fr-CH" smtClean="0"/>
              <a:t>03.12.2024</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27</a:t>
            </a:fld>
            <a:endParaRPr lang="fr-FR" dirty="0"/>
          </a:p>
        </p:txBody>
      </p:sp>
    </p:spTree>
    <p:extLst>
      <p:ext uri="{BB962C8B-B14F-4D97-AF65-F5344CB8AC3E}">
        <p14:creationId xmlns:p14="http://schemas.microsoft.com/office/powerpoint/2010/main" val="3194530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619125"/>
            <a:ext cx="6435725" cy="3621088"/>
          </a:xfrm>
        </p:spPr>
      </p:sp>
      <p:sp>
        <p:nvSpPr>
          <p:cNvPr id="3" name="Notes Placeholder 2"/>
          <p:cNvSpPr>
            <a:spLocks noGrp="1"/>
          </p:cNvSpPr>
          <p:nvPr>
            <p:ph type="body" idx="1"/>
          </p:nvPr>
        </p:nvSpPr>
        <p:spPr/>
        <p:txBody>
          <a:bodyPr/>
          <a:lstStyle/>
          <a:p>
            <a:pPr eaLnBrk="0" fontAlgn="base" hangingPunct="0">
              <a:spcBef>
                <a:spcPct val="0"/>
              </a:spcBef>
              <a:spcAft>
                <a:spcPct val="0"/>
              </a:spcAft>
            </a:pPr>
            <a:r>
              <a:rPr lang="en-US" dirty="0">
                <a:latin typeface="Arial Narrow" pitchFamily="34" charset="0"/>
              </a:rPr>
              <a:t>In contrast, the bottom layer experiences deformation through crystal plasticity, with homogeneous deformation and strength approximated by high-temperature flow law, akin to the custard of a crème </a:t>
            </a:r>
            <a:r>
              <a:rPr lang="en-US" dirty="0" err="1">
                <a:latin typeface="Arial Narrow" pitchFamily="34" charset="0"/>
              </a:rPr>
              <a:t>brûlée</a:t>
            </a:r>
            <a:r>
              <a:rPr lang="en-US" dirty="0">
                <a:latin typeface="Arial Narrow" pitchFamily="34" charset="0"/>
              </a:rPr>
              <a:t>.</a:t>
            </a:r>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654C0DFB-42CC-CE4D-B192-8AF3C84585A9}" type="datetime1">
              <a:rPr lang="fr-CH" smtClean="0"/>
              <a:t>03.12.2024</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28</a:t>
            </a:fld>
            <a:endParaRPr lang="fr-FR" dirty="0"/>
          </a:p>
        </p:txBody>
      </p:sp>
    </p:spTree>
    <p:extLst>
      <p:ext uri="{BB962C8B-B14F-4D97-AF65-F5344CB8AC3E}">
        <p14:creationId xmlns:p14="http://schemas.microsoft.com/office/powerpoint/2010/main" val="1919289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619125"/>
            <a:ext cx="6435725" cy="3621088"/>
          </a:xfrm>
        </p:spPr>
      </p:sp>
      <p:sp>
        <p:nvSpPr>
          <p:cNvPr id="3" name="Notes Placeholder 2"/>
          <p:cNvSpPr>
            <a:spLocks noGrp="1"/>
          </p:cNvSpPr>
          <p:nvPr>
            <p:ph type="body" idx="1"/>
          </p:nvPr>
        </p:nvSpPr>
        <p:spPr/>
        <p:txBody>
          <a:bodyPr/>
          <a:lstStyle/>
          <a:p>
            <a:pPr eaLnBrk="0" fontAlgn="base" hangingPunct="0">
              <a:spcBef>
                <a:spcPct val="0"/>
              </a:spcBef>
              <a:spcAft>
                <a:spcPct val="0"/>
              </a:spcAft>
            </a:pPr>
            <a:r>
              <a:rPr lang="en-US" dirty="0">
                <a:latin typeface="Arial Narrow" pitchFamily="34" charset="0"/>
              </a:rPr>
              <a:t>The transition from the brittle upper layer to the ductile lower layer of the lithosphere isn't marked by a distinct boundary. Within this zone, we find a mix of both brittle and ductile behaviors, with </a:t>
            </a:r>
            <a:r>
              <a:rPr lang="en-CH" dirty="0">
                <a:latin typeface="Arial Narrow" pitchFamily="34" charset="0"/>
              </a:rPr>
              <a:t>def</a:t>
            </a:r>
            <a:r>
              <a:rPr lang="fr-FR" dirty="0">
                <a:latin typeface="Arial Narrow" pitchFamily="34" charset="0"/>
              </a:rPr>
              <a:t>or</a:t>
            </a:r>
            <a:r>
              <a:rPr lang="en-CH" dirty="0" err="1">
                <a:latin typeface="Arial Narrow" pitchFamily="34" charset="0"/>
              </a:rPr>
              <a:t>mation</a:t>
            </a:r>
            <a:r>
              <a:rPr lang="en-CH" dirty="0">
                <a:latin typeface="Arial Narrow" pitchFamily="34" charset="0"/>
              </a:rPr>
              <a:t> </a:t>
            </a:r>
            <a:r>
              <a:rPr lang="en-US" dirty="0">
                <a:latin typeface="Arial Narrow" pitchFamily="34" charset="0"/>
              </a:rPr>
              <a:t>being partitioned between the fault plane and the rock mass. There are no mechanical laws describing the rheology, and our observations of this transition are sparse.</a:t>
            </a:r>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654C0DFB-42CC-CE4D-B192-8AF3C84585A9}" type="datetime1">
              <a:rPr lang="fr-CH" smtClean="0"/>
              <a:t>03.12.2024</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29</a:t>
            </a:fld>
            <a:endParaRPr lang="fr-FR" dirty="0"/>
          </a:p>
        </p:txBody>
      </p:sp>
    </p:spTree>
    <p:extLst>
      <p:ext uri="{BB962C8B-B14F-4D97-AF65-F5344CB8AC3E}">
        <p14:creationId xmlns:p14="http://schemas.microsoft.com/office/powerpoint/2010/main" val="2485802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619125"/>
            <a:ext cx="6435725" cy="3621088"/>
          </a:xfrm>
        </p:spPr>
      </p:sp>
      <p:sp>
        <p:nvSpPr>
          <p:cNvPr id="3" name="Notes Placeholder 2"/>
          <p:cNvSpPr>
            <a:spLocks noGrp="1"/>
          </p:cNvSpPr>
          <p:nvPr>
            <p:ph type="body" idx="1"/>
          </p:nvPr>
        </p:nvSpPr>
        <p:spPr/>
        <p:txBody>
          <a:bodyPr/>
          <a:lstStyle/>
          <a:p>
            <a:pPr eaLnBrk="0" fontAlgn="base" hangingPunct="0">
              <a:spcBef>
                <a:spcPct val="0"/>
              </a:spcBef>
              <a:spcAft>
                <a:spcPct val="0"/>
              </a:spcAft>
            </a:pPr>
            <a:r>
              <a:rPr lang="en-US" dirty="0">
                <a:latin typeface="Arial Narrow" pitchFamily="34" charset="0"/>
              </a:rPr>
              <a:t>The transition from the brittle upper layer to the ductile lower layer of the lithosphere isn't marked by a distinct boundary. Within this zone, we find a mix of both brittle and ductile behaviors, with </a:t>
            </a:r>
            <a:r>
              <a:rPr lang="en-CH" dirty="0">
                <a:latin typeface="Arial Narrow" pitchFamily="34" charset="0"/>
              </a:rPr>
              <a:t>def</a:t>
            </a:r>
            <a:r>
              <a:rPr lang="fr-FR" dirty="0">
                <a:latin typeface="Arial Narrow" pitchFamily="34" charset="0"/>
              </a:rPr>
              <a:t>or</a:t>
            </a:r>
            <a:r>
              <a:rPr lang="en-CH" dirty="0" err="1">
                <a:latin typeface="Arial Narrow" pitchFamily="34" charset="0"/>
              </a:rPr>
              <a:t>mation</a:t>
            </a:r>
            <a:r>
              <a:rPr lang="en-CH" dirty="0">
                <a:latin typeface="Arial Narrow" pitchFamily="34" charset="0"/>
              </a:rPr>
              <a:t> </a:t>
            </a:r>
            <a:r>
              <a:rPr lang="en-US" dirty="0">
                <a:latin typeface="Arial Narrow" pitchFamily="34" charset="0"/>
              </a:rPr>
              <a:t>being partitioned between the fault plane and the rock mass. There are no mechanical laws describing the rheology, and our observations of this transition are sparse.</a:t>
            </a:r>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654C0DFB-42CC-CE4D-B192-8AF3C84585A9}" type="datetime1">
              <a:rPr lang="fr-CH" smtClean="0"/>
              <a:t>03.12.2024</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30</a:t>
            </a:fld>
            <a:endParaRPr lang="fr-FR" dirty="0"/>
          </a:p>
        </p:txBody>
      </p:sp>
    </p:spTree>
    <p:extLst>
      <p:ext uri="{BB962C8B-B14F-4D97-AF65-F5344CB8AC3E}">
        <p14:creationId xmlns:p14="http://schemas.microsoft.com/office/powerpoint/2010/main" val="148708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sym typeface="Wingdings" pitchFamily="2" charset="2"/>
              </a:rPr>
              <a:t>2 TYPES</a:t>
            </a:r>
          </a:p>
          <a:p>
            <a:r>
              <a:rPr lang="fr-FR" dirty="0">
                <a:sym typeface="Wingdings" pitchFamily="2" charset="2"/>
              </a:rPr>
              <a:t>CHAUFFAGE BAT</a:t>
            </a:r>
          </a:p>
          <a:p>
            <a:r>
              <a:rPr lang="fr-FR" dirty="0">
                <a:sym typeface="Wingdings" pitchFamily="2" charset="2"/>
              </a:rPr>
              <a:t>ELECTRICITE</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8A96AD17-CE56-4C07-BE79-3D674D8BAB53}" type="slidenum">
              <a:rPr lang="fr-FR" smtClean="0"/>
              <a:pPr>
                <a:defRPr/>
              </a:pPr>
              <a:t>4</a:t>
            </a:fld>
            <a:endParaRPr lang="fr-FR"/>
          </a:p>
        </p:txBody>
      </p:sp>
    </p:spTree>
    <p:extLst>
      <p:ext uri="{BB962C8B-B14F-4D97-AF65-F5344CB8AC3E}">
        <p14:creationId xmlns:p14="http://schemas.microsoft.com/office/powerpoint/2010/main" val="3271568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619125"/>
            <a:ext cx="6435725" cy="3621088"/>
          </a:xfrm>
        </p:spPr>
      </p:sp>
      <p:sp>
        <p:nvSpPr>
          <p:cNvPr id="3" name="Notes Placeholder 2"/>
          <p:cNvSpPr>
            <a:spLocks noGrp="1"/>
          </p:cNvSpPr>
          <p:nvPr>
            <p:ph type="body" idx="1"/>
          </p:nvPr>
        </p:nvSpPr>
        <p:spPr/>
        <p:txBody>
          <a:bodyPr/>
          <a:lstStyle/>
          <a:p>
            <a:pPr eaLnBrk="0" fontAlgn="base" hangingPunct="0">
              <a:spcBef>
                <a:spcPct val="0"/>
              </a:spcBef>
              <a:spcAft>
                <a:spcPct val="0"/>
              </a:spcAft>
            </a:pPr>
            <a:r>
              <a:rPr lang="en-US" dirty="0"/>
              <a:t>The transition from brittle to ductile behavior significantly influences earthquake dynamics. It serves as both the </a:t>
            </a:r>
            <a:r>
              <a:rPr lang="en-CH" dirty="0"/>
              <a:t>location</a:t>
            </a:r>
            <a:r>
              <a:rPr lang="en-US" dirty="0"/>
              <a:t> for very large magnitude earthquakes, attributed to the high strength in that zone.</a:t>
            </a:r>
            <a:endParaRPr lang="en-US" dirty="0">
              <a:latin typeface="Arial Narrow" pitchFamily="34" charset="0"/>
            </a:endParaRPr>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654C0DFB-42CC-CE4D-B192-8AF3C84585A9}" type="datetime1">
              <a:rPr lang="fr-CH" smtClean="0"/>
              <a:t>03.12.2024</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31</a:t>
            </a:fld>
            <a:endParaRPr lang="fr-FR" dirty="0"/>
          </a:p>
        </p:txBody>
      </p:sp>
    </p:spTree>
    <p:extLst>
      <p:ext uri="{BB962C8B-B14F-4D97-AF65-F5344CB8AC3E}">
        <p14:creationId xmlns:p14="http://schemas.microsoft.com/office/powerpoint/2010/main" val="1604946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619125"/>
            <a:ext cx="6435725" cy="3621088"/>
          </a:xfrm>
        </p:spPr>
      </p:sp>
      <p:sp>
        <p:nvSpPr>
          <p:cNvPr id="3" name="Notes Placeholder 2"/>
          <p:cNvSpPr>
            <a:spLocks noGrp="1"/>
          </p:cNvSpPr>
          <p:nvPr>
            <p:ph type="body" idx="1"/>
          </p:nvPr>
        </p:nvSpPr>
        <p:spPr/>
        <p:txBody>
          <a:bodyPr/>
          <a:lstStyle/>
          <a:p>
            <a:pPr eaLnBrk="0" fontAlgn="base" hangingPunct="0">
              <a:spcBef>
                <a:spcPct val="0"/>
              </a:spcBef>
              <a:spcAft>
                <a:spcPct val="0"/>
              </a:spcAft>
            </a:pPr>
            <a:r>
              <a:rPr lang="en-US" dirty="0">
                <a:latin typeface="Arial Narrow" pitchFamily="34" charset="0"/>
              </a:rPr>
              <a:t>It also represents a threshold for earthquake nucleation, influenced by changes in frictional properties, meaning that below it, it is very difficult to nucleate an earthquake. </a:t>
            </a:r>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654C0DFB-42CC-CE4D-B192-8AF3C84585A9}" type="datetime1">
              <a:rPr lang="fr-CH" smtClean="0"/>
              <a:t>03.12.2024</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32</a:t>
            </a:fld>
            <a:endParaRPr lang="fr-FR" dirty="0"/>
          </a:p>
        </p:txBody>
      </p:sp>
    </p:spTree>
    <p:extLst>
      <p:ext uri="{BB962C8B-B14F-4D97-AF65-F5344CB8AC3E}">
        <p14:creationId xmlns:p14="http://schemas.microsoft.com/office/powerpoint/2010/main" val="543014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619125"/>
            <a:ext cx="6435725" cy="3621088"/>
          </a:xfrm>
        </p:spPr>
      </p:sp>
      <p:sp>
        <p:nvSpPr>
          <p:cNvPr id="3" name="Notes Placeholder 2"/>
          <p:cNvSpPr>
            <a:spLocks noGrp="1"/>
          </p:cNvSpPr>
          <p:nvPr>
            <p:ph type="body" idx="1"/>
          </p:nvPr>
        </p:nvSpPr>
        <p:spPr/>
        <p:txBody>
          <a:bodyPr/>
          <a:lstStyle/>
          <a:p>
            <a:pPr eaLnBrk="0" fontAlgn="base" hangingPunct="0">
              <a:spcBef>
                <a:spcPct val="0"/>
              </a:spcBef>
              <a:spcAft>
                <a:spcPct val="0"/>
              </a:spcAft>
            </a:pPr>
            <a:r>
              <a:rPr lang="en-US" dirty="0">
                <a:latin typeface="Arial Narrow" pitchFamily="34" charset="0"/>
              </a:rPr>
              <a:t>Additionally, it governs the </a:t>
            </a:r>
            <a:r>
              <a:rPr lang="en-CH" dirty="0">
                <a:latin typeface="Arial Narrow" pitchFamily="34" charset="0"/>
              </a:rPr>
              <a:t>maximum </a:t>
            </a:r>
            <a:r>
              <a:rPr lang="en-US" dirty="0">
                <a:latin typeface="Arial Narrow" pitchFamily="34" charset="0"/>
              </a:rPr>
              <a:t>extent of seismic</a:t>
            </a:r>
            <a:r>
              <a:rPr lang="en-CH" dirty="0">
                <a:latin typeface="Arial Narrow" pitchFamily="34" charset="0"/>
              </a:rPr>
              <a:t> earthquake</a:t>
            </a:r>
            <a:r>
              <a:rPr lang="en-US" dirty="0">
                <a:latin typeface="Arial Narrow" pitchFamily="34" charset="0"/>
              </a:rPr>
              <a:t> rupture and </a:t>
            </a:r>
            <a:r>
              <a:rPr lang="en-CH" dirty="0">
                <a:latin typeface="Arial Narrow" pitchFamily="34" charset="0"/>
              </a:rPr>
              <a:t>controlled</a:t>
            </a:r>
            <a:r>
              <a:rPr lang="en-US" dirty="0">
                <a:latin typeface="Arial Narrow" pitchFamily="34" charset="0"/>
              </a:rPr>
              <a:t> earthquake scaling laws. </a:t>
            </a:r>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654C0DFB-42CC-CE4D-B192-8AF3C84585A9}" type="datetime1">
              <a:rPr lang="fr-CH" smtClean="0"/>
              <a:t>03.12.2024</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33</a:t>
            </a:fld>
            <a:endParaRPr lang="fr-FR" dirty="0"/>
          </a:p>
        </p:txBody>
      </p:sp>
    </p:spTree>
    <p:extLst>
      <p:ext uri="{BB962C8B-B14F-4D97-AF65-F5344CB8AC3E}">
        <p14:creationId xmlns:p14="http://schemas.microsoft.com/office/powerpoint/2010/main" val="542372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619125"/>
            <a:ext cx="6435725" cy="3621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In particular, we will </a:t>
            </a:r>
            <a:r>
              <a:rPr lang="en-US" dirty="0"/>
              <a:t>replicate earthquakes in the laboratory under conditions representative of the brittle-ductile transition throughout the entire seismic cycle. </a:t>
            </a:r>
            <a:r>
              <a:rPr lang="en-CH" dirty="0"/>
              <a:t>W</a:t>
            </a:r>
            <a:r>
              <a:rPr lang="en-US" dirty="0"/>
              <a:t>e will </a:t>
            </a:r>
            <a:r>
              <a:rPr lang="en-CH" dirty="0"/>
              <a:t>use</a:t>
            </a:r>
            <a:r>
              <a:rPr lang="en-US" dirty="0"/>
              <a:t> two recently developed and unique apparatuses.</a:t>
            </a:r>
            <a:endParaRPr lang="en-CH" dirty="0"/>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NAME EVENT / NAME PRESENTATION</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Date Placeholder 4"/>
          <p:cNvSpPr>
            <a:spLocks noGrp="1"/>
          </p:cNvSpPr>
          <p:nvPr>
            <p:ph type="dt" idx="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4C0DFB-42CC-CE4D-B192-8AF3C84585A9}" type="datetime1">
              <a:rPr kumimoji="0" lang="fr-CH"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03.12.2024</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Speaker</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1072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619125"/>
            <a:ext cx="6435725" cy="3621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Additionally, we will employ the TRAGET machine capable of reaching pressures of up to 400 MPa and temperatures of up to 1000°C, while applying </a:t>
            </a:r>
            <a:r>
              <a:rPr lang="en-CH" dirty="0"/>
              <a:t>large </a:t>
            </a:r>
            <a:r>
              <a:rPr lang="en-US" dirty="0"/>
              <a:t>differential stresses on relatively large faulted rock samples to reproduce earthquakes. This machine will be equipped with a laser vibrometer and high-frequency strain gauges to respectively record the dynamic slip and stress during laboratory earthquakes. This represents the most challenging technical aspect of the project.</a:t>
            </a:r>
            <a:endParaRPr lang="en-CH" dirty="0"/>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NAME EVENT / NAME PRESENTATION</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Date Placeholder 4"/>
          <p:cNvSpPr>
            <a:spLocks noGrp="1"/>
          </p:cNvSpPr>
          <p:nvPr>
            <p:ph type="dt" idx="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54C0DFB-42CC-CE4D-B192-8AF3C84585A9}" type="datetime1">
              <a:rPr kumimoji="0" lang="fr-CH"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03.12.2024</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Speaker</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7742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E435F-AE03-B782-52DA-0B8F59F0F02A}"/>
            </a:ext>
          </a:extLst>
        </p:cNvPr>
        <p:cNvGrpSpPr/>
        <p:nvPr/>
      </p:nvGrpSpPr>
      <p:grpSpPr>
        <a:xfrm>
          <a:off x="0" y="0"/>
          <a:ext cx="0" cy="0"/>
          <a:chOff x="0" y="0"/>
          <a:chExt cx="0" cy="0"/>
        </a:xfrm>
      </p:grpSpPr>
      <p:sp>
        <p:nvSpPr>
          <p:cNvPr id="74754" name="Rectangle 7">
            <a:extLst>
              <a:ext uri="{FF2B5EF4-FFF2-40B4-BE49-F238E27FC236}">
                <a16:creationId xmlns:a16="http://schemas.microsoft.com/office/drawing/2014/main" id="{AAE53309-4629-E3B4-AC2E-ED675B7C7D4A}"/>
              </a:ext>
            </a:extLst>
          </p:cNvPr>
          <p:cNvSpPr>
            <a:spLocks noGrp="1" noChangeArrowheads="1"/>
          </p:cNvSpPr>
          <p:nvPr>
            <p:ph type="sldNum" sz="quarter" idx="5"/>
          </p:nvPr>
        </p:nvSpPr>
        <p:spPr>
          <a:noFill/>
        </p:spPr>
        <p:txBody>
          <a:bodyPr/>
          <a:lstStyle/>
          <a:p>
            <a:fld id="{C3511FED-0E77-4C2C-990A-DAB4ADE128CC}" type="slidenum">
              <a:rPr lang="fr-FR" smtClean="0">
                <a:latin typeface="Arial" pitchFamily="34" charset="0"/>
                <a:ea typeface="ＭＳ Ｐゴシック" pitchFamily="34" charset="-128"/>
              </a:rPr>
              <a:pPr/>
              <a:t>39</a:t>
            </a:fld>
            <a:endParaRPr lang="fr-FR">
              <a:latin typeface="Arial" pitchFamily="34" charset="0"/>
              <a:ea typeface="ＭＳ Ｐゴシック" pitchFamily="34" charset="-128"/>
            </a:endParaRPr>
          </a:p>
        </p:txBody>
      </p:sp>
      <p:sp>
        <p:nvSpPr>
          <p:cNvPr id="74755" name="Rectangle 2">
            <a:extLst>
              <a:ext uri="{FF2B5EF4-FFF2-40B4-BE49-F238E27FC236}">
                <a16:creationId xmlns:a16="http://schemas.microsoft.com/office/drawing/2014/main" id="{53CDDAAE-2D48-34E6-B8B5-C8885516F524}"/>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4E2569C-4091-4045-AB27-FF7B712682FE}"/>
              </a:ext>
            </a:extLst>
          </p:cNvPr>
          <p:cNvSpPr>
            <a:spLocks noGrp="1" noChangeArrowheads="1"/>
          </p:cNvSpPr>
          <p:nvPr>
            <p:ph type="body" idx="1"/>
          </p:nvPr>
        </p:nvSpPr>
        <p:spPr>
          <a:noFill/>
          <a:ln/>
        </p:spPr>
        <p:txBody>
          <a:bodyPr/>
          <a:lstStyle/>
          <a:p>
            <a:r>
              <a:rPr lang="en-US" b="1">
                <a:latin typeface="Perpetua" pitchFamily="18" charset="0"/>
                <a:ea typeface="ＭＳ Ｐゴシック" pitchFamily="34" charset="-128"/>
              </a:rPr>
              <a:t>2 basalts selected for their simple composition, low degree of alteration and their very low porosity.</a:t>
            </a:r>
          </a:p>
          <a:p>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289015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682CE-AD99-45BA-C955-31B1094D58C1}"/>
            </a:ext>
          </a:extLst>
        </p:cNvPr>
        <p:cNvGrpSpPr/>
        <p:nvPr/>
      </p:nvGrpSpPr>
      <p:grpSpPr>
        <a:xfrm>
          <a:off x="0" y="0"/>
          <a:ext cx="0" cy="0"/>
          <a:chOff x="0" y="0"/>
          <a:chExt cx="0" cy="0"/>
        </a:xfrm>
      </p:grpSpPr>
      <p:sp>
        <p:nvSpPr>
          <p:cNvPr id="75778" name="Rectangle 7">
            <a:extLst>
              <a:ext uri="{FF2B5EF4-FFF2-40B4-BE49-F238E27FC236}">
                <a16:creationId xmlns:a16="http://schemas.microsoft.com/office/drawing/2014/main" id="{3EBAE2D4-D023-B8CD-EE7A-0485DB8EF62C}"/>
              </a:ext>
            </a:extLst>
          </p:cNvPr>
          <p:cNvSpPr>
            <a:spLocks noGrp="1" noChangeArrowheads="1"/>
          </p:cNvSpPr>
          <p:nvPr>
            <p:ph type="sldNum" sz="quarter" idx="5"/>
          </p:nvPr>
        </p:nvSpPr>
        <p:spPr>
          <a:noFill/>
        </p:spPr>
        <p:txBody>
          <a:bodyPr/>
          <a:lstStyle/>
          <a:p>
            <a:fld id="{5334E601-4299-46F2-99D3-5391A0529316}" type="slidenum">
              <a:rPr lang="fr-FR" smtClean="0">
                <a:latin typeface="Arial" pitchFamily="34" charset="0"/>
                <a:ea typeface="ＭＳ Ｐゴシック" pitchFamily="34" charset="-128"/>
              </a:rPr>
              <a:pPr/>
              <a:t>40</a:t>
            </a:fld>
            <a:endParaRPr lang="fr-FR">
              <a:latin typeface="Arial" pitchFamily="34" charset="0"/>
              <a:ea typeface="ＭＳ Ｐゴシック" pitchFamily="34" charset="-128"/>
            </a:endParaRPr>
          </a:p>
        </p:txBody>
      </p:sp>
      <p:sp>
        <p:nvSpPr>
          <p:cNvPr id="75779" name="Rectangle 2">
            <a:extLst>
              <a:ext uri="{FF2B5EF4-FFF2-40B4-BE49-F238E27FC236}">
                <a16:creationId xmlns:a16="http://schemas.microsoft.com/office/drawing/2014/main" id="{7E9F3D65-816F-F10E-7533-BB25FFE43D48}"/>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5FB34D92-BA8A-4880-926F-B3A61A27B3F1}"/>
              </a:ext>
            </a:extLst>
          </p:cNvPr>
          <p:cNvSpPr>
            <a:spLocks noGrp="1" noChangeArrowheads="1"/>
          </p:cNvSpPr>
          <p:nvPr>
            <p:ph type="body" idx="1"/>
          </p:nvPr>
        </p:nvSpPr>
        <p:spPr>
          <a:ln/>
        </p:spPr>
        <p:txBody>
          <a:bodyPr/>
          <a:lstStyle/>
          <a:p>
            <a:pPr>
              <a:defRPr/>
            </a:pPr>
            <a:r>
              <a:rPr lang="en-US" b="1" dirty="0">
                <a:latin typeface="Arial" pitchFamily="34" charset="0"/>
                <a:ea typeface="ＭＳ Ｐゴシック" pitchFamily="34" charset="-128"/>
              </a:rPr>
              <a:t>&lt;&lt;&lt;&lt;&lt;&lt;&lt;DEFORMATION</a:t>
            </a:r>
            <a:r>
              <a:rPr lang="en-US" b="1" baseline="0" dirty="0">
                <a:latin typeface="Arial" pitchFamily="34" charset="0"/>
                <a:ea typeface="ＭＳ Ｐゴシック" pitchFamily="34" charset="-128"/>
              </a:rPr>
              <a:t> A VITESSE CONSTANTE&gt;&gt;&gt;&gt;&gt;&gt;&gt;&gt;&gt;</a:t>
            </a:r>
            <a:endParaRPr lang="en-US" b="1" dirty="0">
              <a:latin typeface="Arial" pitchFamily="34" charset="0"/>
              <a:ea typeface="ＭＳ Ｐゴシック" pitchFamily="34" charset="-128"/>
            </a:endParaRPr>
          </a:p>
          <a:p>
            <a:pPr>
              <a:defRPr/>
            </a:pPr>
            <a:endParaRPr lang="en-US" dirty="0">
              <a:latin typeface="Arial" pitchFamily="34" charset="0"/>
              <a:ea typeface="ＭＳ Ｐゴシック" pitchFamily="34" charset="-128"/>
            </a:endParaRPr>
          </a:p>
          <a:p>
            <a:pPr>
              <a:defRPr/>
            </a:pPr>
            <a:r>
              <a:rPr lang="en-US" dirty="0">
                <a:latin typeface="Arial" pitchFamily="34" charset="0"/>
                <a:ea typeface="ＭＳ Ｐゴシック" pitchFamily="34" charset="-128"/>
              </a:rPr>
              <a:t>4</a:t>
            </a:r>
            <a:r>
              <a:rPr lang="en-US" baseline="0" dirty="0">
                <a:latin typeface="Arial" pitchFamily="34" charset="0"/>
                <a:ea typeface="ＭＳ Ｐゴシック" pitchFamily="34" charset="-128"/>
              </a:rPr>
              <a:t> modes de deformations :</a:t>
            </a:r>
          </a:p>
          <a:p>
            <a:pPr>
              <a:defRPr/>
            </a:pPr>
            <a:r>
              <a:rPr lang="en-US" baseline="0" dirty="0">
                <a:latin typeface="Arial" pitchFamily="34" charset="0"/>
                <a:ea typeface="ＭＳ Ｐゴシック" pitchFamily="34" charset="-128"/>
              </a:rPr>
              <a:t>1)</a:t>
            </a:r>
          </a:p>
          <a:p>
            <a:pPr>
              <a:defRPr/>
            </a:pPr>
            <a:r>
              <a:rPr lang="en-US" baseline="0" dirty="0">
                <a:latin typeface="Arial" pitchFamily="34" charset="0"/>
                <a:ea typeface="ＭＳ Ｐゴシック" pitchFamily="34" charset="-128"/>
              </a:rPr>
              <a:t>2) </a:t>
            </a:r>
            <a:r>
              <a:rPr lang="en-US" baseline="0" dirty="0" err="1">
                <a:latin typeface="Arial" pitchFamily="34" charset="0"/>
                <a:ea typeface="ＭＳ Ｐゴシック" pitchFamily="34" charset="-128"/>
              </a:rPr>
              <a:t>fluage</a:t>
            </a:r>
            <a:r>
              <a:rPr lang="en-US" baseline="0" dirty="0">
                <a:latin typeface="Arial" pitchFamily="34" charset="0"/>
                <a:ea typeface="ＭＳ Ｐゴシック" pitchFamily="34" charset="-128"/>
              </a:rPr>
              <a:t> </a:t>
            </a:r>
            <a:r>
              <a:rPr lang="en-US" baseline="0" dirty="0" err="1">
                <a:latin typeface="Arial" pitchFamily="34" charset="0"/>
                <a:ea typeface="ＭＳ Ｐゴシック" pitchFamily="34" charset="-128"/>
              </a:rPr>
              <a:t>cataclastiq</a:t>
            </a:r>
            <a:r>
              <a:rPr lang="en-US" baseline="0" dirty="0">
                <a:latin typeface="Arial" pitchFamily="34" charset="0"/>
                <a:ea typeface="ＭＳ Ｐゴシック" pitchFamily="34" charset="-128"/>
              </a:rPr>
              <a:t> à </a:t>
            </a:r>
            <a:r>
              <a:rPr lang="en-US" baseline="0" dirty="0" err="1">
                <a:latin typeface="Arial" pitchFamily="34" charset="0"/>
                <a:ea typeface="ＭＳ Ｐゴシック" pitchFamily="34" charset="-128"/>
              </a:rPr>
              <a:t>contrainte</a:t>
            </a:r>
            <a:r>
              <a:rPr lang="en-US" baseline="0" dirty="0">
                <a:latin typeface="Arial" pitchFamily="34" charset="0"/>
                <a:ea typeface="ＭＳ Ｐゴシック" pitchFamily="34" charset="-128"/>
              </a:rPr>
              <a:t> </a:t>
            </a:r>
            <a:r>
              <a:rPr lang="en-US" baseline="0" dirty="0" err="1">
                <a:latin typeface="Arial" pitchFamily="34" charset="0"/>
                <a:ea typeface="ＭＳ Ｐゴシック" pitchFamily="34" charset="-128"/>
              </a:rPr>
              <a:t>constante</a:t>
            </a:r>
            <a:endParaRPr lang="en-US" baseline="0" dirty="0">
              <a:latin typeface="Arial" pitchFamily="34" charset="0"/>
              <a:ea typeface="ＭＳ Ｐゴシック" pitchFamily="34" charset="-128"/>
            </a:endParaRPr>
          </a:p>
          <a:p>
            <a:pPr>
              <a:defRPr/>
            </a:pPr>
            <a:r>
              <a:rPr lang="en-US" baseline="0" dirty="0">
                <a:latin typeface="Arial" pitchFamily="34" charset="0"/>
                <a:ea typeface="ＭＳ Ｐゴシック" pitchFamily="34" charset="-128"/>
              </a:rPr>
              <a:t>4 mode </a:t>
            </a:r>
            <a:r>
              <a:rPr lang="en-US" baseline="0" dirty="0" err="1">
                <a:latin typeface="Arial" pitchFamily="34" charset="0"/>
                <a:ea typeface="ＭＳ Ｐゴシック" pitchFamily="34" charset="-128"/>
              </a:rPr>
              <a:t>intermediaire</a:t>
            </a:r>
            <a:endParaRPr lang="en-US" baseline="0" dirty="0">
              <a:latin typeface="Arial" pitchFamily="34" charset="0"/>
              <a:ea typeface="ＭＳ Ｐゴシック" pitchFamily="34" charset="-128"/>
            </a:endParaRPr>
          </a:p>
          <a:p>
            <a:pPr>
              <a:defRPr/>
            </a:pPr>
            <a:r>
              <a:rPr lang="en-US" baseline="0" dirty="0">
                <a:latin typeface="Arial" pitchFamily="34" charset="0"/>
                <a:ea typeface="ＭＳ Ｐゴシック" pitchFamily="34" charset="-128"/>
              </a:rPr>
              <a:t>3)Deformation </a:t>
            </a:r>
            <a:r>
              <a:rPr lang="en-US" baseline="0" dirty="0" err="1">
                <a:latin typeface="Arial" pitchFamily="34" charset="0"/>
                <a:ea typeface="ＭＳ Ｐゴシック" pitchFamily="34" charset="-128"/>
              </a:rPr>
              <a:t>homogene</a:t>
            </a:r>
            <a:endParaRPr lang="en-US" baseline="0" dirty="0">
              <a:latin typeface="Arial" pitchFamily="34" charset="0"/>
              <a:ea typeface="ＭＳ Ｐゴシック" pitchFamily="34" charset="-128"/>
            </a:endParaRPr>
          </a:p>
          <a:p>
            <a:pPr>
              <a:defRPr/>
            </a:pPr>
            <a:endParaRPr lang="en-US" baseline="0" dirty="0">
              <a:latin typeface="Arial" pitchFamily="34" charset="0"/>
              <a:ea typeface="ＭＳ Ｐゴシック" pitchFamily="34" charset="-128"/>
            </a:endParaRPr>
          </a:p>
          <a:p>
            <a:pPr>
              <a:defRPr/>
            </a:pP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821840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23EB0-BF8F-C8A6-70B1-DC73A6F88D54}"/>
            </a:ext>
          </a:extLst>
        </p:cNvPr>
        <p:cNvGrpSpPr/>
        <p:nvPr/>
      </p:nvGrpSpPr>
      <p:grpSpPr>
        <a:xfrm>
          <a:off x="0" y="0"/>
          <a:ext cx="0" cy="0"/>
          <a:chOff x="0" y="0"/>
          <a:chExt cx="0" cy="0"/>
        </a:xfrm>
      </p:grpSpPr>
      <p:sp>
        <p:nvSpPr>
          <p:cNvPr id="76802" name="Rectangle 7">
            <a:extLst>
              <a:ext uri="{FF2B5EF4-FFF2-40B4-BE49-F238E27FC236}">
                <a16:creationId xmlns:a16="http://schemas.microsoft.com/office/drawing/2014/main" id="{E5463FE8-5A16-E5D4-38B6-BE14CE4944A2}"/>
              </a:ext>
            </a:extLst>
          </p:cNvPr>
          <p:cNvSpPr>
            <a:spLocks noGrp="1" noChangeArrowheads="1"/>
          </p:cNvSpPr>
          <p:nvPr>
            <p:ph type="sldNum" sz="quarter" idx="5"/>
          </p:nvPr>
        </p:nvSpPr>
        <p:spPr>
          <a:noFill/>
        </p:spPr>
        <p:txBody>
          <a:bodyPr/>
          <a:lstStyle/>
          <a:p>
            <a:fld id="{8E9AC0FF-7346-4320-AC08-5895FC539531}" type="slidenum">
              <a:rPr lang="fr-FR" smtClean="0">
                <a:latin typeface="Arial" pitchFamily="34" charset="0"/>
                <a:ea typeface="ＭＳ Ｐゴシック" pitchFamily="34" charset="-128"/>
              </a:rPr>
              <a:pPr/>
              <a:t>41</a:t>
            </a:fld>
            <a:endParaRPr lang="fr-FR">
              <a:latin typeface="Arial" pitchFamily="34" charset="0"/>
              <a:ea typeface="ＭＳ Ｐゴシック" pitchFamily="34" charset="-128"/>
            </a:endParaRPr>
          </a:p>
        </p:txBody>
      </p:sp>
      <p:sp>
        <p:nvSpPr>
          <p:cNvPr id="76803" name="Rectangle 2">
            <a:extLst>
              <a:ext uri="{FF2B5EF4-FFF2-40B4-BE49-F238E27FC236}">
                <a16:creationId xmlns:a16="http://schemas.microsoft.com/office/drawing/2014/main" id="{D55319E6-AF94-B043-F265-81D7C36B1B21}"/>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B41EA7BA-2AC5-332D-F271-B1A99FE7C733}"/>
              </a:ext>
            </a:extLst>
          </p:cNvPr>
          <p:cNvSpPr>
            <a:spLocks noGrp="1" noChangeArrowheads="1"/>
          </p:cNvSpPr>
          <p:nvPr>
            <p:ph type="body" idx="1"/>
          </p:nvPr>
        </p:nvSpPr>
        <p:spPr>
          <a:noFill/>
          <a:ln/>
        </p:spPr>
        <p:txBody>
          <a:bodyPr/>
          <a:lstStyle/>
          <a:p>
            <a:pPr>
              <a:defRPr/>
            </a:pPr>
            <a:r>
              <a:rPr lang="en-US" dirty="0">
                <a:latin typeface="Arial" pitchFamily="34" charset="0"/>
                <a:ea typeface="ＭＳ Ｐゴシック" pitchFamily="34" charset="-128"/>
              </a:rPr>
              <a:t>4</a:t>
            </a:r>
            <a:r>
              <a:rPr lang="en-US" baseline="0" dirty="0">
                <a:latin typeface="Arial" pitchFamily="34" charset="0"/>
                <a:ea typeface="ＭＳ Ｐゴシック" pitchFamily="34" charset="-128"/>
              </a:rPr>
              <a:t> modes de deformations :</a:t>
            </a:r>
          </a:p>
          <a:p>
            <a:pPr>
              <a:defRPr/>
            </a:pPr>
            <a:r>
              <a:rPr lang="en-US" baseline="0" dirty="0">
                <a:latin typeface="Arial" pitchFamily="34" charset="0"/>
                <a:ea typeface="ＭＳ Ｐゴシック" pitchFamily="34" charset="-128"/>
              </a:rPr>
              <a:t>1)</a:t>
            </a:r>
          </a:p>
          <a:p>
            <a:pPr>
              <a:defRPr/>
            </a:pPr>
            <a:r>
              <a:rPr lang="en-US" baseline="0" dirty="0">
                <a:latin typeface="Arial" pitchFamily="34" charset="0"/>
                <a:ea typeface="ＭＳ Ｐゴシック" pitchFamily="34" charset="-128"/>
              </a:rPr>
              <a:t>2) </a:t>
            </a:r>
            <a:r>
              <a:rPr lang="en-US" baseline="0" dirty="0" err="1">
                <a:latin typeface="Arial" pitchFamily="34" charset="0"/>
                <a:ea typeface="ＭＳ Ｐゴシック" pitchFamily="34" charset="-128"/>
              </a:rPr>
              <a:t>fluage</a:t>
            </a:r>
            <a:r>
              <a:rPr lang="en-US" baseline="0" dirty="0">
                <a:latin typeface="Arial" pitchFamily="34" charset="0"/>
                <a:ea typeface="ＭＳ Ｐゴシック" pitchFamily="34" charset="-128"/>
              </a:rPr>
              <a:t> </a:t>
            </a:r>
            <a:r>
              <a:rPr lang="en-US" baseline="0" dirty="0" err="1">
                <a:latin typeface="Arial" pitchFamily="34" charset="0"/>
                <a:ea typeface="ＭＳ Ｐゴシック" pitchFamily="34" charset="-128"/>
              </a:rPr>
              <a:t>cataclastiq</a:t>
            </a:r>
            <a:r>
              <a:rPr lang="en-US" baseline="0" dirty="0">
                <a:latin typeface="Arial" pitchFamily="34" charset="0"/>
                <a:ea typeface="ＭＳ Ｐゴシック" pitchFamily="34" charset="-128"/>
              </a:rPr>
              <a:t> à </a:t>
            </a:r>
            <a:r>
              <a:rPr lang="en-US" baseline="0" dirty="0" err="1">
                <a:latin typeface="Arial" pitchFamily="34" charset="0"/>
                <a:ea typeface="ＭＳ Ｐゴシック" pitchFamily="34" charset="-128"/>
              </a:rPr>
              <a:t>contrainte</a:t>
            </a:r>
            <a:r>
              <a:rPr lang="en-US" baseline="0" dirty="0">
                <a:latin typeface="Arial" pitchFamily="34" charset="0"/>
                <a:ea typeface="ＭＳ Ｐゴシック" pitchFamily="34" charset="-128"/>
              </a:rPr>
              <a:t> </a:t>
            </a:r>
            <a:r>
              <a:rPr lang="en-US" baseline="0" dirty="0" err="1">
                <a:latin typeface="Arial" pitchFamily="34" charset="0"/>
                <a:ea typeface="ＭＳ Ｐゴシック" pitchFamily="34" charset="-128"/>
              </a:rPr>
              <a:t>constante</a:t>
            </a:r>
            <a:endParaRPr lang="en-US" baseline="0" dirty="0">
              <a:latin typeface="Arial" pitchFamily="34" charset="0"/>
              <a:ea typeface="ＭＳ Ｐゴシック" pitchFamily="34" charset="-128"/>
            </a:endParaRPr>
          </a:p>
          <a:p>
            <a:pPr>
              <a:defRPr/>
            </a:pPr>
            <a:r>
              <a:rPr lang="en-US" baseline="0" dirty="0">
                <a:latin typeface="Arial" pitchFamily="34" charset="0"/>
                <a:ea typeface="ＭＳ Ｐゴシック" pitchFamily="34" charset="-128"/>
              </a:rPr>
              <a:t>4 mode </a:t>
            </a:r>
            <a:r>
              <a:rPr lang="en-US" baseline="0" dirty="0" err="1">
                <a:latin typeface="Arial" pitchFamily="34" charset="0"/>
                <a:ea typeface="ＭＳ Ｐゴシック" pitchFamily="34" charset="-128"/>
              </a:rPr>
              <a:t>intermediaire</a:t>
            </a:r>
            <a:endParaRPr lang="en-US" baseline="0" dirty="0">
              <a:latin typeface="Arial" pitchFamily="34" charset="0"/>
              <a:ea typeface="ＭＳ Ｐゴシック" pitchFamily="34" charset="-128"/>
            </a:endParaRPr>
          </a:p>
          <a:p>
            <a:pPr>
              <a:defRPr/>
            </a:pPr>
            <a:r>
              <a:rPr lang="en-US" baseline="0" dirty="0">
                <a:latin typeface="Arial" pitchFamily="34" charset="0"/>
                <a:ea typeface="ＭＳ Ｐゴシック" pitchFamily="34" charset="-128"/>
              </a:rPr>
              <a:t>3)Deformation </a:t>
            </a:r>
            <a:r>
              <a:rPr lang="en-US" baseline="0" dirty="0" err="1">
                <a:latin typeface="Arial" pitchFamily="34" charset="0"/>
                <a:ea typeface="ＭＳ Ｐゴシック" pitchFamily="34" charset="-128"/>
              </a:rPr>
              <a:t>homogene</a:t>
            </a:r>
            <a:endParaRPr lang="en-US" baseline="0" dirty="0">
              <a:latin typeface="Arial" pitchFamily="34" charset="0"/>
              <a:ea typeface="ＭＳ Ｐゴシック" pitchFamily="34" charset="-128"/>
            </a:endParaRPr>
          </a:p>
          <a:p>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3959610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F8780-A86F-14B0-E2F6-F259B49E89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456B35-D8B6-45FA-020D-685729C2F9F8}"/>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C8DFF6C7-DB7F-61AA-A0BE-E32F39A63397}"/>
              </a:ext>
            </a:extLst>
          </p:cNvPr>
          <p:cNvSpPr>
            <a:spLocks noGrp="1"/>
          </p:cNvSpPr>
          <p:nvPr>
            <p:ph type="body" idx="1"/>
          </p:nvPr>
        </p:nvSpPr>
        <p:spPr/>
        <p:txBody>
          <a:bodyPr>
            <a:normAutofit/>
          </a:bodyPr>
          <a:lstStyle/>
          <a:p>
            <a:endParaRPr lang="fr-FR" dirty="0"/>
          </a:p>
          <a:p>
            <a:r>
              <a:rPr lang="fr-FR" dirty="0"/>
              <a:t>PRESSION, CONTRAINTE A LA RUPTURE</a:t>
            </a:r>
          </a:p>
          <a:p>
            <a:r>
              <a:rPr lang="fr-FR" dirty="0" err="1"/>
              <a:t>FIGURéS</a:t>
            </a:r>
            <a:r>
              <a:rPr lang="fr-FR" dirty="0"/>
              <a:t> </a:t>
            </a:r>
            <a:r>
              <a:rPr lang="fr-FR" dirty="0" err="1"/>
              <a:t>PLEINs</a:t>
            </a:r>
            <a:r>
              <a:rPr lang="fr-FR" dirty="0"/>
              <a:t> </a:t>
            </a:r>
            <a:r>
              <a:rPr lang="fr-FR" dirty="0" err="1"/>
              <a:t>FERMés</a:t>
            </a:r>
            <a:endParaRPr lang="fr-FR" dirty="0"/>
          </a:p>
          <a:p>
            <a:r>
              <a:rPr lang="fr-FR" dirty="0"/>
              <a:t>Rond</a:t>
            </a:r>
            <a:r>
              <a:rPr lang="fr-FR" baseline="0" dirty="0"/>
              <a:t> CARRE</a:t>
            </a:r>
          </a:p>
          <a:p>
            <a:r>
              <a:rPr lang="fr-FR" baseline="0" dirty="0"/>
              <a:t>Orange </a:t>
            </a:r>
            <a:r>
              <a:rPr lang="fr-FR" baseline="0" dirty="0" err="1"/>
              <a:t>temperature</a:t>
            </a:r>
            <a:r>
              <a:rPr lang="fr-FR" baseline="0" dirty="0"/>
              <a:t> de </a:t>
            </a:r>
            <a:r>
              <a:rPr lang="fr-FR" baseline="0" dirty="0" err="1"/>
              <a:t>ttransitions</a:t>
            </a:r>
            <a:r>
              <a:rPr lang="fr-FR" baseline="0" dirty="0"/>
              <a:t> fragile ductile</a:t>
            </a:r>
          </a:p>
          <a:p>
            <a:r>
              <a:rPr lang="fr-FR" b="1" baseline="0" dirty="0"/>
              <a:t>&lt;&lt;&lt;&lt;&lt;&lt;&lt;&lt;&lt;&lt;&lt;DEFINITI MACROSCOPIQUEMENT&gt;&gt;&gt;&gt;</a:t>
            </a:r>
          </a:p>
          <a:p>
            <a:endParaRPr lang="fr-FR" dirty="0"/>
          </a:p>
        </p:txBody>
      </p:sp>
      <p:sp>
        <p:nvSpPr>
          <p:cNvPr id="4" name="Espace réservé du numéro de diapositive 3">
            <a:extLst>
              <a:ext uri="{FF2B5EF4-FFF2-40B4-BE49-F238E27FC236}">
                <a16:creationId xmlns:a16="http://schemas.microsoft.com/office/drawing/2014/main" id="{5A5E2B3F-39F5-1092-D970-6F40BE2BD88F}"/>
              </a:ext>
            </a:extLst>
          </p:cNvPr>
          <p:cNvSpPr>
            <a:spLocks noGrp="1"/>
          </p:cNvSpPr>
          <p:nvPr>
            <p:ph type="sldNum" sz="quarter" idx="10"/>
          </p:nvPr>
        </p:nvSpPr>
        <p:spPr/>
        <p:txBody>
          <a:bodyPr/>
          <a:lstStyle/>
          <a:p>
            <a:pPr>
              <a:defRPr/>
            </a:pPr>
            <a:fld id="{8A96AD17-CE56-4C07-BE79-3D674D8BAB53}" type="slidenum">
              <a:rPr lang="fr-FR" smtClean="0"/>
              <a:pPr>
                <a:defRPr/>
              </a:pPr>
              <a:t>42</a:t>
            </a:fld>
            <a:endParaRPr lang="fr-FR"/>
          </a:p>
        </p:txBody>
      </p:sp>
    </p:spTree>
    <p:extLst>
      <p:ext uri="{BB962C8B-B14F-4D97-AF65-F5344CB8AC3E}">
        <p14:creationId xmlns:p14="http://schemas.microsoft.com/office/powerpoint/2010/main" val="645898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5A2A6-0BD6-D240-A1B9-80BD62D7A1E3}"/>
            </a:ext>
          </a:extLst>
        </p:cNvPr>
        <p:cNvGrpSpPr/>
        <p:nvPr/>
      </p:nvGrpSpPr>
      <p:grpSpPr>
        <a:xfrm>
          <a:off x="0" y="0"/>
          <a:ext cx="0" cy="0"/>
          <a:chOff x="0" y="0"/>
          <a:chExt cx="0" cy="0"/>
        </a:xfrm>
      </p:grpSpPr>
      <p:sp>
        <p:nvSpPr>
          <p:cNvPr id="78850" name="Rectangle 7">
            <a:extLst>
              <a:ext uri="{FF2B5EF4-FFF2-40B4-BE49-F238E27FC236}">
                <a16:creationId xmlns:a16="http://schemas.microsoft.com/office/drawing/2014/main" id="{1301E972-24C3-97AB-B68E-DAEFC1874D8A}"/>
              </a:ext>
            </a:extLst>
          </p:cNvPr>
          <p:cNvSpPr>
            <a:spLocks noGrp="1" noChangeArrowheads="1"/>
          </p:cNvSpPr>
          <p:nvPr>
            <p:ph type="sldNum" sz="quarter" idx="5"/>
          </p:nvPr>
        </p:nvSpPr>
        <p:spPr>
          <a:noFill/>
        </p:spPr>
        <p:txBody>
          <a:bodyPr/>
          <a:lstStyle/>
          <a:p>
            <a:fld id="{70B235B2-8EF3-44A7-881F-3B289D4910E3}" type="slidenum">
              <a:rPr lang="fr-FR" smtClean="0">
                <a:latin typeface="Arial" pitchFamily="34" charset="0"/>
                <a:ea typeface="ＭＳ Ｐゴシック" pitchFamily="34" charset="-128"/>
              </a:rPr>
              <a:pPr/>
              <a:t>49</a:t>
            </a:fld>
            <a:endParaRPr lang="fr-FR">
              <a:latin typeface="Arial" pitchFamily="34" charset="0"/>
              <a:ea typeface="ＭＳ Ｐゴシック" pitchFamily="34" charset="-128"/>
            </a:endParaRPr>
          </a:p>
        </p:txBody>
      </p:sp>
      <p:sp>
        <p:nvSpPr>
          <p:cNvPr id="78851" name="Rectangle 2">
            <a:extLst>
              <a:ext uri="{FF2B5EF4-FFF2-40B4-BE49-F238E27FC236}">
                <a16:creationId xmlns:a16="http://schemas.microsoft.com/office/drawing/2014/main" id="{83B00477-8363-1DAC-23B0-214BCC867473}"/>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AB7954BD-A87B-A629-3F55-669DE348ED26}"/>
              </a:ext>
            </a:extLst>
          </p:cNvPr>
          <p:cNvSpPr>
            <a:spLocks noGrp="1" noChangeArrowheads="1"/>
          </p:cNvSpPr>
          <p:nvPr>
            <p:ph type="body" idx="1"/>
          </p:nvPr>
        </p:nvSpPr>
        <p:spPr>
          <a:noFill/>
          <a:ln/>
        </p:spPr>
        <p:txBody>
          <a:bodyPr/>
          <a:lstStyle/>
          <a:p>
            <a:r>
              <a:rPr lang="en-US" dirty="0">
                <a:latin typeface="Arial" pitchFamily="34" charset="0"/>
                <a:ea typeface="ＭＳ Ｐゴシック" pitchFamily="34" charset="-128"/>
              </a:rPr>
              <a:t>SHEAR STRESS STATIC A 5%</a:t>
            </a:r>
            <a:r>
              <a:rPr lang="en-US" baseline="0" dirty="0">
                <a:latin typeface="Arial" pitchFamily="34" charset="0"/>
                <a:ea typeface="ＭＳ Ｐゴシック" pitchFamily="34" charset="-128"/>
              </a:rPr>
              <a:t> Normal stress Shear stress angle de la fracture</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414516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F2336-B477-BCF4-6BCB-57530C9DAE1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C58E9C-2C24-E771-C826-8A6EE56ED696}"/>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34D40F00-AAF6-9C28-88F3-2A723F1BD8FA}"/>
              </a:ext>
            </a:extLst>
          </p:cNvPr>
          <p:cNvSpPr>
            <a:spLocks noGrp="1"/>
          </p:cNvSpPr>
          <p:nvPr>
            <p:ph type="body" idx="1"/>
          </p:nvPr>
        </p:nvSpPr>
        <p:spPr/>
        <p:txBody>
          <a:bodyPr>
            <a:normAutofit/>
          </a:bodyPr>
          <a:lstStyle/>
          <a:p>
            <a:r>
              <a:rPr lang="fr-FR" dirty="0"/>
              <a:t>LEADER MONDIAL</a:t>
            </a:r>
          </a:p>
          <a:p>
            <a:r>
              <a:rPr lang="fr-FR" dirty="0"/>
              <a:t>DIAGRAMME PRSSION/ ENTHALPY</a:t>
            </a:r>
          </a:p>
          <a:p>
            <a:r>
              <a:rPr lang="fr-FR" dirty="0"/>
              <a:t>ISOTHERME</a:t>
            </a:r>
          </a:p>
          <a:p>
            <a:r>
              <a:rPr lang="fr-FR" dirty="0"/>
              <a:t>POINT</a:t>
            </a:r>
            <a:r>
              <a:rPr lang="fr-FR" baseline="0" dirty="0"/>
              <a:t> EBULITION</a:t>
            </a:r>
          </a:p>
          <a:p>
            <a:r>
              <a:rPr lang="fr-FR" baseline="0" dirty="0"/>
              <a:t>SEPARATION 2 PHASES (VAPEUR/GAZ)</a:t>
            </a:r>
            <a:endParaRPr lang="fr-FR" dirty="0"/>
          </a:p>
        </p:txBody>
      </p:sp>
      <p:sp>
        <p:nvSpPr>
          <p:cNvPr id="4" name="Espace réservé du numéro de diapositive 3">
            <a:extLst>
              <a:ext uri="{FF2B5EF4-FFF2-40B4-BE49-F238E27FC236}">
                <a16:creationId xmlns:a16="http://schemas.microsoft.com/office/drawing/2014/main" id="{C41BF3DC-30A0-0908-EAAD-186D38239019}"/>
              </a:ext>
            </a:extLst>
          </p:cNvPr>
          <p:cNvSpPr>
            <a:spLocks noGrp="1"/>
          </p:cNvSpPr>
          <p:nvPr>
            <p:ph type="sldNum" sz="quarter" idx="10"/>
          </p:nvPr>
        </p:nvSpPr>
        <p:spPr/>
        <p:txBody>
          <a:bodyPr/>
          <a:lstStyle/>
          <a:p>
            <a:pPr>
              <a:defRPr/>
            </a:pPr>
            <a:fld id="{8A96AD17-CE56-4C07-BE79-3D674D8BAB53}" type="slidenum">
              <a:rPr lang="fr-FR" smtClean="0"/>
              <a:pPr>
                <a:defRPr/>
              </a:pPr>
              <a:t>7</a:t>
            </a:fld>
            <a:endParaRPr lang="fr-FR"/>
          </a:p>
        </p:txBody>
      </p:sp>
    </p:spTree>
    <p:extLst>
      <p:ext uri="{BB962C8B-B14F-4D97-AF65-F5344CB8AC3E}">
        <p14:creationId xmlns:p14="http://schemas.microsoft.com/office/powerpoint/2010/main" val="94885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9691E-E0F9-AD71-054B-444E1A5A2F16}"/>
            </a:ext>
          </a:extLst>
        </p:cNvPr>
        <p:cNvGrpSpPr/>
        <p:nvPr/>
      </p:nvGrpSpPr>
      <p:grpSpPr>
        <a:xfrm>
          <a:off x="0" y="0"/>
          <a:ext cx="0" cy="0"/>
          <a:chOff x="0" y="0"/>
          <a:chExt cx="0" cy="0"/>
        </a:xfrm>
      </p:grpSpPr>
      <p:sp>
        <p:nvSpPr>
          <p:cNvPr id="79874" name="Rectangle 7">
            <a:extLst>
              <a:ext uri="{FF2B5EF4-FFF2-40B4-BE49-F238E27FC236}">
                <a16:creationId xmlns:a16="http://schemas.microsoft.com/office/drawing/2014/main" id="{A4996613-837E-E130-D4C6-FEF4CD05252C}"/>
              </a:ext>
            </a:extLst>
          </p:cNvPr>
          <p:cNvSpPr>
            <a:spLocks noGrp="1" noChangeArrowheads="1"/>
          </p:cNvSpPr>
          <p:nvPr>
            <p:ph type="sldNum" sz="quarter" idx="5"/>
          </p:nvPr>
        </p:nvSpPr>
        <p:spPr>
          <a:noFill/>
        </p:spPr>
        <p:txBody>
          <a:bodyPr/>
          <a:lstStyle/>
          <a:p>
            <a:fld id="{796B9670-0E3C-4C43-8252-3760C7691B1A}" type="slidenum">
              <a:rPr lang="fr-FR" smtClean="0">
                <a:latin typeface="Arial" pitchFamily="34" charset="0"/>
                <a:ea typeface="ＭＳ Ｐゴシック" pitchFamily="34" charset="-128"/>
              </a:rPr>
              <a:pPr/>
              <a:t>50</a:t>
            </a:fld>
            <a:endParaRPr lang="fr-FR">
              <a:latin typeface="Arial" pitchFamily="34" charset="0"/>
              <a:ea typeface="ＭＳ Ｐゴシック" pitchFamily="34" charset="-128"/>
            </a:endParaRPr>
          </a:p>
        </p:txBody>
      </p:sp>
      <p:sp>
        <p:nvSpPr>
          <p:cNvPr id="79875" name="Rectangle 2">
            <a:extLst>
              <a:ext uri="{FF2B5EF4-FFF2-40B4-BE49-F238E27FC236}">
                <a16:creationId xmlns:a16="http://schemas.microsoft.com/office/drawing/2014/main" id="{3E8FC051-1B3A-46AF-3BC3-00846846211E}"/>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362E09DC-A792-DC24-7044-11C057537984}"/>
              </a:ext>
            </a:extLst>
          </p:cNvPr>
          <p:cNvSpPr>
            <a:spLocks noGrp="1" noChangeArrowheads="1"/>
          </p:cNvSpPr>
          <p:nvPr>
            <p:ph type="body" idx="1"/>
          </p:nvPr>
        </p:nvSpPr>
        <p:spPr>
          <a:noFill/>
          <a:ln/>
        </p:spPr>
        <p:txBody>
          <a:bodyPr/>
          <a:lstStyle/>
          <a:p>
            <a:pPr eaLnBrk="1" hangingPunct="1">
              <a:spcBef>
                <a:spcPct val="0"/>
              </a:spcBef>
            </a:pPr>
            <a:r>
              <a:rPr lang="fr-FR" dirty="0">
                <a:latin typeface="Arial" pitchFamily="34" charset="0"/>
                <a:ea typeface="ＭＳ Ｐゴシック" pitchFamily="34" charset="-128"/>
              </a:rPr>
              <a:t>AXES</a:t>
            </a:r>
          </a:p>
          <a:p>
            <a:pPr eaLnBrk="1" hangingPunct="1">
              <a:spcBef>
                <a:spcPct val="0"/>
              </a:spcBef>
            </a:pPr>
            <a:r>
              <a:rPr lang="fr-FR" dirty="0">
                <a:latin typeface="Arial" pitchFamily="34" charset="0"/>
                <a:ea typeface="ＭＳ Ｐゴシック" pitchFamily="34" charset="-128"/>
              </a:rPr>
              <a:t>DOMAINE FRAGILE SYMBOLE OUVERTS</a:t>
            </a:r>
          </a:p>
          <a:p>
            <a:pPr eaLnBrk="1" hangingPunct="1">
              <a:spcBef>
                <a:spcPct val="0"/>
              </a:spcBef>
            </a:pPr>
            <a:r>
              <a:rPr lang="fr-FR" dirty="0">
                <a:latin typeface="Arial" pitchFamily="34" charset="0"/>
                <a:ea typeface="ＭＳ Ｐゴシック" pitchFamily="34" charset="-128"/>
              </a:rPr>
              <a:t>RELAXATION DES CONTRAINTE</a:t>
            </a:r>
          </a:p>
          <a:p>
            <a:pPr eaLnBrk="1" hangingPunct="1">
              <a:spcBef>
                <a:spcPct val="0"/>
              </a:spcBef>
            </a:pPr>
            <a:r>
              <a:rPr lang="fr-FR" dirty="0">
                <a:latin typeface="Arial" pitchFamily="34" charset="0"/>
                <a:ea typeface="ＭＳ Ｐゴシック" pitchFamily="34" charset="-128"/>
              </a:rPr>
              <a:t>EXPOSANT DE CONTRAINTE </a:t>
            </a:r>
            <a:r>
              <a:rPr lang="fr-FR" dirty="0">
                <a:latin typeface="Arial" pitchFamily="34" charset="0"/>
                <a:ea typeface="ＭＳ Ｐゴシック" pitchFamily="34" charset="-128"/>
                <a:sym typeface="Wingdings" pitchFamily="2" charset="2"/>
              </a:rPr>
              <a:t> dislocation</a:t>
            </a:r>
            <a:endParaRPr lang="fr-FR" dirty="0">
              <a:latin typeface="Arial" pitchFamily="34" charset="0"/>
              <a:ea typeface="ＭＳ Ｐゴシック" pitchFamily="34" charset="-128"/>
            </a:endParaRPr>
          </a:p>
        </p:txBody>
      </p:sp>
    </p:spTree>
    <p:extLst>
      <p:ext uri="{BB962C8B-B14F-4D97-AF65-F5344CB8AC3E}">
        <p14:creationId xmlns:p14="http://schemas.microsoft.com/office/powerpoint/2010/main" val="2218511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EC274-7B3F-D886-09E1-069F245F0A8B}"/>
            </a:ext>
          </a:extLst>
        </p:cNvPr>
        <p:cNvGrpSpPr/>
        <p:nvPr/>
      </p:nvGrpSpPr>
      <p:grpSpPr>
        <a:xfrm>
          <a:off x="0" y="0"/>
          <a:ext cx="0" cy="0"/>
          <a:chOff x="0" y="0"/>
          <a:chExt cx="0" cy="0"/>
        </a:xfrm>
      </p:grpSpPr>
      <p:sp>
        <p:nvSpPr>
          <p:cNvPr id="81922" name="Rectangle 7">
            <a:extLst>
              <a:ext uri="{FF2B5EF4-FFF2-40B4-BE49-F238E27FC236}">
                <a16:creationId xmlns:a16="http://schemas.microsoft.com/office/drawing/2014/main" id="{DF94B85D-684F-D081-D17F-6CCF58B53AC7}"/>
              </a:ext>
            </a:extLst>
          </p:cNvPr>
          <p:cNvSpPr>
            <a:spLocks noGrp="1" noChangeArrowheads="1"/>
          </p:cNvSpPr>
          <p:nvPr>
            <p:ph type="sldNum" sz="quarter" idx="5"/>
          </p:nvPr>
        </p:nvSpPr>
        <p:spPr>
          <a:noFill/>
        </p:spPr>
        <p:txBody>
          <a:bodyPr/>
          <a:lstStyle/>
          <a:p>
            <a:fld id="{3512950F-0180-4D38-9AD7-1A8C8886582C}" type="slidenum">
              <a:rPr lang="fr-FR" smtClean="0">
                <a:latin typeface="Arial" pitchFamily="34" charset="0"/>
                <a:ea typeface="ＭＳ Ｐゴシック" pitchFamily="34" charset="-128"/>
              </a:rPr>
              <a:pPr/>
              <a:t>51</a:t>
            </a:fld>
            <a:endParaRPr lang="fr-FR">
              <a:latin typeface="Arial" pitchFamily="34" charset="0"/>
              <a:ea typeface="ＭＳ Ｐゴシック" pitchFamily="34" charset="-128"/>
            </a:endParaRPr>
          </a:p>
        </p:txBody>
      </p:sp>
      <p:sp>
        <p:nvSpPr>
          <p:cNvPr id="81923" name="Rectangle 2">
            <a:extLst>
              <a:ext uri="{FF2B5EF4-FFF2-40B4-BE49-F238E27FC236}">
                <a16:creationId xmlns:a16="http://schemas.microsoft.com/office/drawing/2014/main" id="{5AB9A26A-CACD-38E2-A300-95F2582C307F}"/>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DD7426DB-DC42-DFA5-BDC9-80A5451A4ED5}"/>
              </a:ext>
            </a:extLst>
          </p:cNvPr>
          <p:cNvSpPr>
            <a:spLocks noGrp="1" noChangeArrowheads="1"/>
          </p:cNvSpPr>
          <p:nvPr>
            <p:ph type="body" idx="1"/>
          </p:nvPr>
        </p:nvSpPr>
        <p:spPr>
          <a:noFill/>
          <a:ln/>
        </p:spPr>
        <p:txBody>
          <a:bodyPr/>
          <a:lstStyle/>
          <a:p>
            <a:r>
              <a:rPr lang="en-US" dirty="0" err="1">
                <a:latin typeface="Arial" pitchFamily="34" charset="0"/>
                <a:ea typeface="ＭＳ Ｐゴシック" pitchFamily="34" charset="-128"/>
              </a:rPr>
              <a:t>Comparé</a:t>
            </a:r>
            <a:r>
              <a:rPr lang="en-US" dirty="0">
                <a:latin typeface="Arial" pitchFamily="34" charset="0"/>
                <a:ea typeface="ＭＳ Ｐゴシック" pitchFamily="34" charset="-128"/>
              </a:rPr>
              <a:t> </a:t>
            </a:r>
            <a:r>
              <a:rPr lang="en-US" dirty="0" err="1">
                <a:latin typeface="Arial" pitchFamily="34" charset="0"/>
                <a:ea typeface="ＭＳ Ｐゴシック" pitchFamily="34" charset="-128"/>
              </a:rPr>
              <a:t>lois</a:t>
            </a:r>
            <a:r>
              <a:rPr lang="en-US" dirty="0">
                <a:latin typeface="Arial" pitchFamily="34" charset="0"/>
                <a:ea typeface="ＭＳ Ｐゴシック" pitchFamily="34" charset="-128"/>
              </a:rPr>
              <a:t> de </a:t>
            </a:r>
            <a:r>
              <a:rPr lang="en-US" dirty="0" err="1">
                <a:latin typeface="Arial" pitchFamily="34" charset="0"/>
                <a:ea typeface="ＭＳ Ｐゴシック" pitchFamily="34" charset="-128"/>
              </a:rPr>
              <a:t>fluage</a:t>
            </a:r>
            <a:r>
              <a:rPr lang="en-US" dirty="0">
                <a:latin typeface="Arial" pitchFamily="34" charset="0"/>
                <a:ea typeface="ＭＳ Ｐゴシック" pitchFamily="34" charset="-128"/>
              </a:rPr>
              <a:t> à 10-5</a:t>
            </a:r>
          </a:p>
          <a:p>
            <a:r>
              <a:rPr lang="en-US" dirty="0" err="1">
                <a:latin typeface="Arial" pitchFamily="34" charset="0"/>
                <a:ea typeface="ＭＳ Ｐゴシック" pitchFamily="34" charset="-128"/>
              </a:rPr>
              <a:t>Inferieure</a:t>
            </a:r>
            <a:r>
              <a:rPr lang="en-US" dirty="0">
                <a:latin typeface="Arial" pitchFamily="34" charset="0"/>
                <a:ea typeface="ＭＳ Ｐゴシック" pitchFamily="34" charset="-128"/>
              </a:rPr>
              <a:t> au </a:t>
            </a:r>
            <a:r>
              <a:rPr lang="en-US" dirty="0" err="1">
                <a:latin typeface="Arial" pitchFamily="34" charset="0"/>
                <a:ea typeface="ＭＳ Ｐゴシック" pitchFamily="34" charset="-128"/>
              </a:rPr>
              <a:t>données</a:t>
            </a:r>
            <a:r>
              <a:rPr lang="en-US" dirty="0">
                <a:latin typeface="Arial" pitchFamily="34" charset="0"/>
                <a:ea typeface="ＭＳ Ｐゴシック" pitchFamily="34" charset="-128"/>
              </a:rPr>
              <a:t> des diabases</a:t>
            </a:r>
          </a:p>
          <a:p>
            <a:r>
              <a:rPr lang="en-US" dirty="0" err="1">
                <a:latin typeface="Arial" pitchFamily="34" charset="0"/>
                <a:ea typeface="ＭＳ Ｐゴシック" pitchFamily="34" charset="-128"/>
              </a:rPr>
              <a:t>D’autant</a:t>
            </a:r>
            <a:r>
              <a:rPr lang="en-US" dirty="0">
                <a:latin typeface="Arial" pitchFamily="34" charset="0"/>
                <a:ea typeface="ＭＳ Ｐゴシック" pitchFamily="34" charset="-128"/>
              </a:rPr>
              <a:t> plus </a:t>
            </a:r>
            <a:r>
              <a:rPr lang="en-US" dirty="0" err="1">
                <a:latin typeface="Arial" pitchFamily="34" charset="0"/>
                <a:ea typeface="ＭＳ Ｐゴシック" pitchFamily="34" charset="-128"/>
              </a:rPr>
              <a:t>faible</a:t>
            </a:r>
            <a:r>
              <a:rPr lang="en-US" dirty="0">
                <a:latin typeface="Arial" pitchFamily="34" charset="0"/>
                <a:ea typeface="ＭＳ Ｐゴシック" pitchFamily="34" charset="-128"/>
              </a:rPr>
              <a:t> pour </a:t>
            </a:r>
            <a:r>
              <a:rPr lang="en-US" dirty="0" err="1">
                <a:latin typeface="Arial" pitchFamily="34" charset="0"/>
                <a:ea typeface="ＭＳ Ｐゴシック" pitchFamily="34" charset="-128"/>
              </a:rPr>
              <a:t>l’echantillon</a:t>
            </a:r>
            <a:r>
              <a:rPr lang="en-US" dirty="0">
                <a:latin typeface="Arial" pitchFamily="34" charset="0"/>
                <a:ea typeface="ＭＳ Ｐゴシック" pitchFamily="34" charset="-128"/>
              </a:rPr>
              <a:t> GB</a:t>
            </a:r>
          </a:p>
        </p:txBody>
      </p:sp>
    </p:spTree>
    <p:extLst>
      <p:ext uri="{BB962C8B-B14F-4D97-AF65-F5344CB8AC3E}">
        <p14:creationId xmlns:p14="http://schemas.microsoft.com/office/powerpoint/2010/main" val="551687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73EB8-AE1D-64EA-D7D4-641B0415E6F5}"/>
            </a:ext>
          </a:extLst>
        </p:cNvPr>
        <p:cNvGrpSpPr/>
        <p:nvPr/>
      </p:nvGrpSpPr>
      <p:grpSpPr>
        <a:xfrm>
          <a:off x="0" y="0"/>
          <a:ext cx="0" cy="0"/>
          <a:chOff x="0" y="0"/>
          <a:chExt cx="0" cy="0"/>
        </a:xfrm>
      </p:grpSpPr>
      <p:sp>
        <p:nvSpPr>
          <p:cNvPr id="80898" name="Rectangle 7">
            <a:extLst>
              <a:ext uri="{FF2B5EF4-FFF2-40B4-BE49-F238E27FC236}">
                <a16:creationId xmlns:a16="http://schemas.microsoft.com/office/drawing/2014/main" id="{68673A2F-7D01-F23E-AE19-149ACCE6EF82}"/>
              </a:ext>
            </a:extLst>
          </p:cNvPr>
          <p:cNvSpPr>
            <a:spLocks noGrp="1" noChangeArrowheads="1"/>
          </p:cNvSpPr>
          <p:nvPr>
            <p:ph type="sldNum" sz="quarter" idx="5"/>
          </p:nvPr>
        </p:nvSpPr>
        <p:spPr>
          <a:noFill/>
        </p:spPr>
        <p:txBody>
          <a:bodyPr/>
          <a:lstStyle/>
          <a:p>
            <a:fld id="{67530A74-9072-4E14-A9BC-2AE7FFE5D14E}" type="slidenum">
              <a:rPr lang="fr-FR" smtClean="0">
                <a:latin typeface="Arial" pitchFamily="34" charset="0"/>
                <a:ea typeface="ＭＳ Ｐゴシック" pitchFamily="34" charset="-128"/>
              </a:rPr>
              <a:pPr/>
              <a:t>52</a:t>
            </a:fld>
            <a:endParaRPr lang="fr-FR">
              <a:latin typeface="Arial" pitchFamily="34" charset="0"/>
              <a:ea typeface="ＭＳ Ｐゴシック" pitchFamily="34" charset="-128"/>
            </a:endParaRPr>
          </a:p>
        </p:txBody>
      </p:sp>
      <p:sp>
        <p:nvSpPr>
          <p:cNvPr id="80899" name="Rectangle 2">
            <a:extLst>
              <a:ext uri="{FF2B5EF4-FFF2-40B4-BE49-F238E27FC236}">
                <a16:creationId xmlns:a16="http://schemas.microsoft.com/office/drawing/2014/main" id="{7366DB33-CBA5-240B-C194-53E925283187}"/>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73EA725A-1BAD-B868-D136-2E2D19FF8694}"/>
              </a:ext>
            </a:extLst>
          </p:cNvPr>
          <p:cNvSpPr>
            <a:spLocks noGrp="1" noChangeArrowheads="1"/>
          </p:cNvSpPr>
          <p:nvPr>
            <p:ph type="body" idx="1"/>
          </p:nvPr>
        </p:nvSpPr>
        <p:spPr>
          <a:noFill/>
          <a:ln/>
        </p:spPr>
        <p:txBody>
          <a:bodyPr/>
          <a:lstStyle/>
          <a:p>
            <a:r>
              <a:rPr lang="en-US" dirty="0">
                <a:latin typeface="Arial" pitchFamily="34" charset="0"/>
                <a:ea typeface="ＭＳ Ｐゴシック" pitchFamily="34" charset="-128"/>
              </a:rPr>
              <a:t>Axe</a:t>
            </a:r>
          </a:p>
          <a:p>
            <a:r>
              <a:rPr lang="en-US" dirty="0">
                <a:latin typeface="Arial" pitchFamily="34" charset="0"/>
                <a:ea typeface="ＭＳ Ｐゴシック" pitchFamily="34" charset="-128"/>
              </a:rPr>
              <a:t>Energy</a:t>
            </a:r>
            <a:r>
              <a:rPr lang="en-US" baseline="0" dirty="0">
                <a:latin typeface="Arial" pitchFamily="34" charset="0"/>
                <a:ea typeface="ＭＳ Ｐゴシック" pitchFamily="34" charset="-128"/>
              </a:rPr>
              <a:t> </a:t>
            </a:r>
            <a:r>
              <a:rPr lang="en-US" baseline="0" dirty="0" err="1">
                <a:latin typeface="Arial" pitchFamily="34" charset="0"/>
                <a:ea typeface="ＭＳ Ｐゴシック" pitchFamily="34" charset="-128"/>
              </a:rPr>
              <a:t>d’activation</a:t>
            </a:r>
            <a:endParaRPr lang="en-US" baseline="0" dirty="0">
              <a:latin typeface="Arial" pitchFamily="34" charset="0"/>
              <a:ea typeface="ＭＳ Ｐゴシック" pitchFamily="34" charset="-128"/>
            </a:endParaRPr>
          </a:p>
          <a:p>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685150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77F97-5F88-E38B-380E-2E58EF0967BE}"/>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B10BB12A-6620-CE40-D2B7-0FD0E340D5E0}"/>
              </a:ext>
            </a:extLst>
          </p:cNvPr>
          <p:cNvSpPr>
            <a:spLocks noGrp="1" noChangeArrowheads="1"/>
          </p:cNvSpPr>
          <p:nvPr>
            <p:ph type="sldNum" sz="quarter" idx="5"/>
          </p:nvPr>
        </p:nvSpPr>
        <p:spPr>
          <a:noFill/>
        </p:spPr>
        <p:txBody>
          <a:bodyPr/>
          <a:lstStyle/>
          <a:p>
            <a:fld id="{DA94FAF8-43CD-4D03-A84F-9E7BFDE395CE}" type="slidenum">
              <a:rPr lang="fr-FR" smtClean="0">
                <a:latin typeface="Arial" pitchFamily="34" charset="0"/>
                <a:ea typeface="ＭＳ Ｐゴシック" pitchFamily="34" charset="-128"/>
              </a:rPr>
              <a:pPr/>
              <a:t>53</a:t>
            </a:fld>
            <a:endParaRPr lang="fr-FR">
              <a:latin typeface="Arial" pitchFamily="34" charset="0"/>
              <a:ea typeface="ＭＳ Ｐゴシック" pitchFamily="34" charset="-128"/>
            </a:endParaRPr>
          </a:p>
        </p:txBody>
      </p:sp>
      <p:sp>
        <p:nvSpPr>
          <p:cNvPr id="82947" name="Rectangle 2">
            <a:extLst>
              <a:ext uri="{FF2B5EF4-FFF2-40B4-BE49-F238E27FC236}">
                <a16:creationId xmlns:a16="http://schemas.microsoft.com/office/drawing/2014/main" id="{04E620F2-854D-FCA9-DD85-78AA0FF5F528}"/>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E962899B-B287-5BEE-D277-2F87B9562FE5}"/>
              </a:ext>
            </a:extLst>
          </p:cNvPr>
          <p:cNvSpPr>
            <a:spLocks noGrp="1" noChangeArrowheads="1"/>
          </p:cNvSpPr>
          <p:nvPr>
            <p:ph type="body" idx="1"/>
          </p:nvPr>
        </p:nvSpPr>
        <p:spPr>
          <a:noFill/>
          <a:ln/>
        </p:spPr>
        <p:txBody>
          <a:bodyPr/>
          <a:lstStyle/>
          <a:p>
            <a:r>
              <a:rPr lang="en-US" dirty="0" err="1">
                <a:latin typeface="Arial" pitchFamily="34" charset="0"/>
                <a:ea typeface="ＭＳ Ｐゴシック" pitchFamily="34" charset="-128"/>
              </a:rPr>
              <a:t>Extrapolé</a:t>
            </a:r>
            <a:r>
              <a:rPr lang="en-US" baseline="0" dirty="0">
                <a:latin typeface="Arial" pitchFamily="34" charset="0"/>
                <a:ea typeface="ＭＳ Ｐゴシック" pitchFamily="34" charset="-128"/>
              </a:rPr>
              <a:t> à des </a:t>
            </a:r>
            <a:r>
              <a:rPr lang="en-US" baseline="0" dirty="0" err="1">
                <a:latin typeface="Arial" pitchFamily="34" charset="0"/>
                <a:ea typeface="ＭＳ Ｐゴシック" pitchFamily="34" charset="-128"/>
              </a:rPr>
              <a:t>vitesses</a:t>
            </a:r>
            <a:r>
              <a:rPr lang="en-US" baseline="0" dirty="0">
                <a:latin typeface="Arial" pitchFamily="34" charset="0"/>
                <a:ea typeface="ＭＳ Ｐゴシック" pitchFamily="34" charset="-128"/>
              </a:rPr>
              <a:t> de def de 10 -14 gradient </a:t>
            </a:r>
            <a:r>
              <a:rPr lang="en-US" baseline="0" dirty="0" err="1">
                <a:latin typeface="Arial" pitchFamily="34" charset="0"/>
                <a:ea typeface="ＭＳ Ｐゴシック" pitchFamily="34" charset="-128"/>
              </a:rPr>
              <a:t>icelandais</a:t>
            </a:r>
            <a:r>
              <a:rPr lang="en-US" baseline="0" dirty="0">
                <a:latin typeface="Arial" pitchFamily="34" charset="0"/>
                <a:ea typeface="ＭＳ Ｐゴシック" pitchFamily="34" charset="-128"/>
              </a:rPr>
              <a:t>.</a:t>
            </a:r>
          </a:p>
          <a:p>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470414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A94FAF8-43CD-4D03-A84F-9E7BFDE395CE}" type="slidenum">
              <a:rPr lang="fr-FR" smtClean="0">
                <a:latin typeface="Arial" pitchFamily="34" charset="0"/>
                <a:ea typeface="ＭＳ Ｐゴシック" pitchFamily="34" charset="-128"/>
              </a:rPr>
              <a:pPr/>
              <a:t>54</a:t>
            </a:fld>
            <a:endParaRPr lang="fr-FR">
              <a:latin typeface="Arial" pitchFamily="34" charset="0"/>
              <a:ea typeface="ＭＳ Ｐゴシック" pitchFamily="34"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r>
              <a:rPr lang="en-US" dirty="0" err="1">
                <a:latin typeface="Arial" pitchFamily="34" charset="0"/>
                <a:ea typeface="ＭＳ Ｐゴシック" pitchFamily="34" charset="-128"/>
              </a:rPr>
              <a:t>Extrapolé</a:t>
            </a:r>
            <a:r>
              <a:rPr lang="en-US" baseline="0" dirty="0">
                <a:latin typeface="Arial" pitchFamily="34" charset="0"/>
                <a:ea typeface="ＭＳ Ｐゴシック" pitchFamily="34" charset="-128"/>
              </a:rPr>
              <a:t> à des </a:t>
            </a:r>
            <a:r>
              <a:rPr lang="en-US" baseline="0" dirty="0" err="1">
                <a:latin typeface="Arial" pitchFamily="34" charset="0"/>
                <a:ea typeface="ＭＳ Ｐゴシック" pitchFamily="34" charset="-128"/>
              </a:rPr>
              <a:t>vitesses</a:t>
            </a:r>
            <a:r>
              <a:rPr lang="en-US" baseline="0" dirty="0">
                <a:latin typeface="Arial" pitchFamily="34" charset="0"/>
                <a:ea typeface="ＭＳ Ｐゴシック" pitchFamily="34" charset="-128"/>
              </a:rPr>
              <a:t> de def de 10 -14 gradient </a:t>
            </a:r>
            <a:r>
              <a:rPr lang="en-US" baseline="0" dirty="0" err="1">
                <a:latin typeface="Arial" pitchFamily="34" charset="0"/>
                <a:ea typeface="ＭＳ Ｐゴシック" pitchFamily="34" charset="-128"/>
              </a:rPr>
              <a:t>icelandais</a:t>
            </a:r>
            <a:r>
              <a:rPr lang="en-US" baseline="0" dirty="0">
                <a:latin typeface="Arial" pitchFamily="34" charset="0"/>
                <a:ea typeface="ＭＳ Ｐゴシック" pitchFamily="34" charset="-128"/>
              </a:rPr>
              <a:t>.</a:t>
            </a:r>
          </a:p>
          <a:p>
            <a:endParaRPr lang="en-US" dirty="0">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rock of choice for this study was Lanhélin granite that we believe represent the rocks that can be encountered in deep crystalline reservoirs. It has the following properties.</a:t>
            </a:r>
          </a:p>
          <a:p>
            <a:endParaRPr lang="en-CH" dirty="0"/>
          </a:p>
          <a:p>
            <a:r>
              <a:rPr lang="en-CH" dirty="0"/>
              <a:t>We put the samples in our machine and apply those conditions. Most importantly, the pore fluid was argon, a chemically inert fluid.</a:t>
            </a:r>
          </a:p>
          <a:p>
            <a:endParaRPr lang="en-CH" dirty="0"/>
          </a:p>
          <a:p>
            <a:r>
              <a:rPr lang="en-GB" dirty="0"/>
              <a:t>W</a:t>
            </a:r>
            <a:r>
              <a:rPr lang="en-CH" dirty="0"/>
              <a:t>e deformed the sample really slowly, t 10-6 and the key is that during the experiment, we recorded permeability continuously.</a:t>
            </a:r>
          </a:p>
        </p:txBody>
      </p:sp>
      <p:sp>
        <p:nvSpPr>
          <p:cNvPr id="4" name="Slide Number Placeholder 3"/>
          <p:cNvSpPr>
            <a:spLocks noGrp="1"/>
          </p:cNvSpPr>
          <p:nvPr>
            <p:ph type="sldNum" sz="quarter" idx="5"/>
          </p:nvPr>
        </p:nvSpPr>
        <p:spPr/>
        <p:txBody>
          <a:bodyPr/>
          <a:lstStyle/>
          <a:p>
            <a:fld id="{12A12184-A31C-B24D-8247-742717E806FD}" type="slidenum">
              <a:rPr lang="en-CH" smtClean="0"/>
              <a:t>58</a:t>
            </a:fld>
            <a:endParaRPr lang="en-CH"/>
          </a:p>
        </p:txBody>
      </p:sp>
    </p:spTree>
    <p:extLst>
      <p:ext uri="{BB962C8B-B14F-4D97-AF65-F5344CB8AC3E}">
        <p14:creationId xmlns:p14="http://schemas.microsoft.com/office/powerpoint/2010/main" val="397791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used the harmonic permeability method whereby we apply a pore pressure oscillation to one end of the sample. Here it was on the top end of the sample and had an amplitude of 5 M</a:t>
            </a:r>
            <a:r>
              <a:rPr lang="en-GB" dirty="0"/>
              <a:t>p</a:t>
            </a:r>
            <a:r>
              <a:rPr lang="en-CH" dirty="0"/>
              <a:t>a and a period of 20 minutes.</a:t>
            </a:r>
          </a:p>
          <a:p>
            <a:endParaRPr lang="en-CH" dirty="0"/>
          </a:p>
        </p:txBody>
      </p:sp>
      <p:sp>
        <p:nvSpPr>
          <p:cNvPr id="4" name="Slide Number Placeholder 3"/>
          <p:cNvSpPr>
            <a:spLocks noGrp="1"/>
          </p:cNvSpPr>
          <p:nvPr>
            <p:ph type="sldNum" sz="quarter" idx="5"/>
          </p:nvPr>
        </p:nvSpPr>
        <p:spPr/>
        <p:txBody>
          <a:bodyPr/>
          <a:lstStyle/>
          <a:p>
            <a:fld id="{12A12184-A31C-B24D-8247-742717E806FD}" type="slidenum">
              <a:rPr lang="en-CH" smtClean="0"/>
              <a:t>59</a:t>
            </a:fld>
            <a:endParaRPr lang="en-CH"/>
          </a:p>
        </p:txBody>
      </p:sp>
    </p:spTree>
    <p:extLst>
      <p:ext uri="{BB962C8B-B14F-4D97-AF65-F5344CB8AC3E}">
        <p14:creationId xmlns:p14="http://schemas.microsoft.com/office/powerpoint/2010/main" val="3661438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Here I am showing you the stress strain curve for all deformed samples. What I want you to see, is that fromm 200 to 600 degree,  the sample show the classic behaviour of localized deformation with a high strength and a stress drop at the moment of failure.</a:t>
            </a:r>
          </a:p>
          <a:p>
            <a:endParaRPr lang="en-CH" dirty="0"/>
          </a:p>
          <a:p>
            <a:r>
              <a:rPr lang="en-CH" dirty="0"/>
              <a:t>At 800, the sample strength is halved and there is no drop. The stress strain behavior just rolls over and plateaus as the rock flow. This behavior is semi-ductile, and I will come back to why I’m calling it semi, here.</a:t>
            </a:r>
          </a:p>
        </p:txBody>
      </p:sp>
      <p:sp>
        <p:nvSpPr>
          <p:cNvPr id="4" name="Slide Number Placeholder 3"/>
          <p:cNvSpPr>
            <a:spLocks noGrp="1"/>
          </p:cNvSpPr>
          <p:nvPr>
            <p:ph type="sldNum" sz="quarter" idx="5"/>
          </p:nvPr>
        </p:nvSpPr>
        <p:spPr/>
        <p:txBody>
          <a:bodyPr/>
          <a:lstStyle/>
          <a:p>
            <a:fld id="{12A12184-A31C-B24D-8247-742717E806FD}" type="slidenum">
              <a:rPr lang="en-CH" smtClean="0"/>
              <a:t>60</a:t>
            </a:fld>
            <a:endParaRPr lang="en-CH"/>
          </a:p>
        </p:txBody>
      </p:sp>
    </p:spTree>
    <p:extLst>
      <p:ext uri="{BB962C8B-B14F-4D97-AF65-F5344CB8AC3E}">
        <p14:creationId xmlns:p14="http://schemas.microsoft.com/office/powerpoint/2010/main" val="801519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Now let’s have a look at perm.</a:t>
            </a:r>
          </a:p>
          <a:p>
            <a:endParaRPr lang="en-CH" dirty="0"/>
          </a:p>
          <a:p>
            <a:r>
              <a:rPr lang="en-CH" dirty="0"/>
              <a:t>Here, I am plotting the sample permability during deformation normalized by the sample permeability just before deformation, so under pressure and temperature.</a:t>
            </a:r>
          </a:p>
          <a:p>
            <a:endParaRPr lang="en-CH" dirty="0"/>
          </a:p>
          <a:p>
            <a:r>
              <a:rPr lang="en-CH" dirty="0"/>
              <a:t>What I want you to see here is that at 200 and 400, perm basically remains constant throughout.</a:t>
            </a:r>
          </a:p>
          <a:p>
            <a:endParaRPr lang="en-CH" dirty="0"/>
          </a:p>
          <a:p>
            <a:r>
              <a:rPr lang="en-CH" dirty="0"/>
              <a:t>At 600, we can see a slight increase coinciding with sample failiure,</a:t>
            </a:r>
          </a:p>
          <a:p>
            <a:endParaRPr lang="en-CH" dirty="0"/>
          </a:p>
          <a:p>
            <a:r>
              <a:rPr lang="en-CH" dirty="0"/>
              <a:t>At 800C, permeability soars 35 fold and the increases does not seem to be tapering off.</a:t>
            </a:r>
          </a:p>
        </p:txBody>
      </p:sp>
      <p:sp>
        <p:nvSpPr>
          <p:cNvPr id="4" name="Slide Number Placeholder 3"/>
          <p:cNvSpPr>
            <a:spLocks noGrp="1"/>
          </p:cNvSpPr>
          <p:nvPr>
            <p:ph type="sldNum" sz="quarter" idx="5"/>
          </p:nvPr>
        </p:nvSpPr>
        <p:spPr/>
        <p:txBody>
          <a:bodyPr/>
          <a:lstStyle/>
          <a:p>
            <a:fld id="{12A12184-A31C-B24D-8247-742717E806FD}" type="slidenum">
              <a:rPr lang="en-CH" smtClean="0"/>
              <a:t>61</a:t>
            </a:fld>
            <a:endParaRPr lang="en-CH"/>
          </a:p>
        </p:txBody>
      </p:sp>
    </p:spTree>
    <p:extLst>
      <p:ext uri="{BB962C8B-B14F-4D97-AF65-F5344CB8AC3E}">
        <p14:creationId xmlns:p14="http://schemas.microsoft.com/office/powerpoint/2010/main" val="3685183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But this result is counterintuitive. Violay and coworkers showed that the more ductile a rock became and the less porosity was created when deforming. So how can the more ductile rock be more permeable ?</a:t>
            </a:r>
          </a:p>
          <a:p>
            <a:endParaRPr lang="en-CH" dirty="0"/>
          </a:p>
          <a:p>
            <a:r>
              <a:rPr lang="en-CH" dirty="0"/>
              <a:t>To answer this, we went to the synchrotron.</a:t>
            </a:r>
          </a:p>
        </p:txBody>
      </p:sp>
      <p:sp>
        <p:nvSpPr>
          <p:cNvPr id="4" name="Slide Number Placeholder 3"/>
          <p:cNvSpPr>
            <a:spLocks noGrp="1"/>
          </p:cNvSpPr>
          <p:nvPr>
            <p:ph type="sldNum" sz="quarter" idx="5"/>
          </p:nvPr>
        </p:nvSpPr>
        <p:spPr/>
        <p:txBody>
          <a:bodyPr/>
          <a:lstStyle/>
          <a:p>
            <a:fld id="{12A12184-A31C-B24D-8247-742717E806FD}" type="slidenum">
              <a:rPr lang="en-CH" smtClean="0"/>
              <a:t>62</a:t>
            </a:fld>
            <a:endParaRPr lang="en-CH"/>
          </a:p>
        </p:txBody>
      </p:sp>
    </p:spTree>
    <p:extLst>
      <p:ext uri="{BB962C8B-B14F-4D97-AF65-F5344CB8AC3E}">
        <p14:creationId xmlns:p14="http://schemas.microsoft.com/office/powerpoint/2010/main" val="47962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FF657DE-EEF8-6968-A139-F44098D3FB4D}"/>
              </a:ext>
            </a:extLst>
          </p:cNvPr>
          <p:cNvSpPr>
            <a:spLocks noGrp="1" noChangeArrowheads="1"/>
          </p:cNvSpPr>
          <p:nvPr>
            <p:ph type="sldNum" sz="quarter" idx="5"/>
          </p:nvPr>
        </p:nvSpPr>
        <p:spPr>
          <a:ln/>
        </p:spPr>
        <p:txBody>
          <a:bodyPr/>
          <a:lstStyle/>
          <a:p>
            <a:fld id="{2A21DDD0-1822-4AA5-B593-DFA16AD1AEAA}" type="slidenum">
              <a:rPr lang="fr-FR" altLang="fr-FR"/>
              <a:pPr/>
              <a:t>9</a:t>
            </a:fld>
            <a:endParaRPr lang="fr-FR" altLang="fr-FR"/>
          </a:p>
        </p:txBody>
      </p:sp>
      <p:sp>
        <p:nvSpPr>
          <p:cNvPr id="23554" name="Rectangle 2">
            <a:extLst>
              <a:ext uri="{FF2B5EF4-FFF2-40B4-BE49-F238E27FC236}">
                <a16:creationId xmlns:a16="http://schemas.microsoft.com/office/drawing/2014/main" id="{8DBA8EA0-3E97-2264-8281-13421B26CCBD}"/>
              </a:ext>
            </a:extLst>
          </p:cNvPr>
          <p:cNvSpPr>
            <a:spLocks noGrp="1" noRot="1" noChangeAspect="1" noChangeArrowheads="1"/>
          </p:cNvSpPr>
          <p:nvPr>
            <p:ph type="sldImg"/>
          </p:nvPr>
        </p:nvSpPr>
        <p:spPr bwMode="auto">
          <a:xfrm>
            <a:off x="1152525" y="692150"/>
            <a:ext cx="4554538" cy="3416300"/>
          </a:xfrm>
          <a:prstGeom prst="rect">
            <a:avLst/>
          </a:prstGeom>
          <a:solidFill>
            <a:srgbClr val="FFFFFF"/>
          </a:solidFill>
          <a:ln w="1270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5" name="Rectangle 3">
            <a:extLst>
              <a:ext uri="{FF2B5EF4-FFF2-40B4-BE49-F238E27FC236}">
                <a16:creationId xmlns:a16="http://schemas.microsoft.com/office/drawing/2014/main" id="{EC0793C1-4615-78B7-6E8E-19914B9F32F2}"/>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fr-FR" alt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718E6-C963-BE4D-9BB8-62558D608B91}" type="slidenum">
              <a:rPr lang="en-US" smtClean="0"/>
              <a:t>63</a:t>
            </a:fld>
            <a:endParaRPr lang="en-US"/>
          </a:p>
        </p:txBody>
      </p:sp>
    </p:spTree>
    <p:extLst>
      <p:ext uri="{BB962C8B-B14F-4D97-AF65-F5344CB8AC3E}">
        <p14:creationId xmlns:p14="http://schemas.microsoft.com/office/powerpoint/2010/main" val="18667869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you can see the sample deformed at 200C, the localized sample. Here we can see a nice sharp fracture in an otherwise rather undamaged bulk.</a:t>
            </a:r>
          </a:p>
          <a:p>
            <a:endParaRPr lang="en-US" dirty="0"/>
          </a:p>
          <a:p>
            <a:r>
              <a:rPr lang="en-US" dirty="0"/>
              <a:t>On the right, you have the semi-ductile sample. And you can now see why I call it semi-ductile. We still have some form of localization in a band right here, but this band is embedded in a highly damaged bulk rock. We can see that here, strain is partitioned between this deformation band and the bulk</a:t>
            </a:r>
          </a:p>
        </p:txBody>
      </p:sp>
      <p:sp>
        <p:nvSpPr>
          <p:cNvPr id="4" name="Slide Number Placeholder 3"/>
          <p:cNvSpPr>
            <a:spLocks noGrp="1"/>
          </p:cNvSpPr>
          <p:nvPr>
            <p:ph type="sldNum" sz="quarter" idx="10"/>
          </p:nvPr>
        </p:nvSpPr>
        <p:spPr/>
        <p:txBody>
          <a:bodyPr/>
          <a:lstStyle/>
          <a:p>
            <a:fld id="{92B718E6-C963-BE4D-9BB8-62558D608B91}" type="slidenum">
              <a:rPr lang="en-US" smtClean="0"/>
              <a:t>64</a:t>
            </a:fld>
            <a:endParaRPr lang="en-US"/>
          </a:p>
        </p:txBody>
      </p:sp>
    </p:spTree>
    <p:extLst>
      <p:ext uri="{BB962C8B-B14F-4D97-AF65-F5344CB8AC3E}">
        <p14:creationId xmlns:p14="http://schemas.microsoft.com/office/powerpoint/2010/main" val="1561646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CH" sz="1200" b="1" dirty="0">
                <a:solidFill>
                  <a:schemeClr val="bg1"/>
                </a:solidFill>
                <a:latin typeface="Arial Bold" charset="0"/>
                <a:ea typeface="ＭＳ Ｐゴシック" panose="020B0600070205080204" pitchFamily="34" charset="-128"/>
                <a:cs typeface="Arial Bold" charset="0"/>
              </a:rPr>
              <a:t>Absolute permeability simulations </a:t>
            </a:r>
            <a:r>
              <a:rPr lang="en-US" altLang="en-CH" sz="1200" dirty="0">
                <a:solidFill>
                  <a:schemeClr val="bg1"/>
                </a:solidFill>
                <a:latin typeface="Arial Bold" charset="0"/>
                <a:ea typeface="ＭＳ Ｐゴシック" panose="020B0600070205080204" pitchFamily="34" charset="-128"/>
                <a:cs typeface="Arial Bold" charset="0"/>
              </a:rPr>
              <a:t>in </a:t>
            </a:r>
            <a:r>
              <a:rPr lang="en-US" altLang="en-CH" sz="1200" i="1" dirty="0">
                <a:solidFill>
                  <a:schemeClr val="bg1"/>
                </a:solidFill>
                <a:latin typeface="Arial Bold" charset="0"/>
                <a:ea typeface="ＭＳ Ｐゴシック" panose="020B0600070205080204" pitchFamily="34" charset="-128"/>
                <a:cs typeface="Arial Bold" charset="0"/>
              </a:rPr>
              <a:t>x</a:t>
            </a:r>
            <a:r>
              <a:rPr lang="en-US" altLang="en-CH" sz="1200" dirty="0">
                <a:solidFill>
                  <a:schemeClr val="bg1"/>
                </a:solidFill>
                <a:latin typeface="Arial Bold" charset="0"/>
                <a:ea typeface="ＭＳ Ｐゴシック" panose="020B0600070205080204" pitchFamily="34" charset="-128"/>
                <a:cs typeface="Arial Bold" charset="0"/>
              </a:rPr>
              <a:t>, </a:t>
            </a:r>
            <a:r>
              <a:rPr lang="en-US" altLang="en-CH" sz="1200" i="1" dirty="0">
                <a:solidFill>
                  <a:schemeClr val="bg1"/>
                </a:solidFill>
                <a:latin typeface="Arial Bold" charset="0"/>
                <a:ea typeface="ＭＳ Ｐゴシック" panose="020B0600070205080204" pitchFamily="34" charset="-128"/>
                <a:cs typeface="Arial Bold" charset="0"/>
              </a:rPr>
              <a:t>y</a:t>
            </a:r>
            <a:r>
              <a:rPr lang="en-US" altLang="en-CH" sz="1200" dirty="0">
                <a:solidFill>
                  <a:schemeClr val="bg1"/>
                </a:solidFill>
                <a:latin typeface="Arial Bold" charset="0"/>
                <a:ea typeface="ＭＳ Ｐゴシック" panose="020B0600070205080204" pitchFamily="34" charset="-128"/>
                <a:cs typeface="Arial Bold" charset="0"/>
              </a:rPr>
              <a:t>, and </a:t>
            </a:r>
            <a:r>
              <a:rPr lang="en-US" altLang="en-CH" sz="1200" i="1" dirty="0">
                <a:solidFill>
                  <a:schemeClr val="bg1"/>
                </a:solidFill>
                <a:latin typeface="Arial Bold" charset="0"/>
                <a:ea typeface="ＭＳ Ｐゴシック" panose="020B0600070205080204" pitchFamily="34" charset="-128"/>
                <a:cs typeface="Arial Bold" charset="0"/>
              </a:rPr>
              <a:t>z</a:t>
            </a:r>
            <a:r>
              <a:rPr lang="en-US" altLang="en-CH" sz="1200" dirty="0">
                <a:solidFill>
                  <a:schemeClr val="bg1"/>
                </a:solidFill>
                <a:latin typeface="Arial Bold" charset="0"/>
                <a:ea typeface="ＭＳ Ｐゴシック" panose="020B0600070205080204" pitchFamily="34" charset="-128"/>
                <a:cs typeface="Arial Bold" charset="0"/>
              </a:rPr>
              <a:t> directions were carried out in sub-volumes of the samples using the Avizo </a:t>
            </a:r>
            <a:r>
              <a:rPr lang="en-US" altLang="en-CH" sz="1200" dirty="0" err="1">
                <a:solidFill>
                  <a:schemeClr val="bg1"/>
                </a:solidFill>
                <a:latin typeface="Arial Bold" charset="0"/>
                <a:ea typeface="ＭＳ Ｐゴシック" panose="020B0600070205080204" pitchFamily="34" charset="-128"/>
                <a:cs typeface="Arial Bold" charset="0"/>
              </a:rPr>
              <a:t>XLab</a:t>
            </a:r>
            <a:r>
              <a:rPr lang="en-US" altLang="en-CH" sz="1200" dirty="0">
                <a:solidFill>
                  <a:schemeClr val="bg1"/>
                </a:solidFill>
                <a:latin typeface="Arial Bold" charset="0"/>
                <a:ea typeface="ＭＳ Ｐゴシック" panose="020B0600070205080204" pitchFamily="34" charset="-128"/>
                <a:cs typeface="Arial Bold" charset="0"/>
              </a:rPr>
              <a:t> extension. The software computes the absolute permeability from Darcy's law.</a:t>
            </a:r>
            <a:endParaRPr lang="en-US" altLang="en-CH" sz="2800" dirty="0">
              <a:solidFill>
                <a:schemeClr val="bg1"/>
              </a:solidFill>
              <a:latin typeface="Arial Bold" charset="0"/>
              <a:ea typeface="ＭＳ Ｐゴシック" panose="020B0600070205080204" pitchFamily="34" charset="-128"/>
              <a:cs typeface="Arial Bold" charset="0"/>
            </a:endParaRPr>
          </a:p>
          <a:p>
            <a:endParaRPr lang="en-US" dirty="0"/>
          </a:p>
        </p:txBody>
      </p:sp>
      <p:sp>
        <p:nvSpPr>
          <p:cNvPr id="4" name="Slide Number Placeholder 3"/>
          <p:cNvSpPr>
            <a:spLocks noGrp="1"/>
          </p:cNvSpPr>
          <p:nvPr>
            <p:ph type="sldNum" sz="quarter" idx="10"/>
          </p:nvPr>
        </p:nvSpPr>
        <p:spPr/>
        <p:txBody>
          <a:bodyPr/>
          <a:lstStyle/>
          <a:p>
            <a:fld id="{92B718E6-C963-BE4D-9BB8-62558D608B91}" type="slidenum">
              <a:rPr lang="en-US" smtClean="0"/>
              <a:t>65</a:t>
            </a:fld>
            <a:endParaRPr lang="en-US"/>
          </a:p>
        </p:txBody>
      </p:sp>
    </p:spTree>
    <p:extLst>
      <p:ext uri="{BB962C8B-B14F-4D97-AF65-F5344CB8AC3E}">
        <p14:creationId xmlns:p14="http://schemas.microsoft.com/office/powerpoint/2010/main" val="8600202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718E6-C963-BE4D-9BB8-62558D608B91}" type="slidenum">
              <a:rPr lang="en-US" smtClean="0"/>
              <a:t>66</a:t>
            </a:fld>
            <a:endParaRPr lang="en-US"/>
          </a:p>
        </p:txBody>
      </p:sp>
    </p:spTree>
    <p:extLst>
      <p:ext uri="{BB962C8B-B14F-4D97-AF65-F5344CB8AC3E}">
        <p14:creationId xmlns:p14="http://schemas.microsoft.com/office/powerpoint/2010/main" val="3239811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718E6-C963-BE4D-9BB8-62558D608B91}" type="slidenum">
              <a:rPr lang="en-US" smtClean="0"/>
              <a:t>67</a:t>
            </a:fld>
            <a:endParaRPr lang="en-US"/>
          </a:p>
        </p:txBody>
      </p:sp>
    </p:spTree>
    <p:extLst>
      <p:ext uri="{BB962C8B-B14F-4D97-AF65-F5344CB8AC3E}">
        <p14:creationId xmlns:p14="http://schemas.microsoft.com/office/powerpoint/2010/main" val="570949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72E4844-A0B8-E2C9-5B0E-AE9239AFB916}"/>
              </a:ext>
            </a:extLst>
          </p:cNvPr>
          <p:cNvSpPr>
            <a:spLocks noGrp="1" noChangeArrowheads="1"/>
          </p:cNvSpPr>
          <p:nvPr>
            <p:ph type="sldNum" sz="quarter" idx="5"/>
          </p:nvPr>
        </p:nvSpPr>
        <p:spPr>
          <a:ln/>
        </p:spPr>
        <p:txBody>
          <a:bodyPr/>
          <a:lstStyle/>
          <a:p>
            <a:fld id="{2ABD7F20-0C52-42E2-9095-28969D21B4C7}" type="slidenum">
              <a:rPr lang="en-GB" altLang="fr-FR"/>
              <a:pPr/>
              <a:t>13</a:t>
            </a:fld>
            <a:endParaRPr lang="en-GB" altLang="fr-FR"/>
          </a:p>
        </p:txBody>
      </p:sp>
      <p:sp>
        <p:nvSpPr>
          <p:cNvPr id="416770" name="Rectangle 2">
            <a:extLst>
              <a:ext uri="{FF2B5EF4-FFF2-40B4-BE49-F238E27FC236}">
                <a16:creationId xmlns:a16="http://schemas.microsoft.com/office/drawing/2014/main" id="{A675CD0F-3780-9306-B614-9D8C91EF60E3}"/>
              </a:ext>
            </a:extLst>
          </p:cNvPr>
          <p:cNvSpPr>
            <a:spLocks noGrp="1" noRot="1" noChangeAspect="1" noChangeArrowheads="1" noTextEdit="1"/>
          </p:cNvSpPr>
          <p:nvPr>
            <p:ph type="sldImg"/>
          </p:nvPr>
        </p:nvSpPr>
        <p:spPr>
          <a:xfrm>
            <a:off x="992188" y="768350"/>
            <a:ext cx="5118100" cy="3838575"/>
          </a:xfrm>
          <a:ln/>
        </p:spPr>
      </p:sp>
      <p:sp>
        <p:nvSpPr>
          <p:cNvPr id="416771" name="Rectangle 3">
            <a:extLst>
              <a:ext uri="{FF2B5EF4-FFF2-40B4-BE49-F238E27FC236}">
                <a16:creationId xmlns:a16="http://schemas.microsoft.com/office/drawing/2014/main" id="{BF0101F7-F6C0-25BF-CB0C-A6E43BF7B5EA}"/>
              </a:ext>
            </a:extLst>
          </p:cNvPr>
          <p:cNvSpPr>
            <a:spLocks noGrp="1" noChangeArrowheads="1"/>
          </p:cNvSpPr>
          <p:nvPr>
            <p:ph type="body" idx="1"/>
          </p:nvPr>
        </p:nvSpPr>
        <p:spPr/>
        <p:txBody>
          <a:bodyPr/>
          <a:lstStyle/>
          <a:p>
            <a:endParaRPr lang="en-US" altLang="fr-FR" dirty="0"/>
          </a:p>
        </p:txBody>
      </p:sp>
    </p:spTree>
    <p:extLst>
      <p:ext uri="{BB962C8B-B14F-4D97-AF65-F5344CB8AC3E}">
        <p14:creationId xmlns:p14="http://schemas.microsoft.com/office/powerpoint/2010/main" val="401178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5804777-3609-50FE-06E6-6413895572F1}"/>
              </a:ext>
            </a:extLst>
          </p:cNvPr>
          <p:cNvSpPr>
            <a:spLocks noGrp="1" noChangeArrowheads="1"/>
          </p:cNvSpPr>
          <p:nvPr>
            <p:ph type="sldNum" sz="quarter" idx="5"/>
          </p:nvPr>
        </p:nvSpPr>
        <p:spPr>
          <a:ln/>
        </p:spPr>
        <p:txBody>
          <a:bodyPr/>
          <a:lstStyle/>
          <a:p>
            <a:fld id="{C04F03F2-0AFB-4193-9EDC-81B3F5708404}" type="slidenum">
              <a:rPr lang="en-GB" altLang="fr-FR"/>
              <a:pPr/>
              <a:t>14</a:t>
            </a:fld>
            <a:endParaRPr lang="en-GB" altLang="fr-FR"/>
          </a:p>
        </p:txBody>
      </p:sp>
      <p:sp>
        <p:nvSpPr>
          <p:cNvPr id="424962" name="Rectangle 2">
            <a:extLst>
              <a:ext uri="{FF2B5EF4-FFF2-40B4-BE49-F238E27FC236}">
                <a16:creationId xmlns:a16="http://schemas.microsoft.com/office/drawing/2014/main" id="{D7F28D89-8E27-1A64-1767-68521B045CA1}"/>
              </a:ext>
            </a:extLst>
          </p:cNvPr>
          <p:cNvSpPr>
            <a:spLocks noGrp="1" noRot="1" noChangeAspect="1" noChangeArrowheads="1" noTextEdit="1"/>
          </p:cNvSpPr>
          <p:nvPr>
            <p:ph type="sldImg"/>
          </p:nvPr>
        </p:nvSpPr>
        <p:spPr>
          <a:xfrm>
            <a:off x="992188" y="768350"/>
            <a:ext cx="5118100" cy="3838575"/>
          </a:xfrm>
          <a:ln/>
        </p:spPr>
      </p:sp>
      <p:sp>
        <p:nvSpPr>
          <p:cNvPr id="424963" name="Rectangle 3">
            <a:extLst>
              <a:ext uri="{FF2B5EF4-FFF2-40B4-BE49-F238E27FC236}">
                <a16:creationId xmlns:a16="http://schemas.microsoft.com/office/drawing/2014/main" id="{F15BD3C9-0A6E-4BC2-892A-98D3A8773C6E}"/>
              </a:ext>
            </a:extLst>
          </p:cNvPr>
          <p:cNvSpPr>
            <a:spLocks noGrp="1" noChangeArrowheads="1"/>
          </p:cNvSpPr>
          <p:nvPr>
            <p:ph type="body" idx="1"/>
          </p:nvPr>
        </p:nvSpPr>
        <p:spPr/>
        <p:txBody>
          <a:bodyPr/>
          <a:lstStyle/>
          <a:p>
            <a:r>
              <a:rPr lang="is-IS" altLang="fr-FR"/>
              <a:t>Baker Hughes (Christensen) 8 ½” core bits for spot coring in phase 2.  The PCD bit on the left and the right hand side og the pictures is a new model, that was used for this spot coring operation.  This bit is two ttimes more expensive that the bit in middle – which can be termed conventional type of a bit.</a:t>
            </a:r>
          </a:p>
          <a:p>
            <a:endParaRPr lang="is-IS" altLang="fr-FR"/>
          </a:p>
          <a:p>
            <a:r>
              <a:rPr lang="is-IS" altLang="fr-FR"/>
              <a:t>In order to save fund and get as much core as possible we plan to use the conventional type of bit for the spot coring in phase 2 of IDDP.  </a:t>
            </a:r>
            <a:endParaRPr lang="en-GB" altLang="fr-FR"/>
          </a:p>
        </p:txBody>
      </p:sp>
    </p:spTree>
    <p:extLst>
      <p:ext uri="{BB962C8B-B14F-4D97-AF65-F5344CB8AC3E}">
        <p14:creationId xmlns:p14="http://schemas.microsoft.com/office/powerpoint/2010/main" val="4167243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5D933F1-2824-397E-3DCD-789D8CF6E6D4}"/>
              </a:ext>
            </a:extLst>
          </p:cNvPr>
          <p:cNvSpPr>
            <a:spLocks noGrp="1" noChangeArrowheads="1"/>
          </p:cNvSpPr>
          <p:nvPr>
            <p:ph type="sldNum" sz="quarter" idx="5"/>
          </p:nvPr>
        </p:nvSpPr>
        <p:spPr>
          <a:ln/>
        </p:spPr>
        <p:txBody>
          <a:bodyPr/>
          <a:lstStyle/>
          <a:p>
            <a:fld id="{286D5980-33B1-42D6-9AF8-D2BF6602ADE4}" type="slidenum">
              <a:rPr lang="en-GB" altLang="fr-FR"/>
              <a:pPr/>
              <a:t>16</a:t>
            </a:fld>
            <a:endParaRPr lang="en-GB" altLang="fr-FR"/>
          </a:p>
        </p:txBody>
      </p:sp>
      <p:sp>
        <p:nvSpPr>
          <p:cNvPr id="384002" name="Rectangle 2">
            <a:extLst>
              <a:ext uri="{FF2B5EF4-FFF2-40B4-BE49-F238E27FC236}">
                <a16:creationId xmlns:a16="http://schemas.microsoft.com/office/drawing/2014/main" id="{96C2C88E-212E-9CEF-3CF9-A06C9F632C49}"/>
              </a:ext>
            </a:extLst>
          </p:cNvPr>
          <p:cNvSpPr>
            <a:spLocks noGrp="1" noRot="1" noChangeAspect="1" noChangeArrowheads="1" noTextEdit="1"/>
          </p:cNvSpPr>
          <p:nvPr>
            <p:ph type="sldImg"/>
          </p:nvPr>
        </p:nvSpPr>
        <p:spPr>
          <a:xfrm>
            <a:off x="992188" y="768350"/>
            <a:ext cx="5118100" cy="3838575"/>
          </a:xfrm>
          <a:ln/>
        </p:spPr>
      </p:sp>
      <p:sp>
        <p:nvSpPr>
          <p:cNvPr id="384003" name="Rectangle 3">
            <a:extLst>
              <a:ext uri="{FF2B5EF4-FFF2-40B4-BE49-F238E27FC236}">
                <a16:creationId xmlns:a16="http://schemas.microsoft.com/office/drawing/2014/main" id="{5C7F89C4-2B89-94D4-8407-8E34F0A24F51}"/>
              </a:ext>
            </a:extLst>
          </p:cNvPr>
          <p:cNvSpPr>
            <a:spLocks noGrp="1" noChangeArrowheads="1"/>
          </p:cNvSpPr>
          <p:nvPr>
            <p:ph type="body" idx="1"/>
          </p:nvPr>
        </p:nvSpPr>
        <p:spPr/>
        <p:txBody>
          <a:bodyPr/>
          <a:lstStyle/>
          <a:p>
            <a:r>
              <a:rPr lang="en-US" altLang="fr-FR"/>
              <a:t>The 60 MWe Krafla power plant.  The yellow arrow points to the potential IDDP drillsite.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583DB-09FA-0848-B082-220C7AD89E40}"/>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69C0AACA-8E1B-CBFA-D1C8-7B9BEFA165B9}"/>
              </a:ext>
            </a:extLst>
          </p:cNvPr>
          <p:cNvSpPr>
            <a:spLocks noGrp="1" noChangeArrowheads="1"/>
          </p:cNvSpPr>
          <p:nvPr>
            <p:ph type="sldNum" sz="quarter" idx="5"/>
          </p:nvPr>
        </p:nvSpPr>
        <p:spPr>
          <a:ln/>
        </p:spPr>
        <p:txBody>
          <a:bodyPr/>
          <a:lstStyle/>
          <a:p>
            <a:fld id="{70D3EFA1-4E08-4189-A25A-655C2C7295D6}" type="slidenum">
              <a:rPr lang="en-GB" altLang="fr-FR"/>
              <a:pPr/>
              <a:t>17</a:t>
            </a:fld>
            <a:endParaRPr lang="en-GB" altLang="fr-FR"/>
          </a:p>
        </p:txBody>
      </p:sp>
      <p:sp>
        <p:nvSpPr>
          <p:cNvPr id="386050" name="Rectangle 2">
            <a:extLst>
              <a:ext uri="{FF2B5EF4-FFF2-40B4-BE49-F238E27FC236}">
                <a16:creationId xmlns:a16="http://schemas.microsoft.com/office/drawing/2014/main" id="{F92247F1-7BD2-4C3B-5D80-85596E8666DF}"/>
              </a:ext>
            </a:extLst>
          </p:cNvPr>
          <p:cNvSpPr>
            <a:spLocks noGrp="1" noRot="1" noChangeAspect="1" noChangeArrowheads="1" noTextEdit="1"/>
          </p:cNvSpPr>
          <p:nvPr>
            <p:ph type="sldImg"/>
          </p:nvPr>
        </p:nvSpPr>
        <p:spPr>
          <a:xfrm>
            <a:off x="992188" y="768350"/>
            <a:ext cx="5118100" cy="3838575"/>
          </a:xfrm>
          <a:ln/>
        </p:spPr>
      </p:sp>
      <p:sp>
        <p:nvSpPr>
          <p:cNvPr id="386051" name="Rectangle 3">
            <a:extLst>
              <a:ext uri="{FF2B5EF4-FFF2-40B4-BE49-F238E27FC236}">
                <a16:creationId xmlns:a16="http://schemas.microsoft.com/office/drawing/2014/main" id="{3A7EE735-33AA-B1D7-AFD3-3E5E527F52D2}"/>
              </a:ext>
            </a:extLst>
          </p:cNvPr>
          <p:cNvSpPr>
            <a:spLocks noGrp="1" noChangeArrowheads="1"/>
          </p:cNvSpPr>
          <p:nvPr>
            <p:ph type="body" idx="1"/>
          </p:nvPr>
        </p:nvSpPr>
        <p:spPr/>
        <p:txBody>
          <a:bodyPr/>
          <a:lstStyle/>
          <a:p>
            <a:r>
              <a:rPr lang="en-US" altLang="fr-FR"/>
              <a:t>The black lava flow erupted during the 1975-1984 volcanic episode.</a:t>
            </a:r>
          </a:p>
          <a:p>
            <a:endParaRPr lang="en-US" altLang="fr-FR"/>
          </a:p>
          <a:p>
            <a:r>
              <a:rPr lang="en-US" altLang="fr-FR"/>
              <a:t>The dark circular feature in the light colored hydrothermal surface manifestation at the right side of the aerial photo is the Viti explosive crater, from the first eruption during the 1724-1729 (also small eruption in1741) volcanic episode in Krafla.</a:t>
            </a:r>
          </a:p>
        </p:txBody>
      </p:sp>
    </p:spTree>
    <p:extLst>
      <p:ext uri="{BB962C8B-B14F-4D97-AF65-F5344CB8AC3E}">
        <p14:creationId xmlns:p14="http://schemas.microsoft.com/office/powerpoint/2010/main" val="407920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8B42-37EF-52F7-165D-E3EA78446C82}"/>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CD5464C7-F88F-EE80-20B2-01D199CA2547}"/>
              </a:ext>
            </a:extLst>
          </p:cNvPr>
          <p:cNvSpPr>
            <a:spLocks noGrp="1" noChangeArrowheads="1"/>
          </p:cNvSpPr>
          <p:nvPr>
            <p:ph type="sldNum" sz="quarter" idx="5"/>
          </p:nvPr>
        </p:nvSpPr>
        <p:spPr>
          <a:ln/>
        </p:spPr>
        <p:txBody>
          <a:bodyPr/>
          <a:lstStyle/>
          <a:p>
            <a:fld id="{23ABE355-4187-4E25-95C0-A85241592200}" type="slidenum">
              <a:rPr lang="en-GB" altLang="fr-FR"/>
              <a:pPr/>
              <a:t>18</a:t>
            </a:fld>
            <a:endParaRPr lang="en-GB" altLang="fr-FR"/>
          </a:p>
        </p:txBody>
      </p:sp>
      <p:sp>
        <p:nvSpPr>
          <p:cNvPr id="388098" name="Rectangle 2">
            <a:extLst>
              <a:ext uri="{FF2B5EF4-FFF2-40B4-BE49-F238E27FC236}">
                <a16:creationId xmlns:a16="http://schemas.microsoft.com/office/drawing/2014/main" id="{B014874E-B999-C13F-1335-078BF692F32D}"/>
              </a:ext>
            </a:extLst>
          </p:cNvPr>
          <p:cNvSpPr>
            <a:spLocks noGrp="1" noRot="1" noChangeAspect="1" noChangeArrowheads="1" noTextEdit="1"/>
          </p:cNvSpPr>
          <p:nvPr>
            <p:ph type="sldImg"/>
          </p:nvPr>
        </p:nvSpPr>
        <p:spPr>
          <a:xfrm>
            <a:off x="992188" y="768350"/>
            <a:ext cx="5118100" cy="3838575"/>
          </a:xfrm>
          <a:ln/>
        </p:spPr>
      </p:sp>
      <p:sp>
        <p:nvSpPr>
          <p:cNvPr id="388099" name="Rectangle 3">
            <a:extLst>
              <a:ext uri="{FF2B5EF4-FFF2-40B4-BE49-F238E27FC236}">
                <a16:creationId xmlns:a16="http://schemas.microsoft.com/office/drawing/2014/main" id="{D11F6313-3F1D-4C2B-4E32-EDFF7BB8B474}"/>
              </a:ext>
            </a:extLst>
          </p:cNvPr>
          <p:cNvSpPr>
            <a:spLocks noGrp="1" noChangeArrowheads="1"/>
          </p:cNvSpPr>
          <p:nvPr>
            <p:ph type="body" idx="1"/>
          </p:nvPr>
        </p:nvSpPr>
        <p:spPr/>
        <p:txBody>
          <a:bodyPr/>
          <a:lstStyle/>
          <a:p>
            <a:r>
              <a:rPr lang="is-IS" altLang="fr-FR"/>
              <a:t>The Krafla magma chamber was mapped by S-wave attenuation during the Krafla fires (1975-1984)</a:t>
            </a:r>
          </a:p>
          <a:p>
            <a:endParaRPr lang="is-IS" altLang="fr-FR"/>
          </a:p>
          <a:p>
            <a:r>
              <a:rPr lang="is-IS" altLang="fr-FR"/>
              <a:t>The red bar indicates the location of a section across the Krafla drill field in the next slide.</a:t>
            </a:r>
          </a:p>
          <a:p>
            <a:endParaRPr lang="is-IS" altLang="fr-FR"/>
          </a:p>
          <a:p>
            <a:r>
              <a:rPr lang="is-IS" altLang="fr-FR"/>
              <a:t>The dot indicates the location of the power plant</a:t>
            </a:r>
            <a:endParaRPr lang="en-GB" altLang="fr-FR"/>
          </a:p>
        </p:txBody>
      </p:sp>
    </p:spTree>
    <p:extLst>
      <p:ext uri="{BB962C8B-B14F-4D97-AF65-F5344CB8AC3E}">
        <p14:creationId xmlns:p14="http://schemas.microsoft.com/office/powerpoint/2010/main" val="640788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3" y="0"/>
            <a:ext cx="7812087" cy="4948238"/>
          </a:xfrm>
        </p:spPr>
        <p:txBody>
          <a:bodyPr/>
          <a:lstStyle/>
          <a:p>
            <a:r>
              <a:rPr lang="fr-FR"/>
              <a:t>Cliquez sur l'icône pour ajouter une image</a:t>
            </a:r>
          </a:p>
        </p:txBody>
      </p:sp>
      <p:sp>
        <p:nvSpPr>
          <p:cNvPr id="2" name="Title 1"/>
          <p:cNvSpPr>
            <a:spLocks noGrp="1"/>
          </p:cNvSpPr>
          <p:nvPr>
            <p:ph type="ctrTitle"/>
          </p:nvPr>
        </p:nvSpPr>
        <p:spPr>
          <a:xfrm>
            <a:off x="6405563" y="786535"/>
            <a:ext cx="2738437" cy="2338387"/>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4576763" y="3124922"/>
            <a:ext cx="1828800" cy="1568450"/>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82647" y="80283"/>
            <a:ext cx="1175301" cy="508655"/>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4683125"/>
            <a:ext cx="1828800" cy="460375"/>
          </a:xfrm>
          <a:solidFill>
            <a:schemeClr val="bg1"/>
          </a:solidFill>
        </p:spPr>
        <p:txBody>
          <a:bodyPr lIns="90000" anchor="ctr">
            <a:noAutofit/>
          </a:bodyPr>
          <a:lstStyle>
            <a:lvl1pPr marL="0" indent="0" algn="ctr">
              <a:buNone/>
              <a:defRPr sz="1100"/>
            </a:lvl1pPr>
          </a:lstStyle>
          <a:p>
            <a:pPr lvl="0"/>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57788087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26" userDrawn="1">
          <p15:clr>
            <a:srgbClr val="FBAE40"/>
          </p15:clr>
        </p15:guide>
        <p15:guide id="5" orient="horz" pos="123" userDrawn="1">
          <p15:clr>
            <a:srgbClr val="FBAE40"/>
          </p15:clr>
        </p15:guide>
        <p15:guide id="6" orient="horz" pos="3117" userDrawn="1">
          <p15:clr>
            <a:srgbClr val="FBAE40"/>
          </p15:clr>
        </p15:guide>
        <p15:guide id="7" pos="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1563688"/>
            <a:ext cx="3144838" cy="3579812"/>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2434545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4875" y="1563688"/>
            <a:ext cx="3671466" cy="3263504"/>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4959772" y="1563688"/>
            <a:ext cx="3671466" cy="3263504"/>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177670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3074039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0"/>
            <a:ext cx="8239125" cy="5143500"/>
          </a:xfrm>
        </p:spPr>
        <p:txBody>
          <a:bodyPr/>
          <a:lstStyle/>
          <a:p>
            <a:r>
              <a:rPr lang="fr-FR"/>
              <a:t>Cliquez sur l'icône pour ajouter une image</a:t>
            </a:r>
          </a:p>
        </p:txBody>
      </p:sp>
      <p:sp>
        <p:nvSpPr>
          <p:cNvPr id="2" name="Title 1"/>
          <p:cNvSpPr>
            <a:spLocks noGrp="1"/>
          </p:cNvSpPr>
          <p:nvPr>
            <p:ph type="title"/>
          </p:nvPr>
        </p:nvSpPr>
        <p:spPr>
          <a:xfrm>
            <a:off x="6405563" y="2571750"/>
            <a:ext cx="2738437" cy="2111375"/>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2040948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0"/>
            <a:ext cx="7726363" cy="5143500"/>
          </a:xfrm>
        </p:spPr>
        <p:txBody>
          <a:bodyPr/>
          <a:lstStyle/>
          <a:p>
            <a:r>
              <a:rPr lang="fr-FR"/>
              <a:t>Cliquez sur l'icône pour ajouter une image</a:t>
            </a:r>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1201727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3114674"/>
            <a:ext cx="8239125" cy="2028825"/>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904875" y="1563688"/>
            <a:ext cx="7646988" cy="1436687"/>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‹N°›</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531156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1894840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58D34B-EB49-C153-07E1-977A0E25C161}"/>
              </a:ext>
            </a:extLst>
          </p:cNvPr>
          <p:cNvSpPr/>
          <p:nvPr userDrawn="1"/>
        </p:nvSpPr>
        <p:spPr>
          <a:xfrm>
            <a:off x="69157" y="69157"/>
            <a:ext cx="1037345" cy="568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7" name="Rectangle 6">
            <a:extLst>
              <a:ext uri="{FF2B5EF4-FFF2-40B4-BE49-F238E27FC236}">
                <a16:creationId xmlns:a16="http://schemas.microsoft.com/office/drawing/2014/main" id="{1B5BCBAF-3E61-5583-3BBD-20DF9B590CE7}"/>
              </a:ext>
            </a:extLst>
          </p:cNvPr>
          <p:cNvSpPr/>
          <p:nvPr userDrawn="1"/>
        </p:nvSpPr>
        <p:spPr>
          <a:xfrm>
            <a:off x="144716" y="4505726"/>
            <a:ext cx="1037345" cy="568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800"/>
          </a:p>
        </p:txBody>
      </p:sp>
    </p:spTree>
    <p:extLst>
      <p:ext uri="{BB962C8B-B14F-4D97-AF65-F5344CB8AC3E}">
        <p14:creationId xmlns:p14="http://schemas.microsoft.com/office/powerpoint/2010/main" val="412770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0403FEA-2153-63E5-AB30-4D26B80C486A}"/>
              </a:ext>
            </a:extLst>
          </p:cNvPr>
          <p:cNvSpPr>
            <a:spLocks noGrp="1"/>
          </p:cNvSpPr>
          <p:nvPr>
            <p:ph/>
          </p:nvPr>
        </p:nvSpPr>
        <p:spPr>
          <a:xfrm>
            <a:off x="685800" y="457200"/>
            <a:ext cx="77724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3" name="Espace réservé de la date 2">
            <a:extLst>
              <a:ext uri="{FF2B5EF4-FFF2-40B4-BE49-F238E27FC236}">
                <a16:creationId xmlns:a16="http://schemas.microsoft.com/office/drawing/2014/main" id="{E3AA1770-A6F5-E151-9ABC-C3812A434A44}"/>
              </a:ext>
            </a:extLst>
          </p:cNvPr>
          <p:cNvSpPr>
            <a:spLocks noGrp="1"/>
          </p:cNvSpPr>
          <p:nvPr>
            <p:ph type="dt" sz="half" idx="10"/>
          </p:nvPr>
        </p:nvSpPr>
        <p:spPr>
          <a:xfrm>
            <a:off x="685800" y="4686300"/>
            <a:ext cx="1905000" cy="342900"/>
          </a:xfrm>
        </p:spPr>
        <p:txBody>
          <a:bodyPr/>
          <a:lstStyle>
            <a:lvl1pPr>
              <a:defRPr/>
            </a:lvl1pPr>
          </a:lstStyle>
          <a:p>
            <a:endParaRPr lang="fr-FR" altLang="fr-FR"/>
          </a:p>
        </p:txBody>
      </p:sp>
      <p:sp>
        <p:nvSpPr>
          <p:cNvPr id="4" name="Espace réservé du pied de page 3">
            <a:extLst>
              <a:ext uri="{FF2B5EF4-FFF2-40B4-BE49-F238E27FC236}">
                <a16:creationId xmlns:a16="http://schemas.microsoft.com/office/drawing/2014/main" id="{13E46E2F-4819-AD45-44AD-ED2866A0AC92}"/>
              </a:ext>
            </a:extLst>
          </p:cNvPr>
          <p:cNvSpPr>
            <a:spLocks noGrp="1"/>
          </p:cNvSpPr>
          <p:nvPr>
            <p:ph type="ftr" sz="quarter" idx="11"/>
          </p:nvPr>
        </p:nvSpPr>
        <p:spPr>
          <a:xfrm>
            <a:off x="3124200" y="4686300"/>
            <a:ext cx="2895600" cy="342900"/>
          </a:xfrm>
        </p:spPr>
        <p:txBody>
          <a:bodyPr/>
          <a:lstStyle>
            <a:lvl1pPr>
              <a:defRPr/>
            </a:lvl1pPr>
          </a:lstStyle>
          <a:p>
            <a:endParaRPr lang="fr-FR" altLang="fr-FR"/>
          </a:p>
        </p:txBody>
      </p:sp>
      <p:sp>
        <p:nvSpPr>
          <p:cNvPr id="5" name="Espace réservé du numéro de diapositive 4">
            <a:extLst>
              <a:ext uri="{FF2B5EF4-FFF2-40B4-BE49-F238E27FC236}">
                <a16:creationId xmlns:a16="http://schemas.microsoft.com/office/drawing/2014/main" id="{C3CC51B4-49FE-1FD1-9A4E-B6AF5BE85D8E}"/>
              </a:ext>
            </a:extLst>
          </p:cNvPr>
          <p:cNvSpPr>
            <a:spLocks noGrp="1"/>
          </p:cNvSpPr>
          <p:nvPr>
            <p:ph type="sldNum" sz="quarter" idx="12"/>
          </p:nvPr>
        </p:nvSpPr>
        <p:spPr>
          <a:xfrm>
            <a:off x="6553200" y="4686300"/>
            <a:ext cx="1905000" cy="342900"/>
          </a:xfrm>
        </p:spPr>
        <p:txBody>
          <a:bodyPr/>
          <a:lstStyle>
            <a:lvl1pPr>
              <a:defRPr/>
            </a:lvl1pPr>
          </a:lstStyle>
          <a:p>
            <a:fld id="{8792D2D1-01A4-43AC-B721-9EFC70E81451}" type="slidenum">
              <a:rPr lang="fr-FR" altLang="fr-FR"/>
              <a:pPr/>
              <a:t>‹N°›</a:t>
            </a:fld>
            <a:endParaRPr lang="fr-FR" altLang="fr-FR"/>
          </a:p>
        </p:txBody>
      </p:sp>
    </p:spTree>
    <p:extLst>
      <p:ext uri="{BB962C8B-B14F-4D97-AF65-F5344CB8AC3E}">
        <p14:creationId xmlns:p14="http://schemas.microsoft.com/office/powerpoint/2010/main" val="191420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6AB4E0-6146-A805-0698-6149B004ACB6}"/>
              </a:ext>
            </a:extLst>
          </p:cNvPr>
          <p:cNvSpPr>
            <a:spLocks noGrp="1"/>
          </p:cNvSpPr>
          <p:nvPr>
            <p:ph type="title"/>
          </p:nvPr>
        </p:nvSpPr>
        <p:spPr>
          <a:xfrm>
            <a:off x="685800" y="457200"/>
            <a:ext cx="7772400" cy="857250"/>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CC0EE692-0E36-29CF-0618-431DEF173F59}"/>
              </a:ext>
            </a:extLst>
          </p:cNvPr>
          <p:cNvSpPr>
            <a:spLocks noGrp="1"/>
          </p:cNvSpPr>
          <p:nvPr>
            <p:ph type="body" sz="half" idx="1"/>
          </p:nvPr>
        </p:nvSpPr>
        <p:spPr>
          <a:xfrm>
            <a:off x="685800" y="1485900"/>
            <a:ext cx="3810000" cy="30861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6EC6D757-EED5-B26D-1DA3-853C095A9FFF}"/>
              </a:ext>
            </a:extLst>
          </p:cNvPr>
          <p:cNvSpPr>
            <a:spLocks noGrp="1"/>
          </p:cNvSpPr>
          <p:nvPr>
            <p:ph sz="half" idx="2"/>
          </p:nvPr>
        </p:nvSpPr>
        <p:spPr>
          <a:xfrm>
            <a:off x="4648200" y="1485900"/>
            <a:ext cx="3810000" cy="30861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2271E28B-F3BA-70A9-558B-CECD4E43C4C1}"/>
              </a:ext>
            </a:extLst>
          </p:cNvPr>
          <p:cNvSpPr>
            <a:spLocks noGrp="1"/>
          </p:cNvSpPr>
          <p:nvPr>
            <p:ph type="dt" sz="half" idx="10"/>
          </p:nvPr>
        </p:nvSpPr>
        <p:spPr>
          <a:xfrm>
            <a:off x="685800" y="4686300"/>
            <a:ext cx="1905000" cy="342900"/>
          </a:xfrm>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B9D4A12E-BC41-6E97-FBD9-FB8D2845B27E}"/>
              </a:ext>
            </a:extLst>
          </p:cNvPr>
          <p:cNvSpPr>
            <a:spLocks noGrp="1"/>
          </p:cNvSpPr>
          <p:nvPr>
            <p:ph type="ftr" sz="quarter" idx="11"/>
          </p:nvPr>
        </p:nvSpPr>
        <p:spPr>
          <a:xfrm>
            <a:off x="3124200" y="4686300"/>
            <a:ext cx="2895600" cy="342900"/>
          </a:xfrm>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AF8CECDE-69D8-3237-BC0D-689DE29798F6}"/>
              </a:ext>
            </a:extLst>
          </p:cNvPr>
          <p:cNvSpPr>
            <a:spLocks noGrp="1"/>
          </p:cNvSpPr>
          <p:nvPr>
            <p:ph type="sldNum" sz="quarter" idx="12"/>
          </p:nvPr>
        </p:nvSpPr>
        <p:spPr>
          <a:xfrm>
            <a:off x="6553200" y="4686300"/>
            <a:ext cx="1905000" cy="342900"/>
          </a:xfrm>
        </p:spPr>
        <p:txBody>
          <a:bodyPr/>
          <a:lstStyle>
            <a:lvl1pPr>
              <a:defRPr/>
            </a:lvl1pPr>
          </a:lstStyle>
          <a:p>
            <a:fld id="{42B09D81-68D8-4181-9CA5-E203A90DB7EC}" type="slidenum">
              <a:rPr lang="fr-FR" altLang="fr-FR"/>
              <a:pPr/>
              <a:t>‹N°›</a:t>
            </a:fld>
            <a:endParaRPr lang="fr-FR" altLang="fr-FR"/>
          </a:p>
        </p:txBody>
      </p:sp>
    </p:spTree>
    <p:extLst>
      <p:ext uri="{BB962C8B-B14F-4D97-AF65-F5344CB8AC3E}">
        <p14:creationId xmlns:p14="http://schemas.microsoft.com/office/powerpoint/2010/main" val="473067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3" y="0"/>
            <a:ext cx="7812087" cy="4948238"/>
          </a:xfrm>
        </p:spPr>
        <p:txBody>
          <a:bodyPr/>
          <a:lstStyle/>
          <a:p>
            <a:r>
              <a:rPr lang="fr-FR"/>
              <a:t>Cliquez sur l'icône pour ajouter une image</a:t>
            </a:r>
          </a:p>
        </p:txBody>
      </p:sp>
      <p:sp>
        <p:nvSpPr>
          <p:cNvPr id="2" name="Title 1"/>
          <p:cNvSpPr>
            <a:spLocks noGrp="1"/>
          </p:cNvSpPr>
          <p:nvPr>
            <p:ph type="ctrTitle"/>
          </p:nvPr>
        </p:nvSpPr>
        <p:spPr>
          <a:xfrm>
            <a:off x="6405563" y="786535"/>
            <a:ext cx="2738437" cy="2338387"/>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4576763" y="3124922"/>
            <a:ext cx="1828800" cy="1568450"/>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82647" y="80283"/>
            <a:ext cx="1175301" cy="508655"/>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4683125"/>
            <a:ext cx="1828800" cy="460375"/>
          </a:xfrm>
          <a:solidFill>
            <a:schemeClr val="bg1"/>
          </a:solidFill>
        </p:spPr>
        <p:txBody>
          <a:bodyPr lIns="90000" anchor="ctr">
            <a:noAutofit/>
          </a:bodyPr>
          <a:lstStyle>
            <a:lvl1pPr marL="0" indent="0" algn="ctr">
              <a:buNone/>
              <a:defRPr sz="1100"/>
            </a:lvl1pPr>
          </a:lstStyle>
          <a:p>
            <a:pPr lvl="0"/>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6935695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folie B">
    <p:spTree>
      <p:nvGrpSpPr>
        <p:cNvPr id="1" name=""/>
        <p:cNvGrpSpPr/>
        <p:nvPr/>
      </p:nvGrpSpPr>
      <p:grpSpPr>
        <a:xfrm>
          <a:off x="0" y="0"/>
          <a:ext cx="0" cy="0"/>
          <a:chOff x="0" y="0"/>
          <a:chExt cx="0" cy="0"/>
        </a:xfrm>
      </p:grpSpPr>
      <p:sp>
        <p:nvSpPr>
          <p:cNvPr id="2" name="Titel 1"/>
          <p:cNvSpPr>
            <a:spLocks noGrp="1"/>
          </p:cNvSpPr>
          <p:nvPr>
            <p:ph type="ctrTitle"/>
          </p:nvPr>
        </p:nvSpPr>
        <p:spPr>
          <a:xfrm>
            <a:off x="323850" y="3617479"/>
            <a:ext cx="8496300" cy="760477"/>
          </a:xfrm>
          <a:solidFill>
            <a:schemeClr val="bg2"/>
          </a:solidFill>
        </p:spPr>
        <p:txBody>
          <a:bodyPr wrap="square" lIns="144000" tIns="108000" anchor="t" anchorCtr="0"/>
          <a:lstStyle>
            <a:lvl1pPr>
              <a:lnSpc>
                <a:spcPct val="100000"/>
              </a:lnSpc>
              <a:spcBef>
                <a:spcPts val="0"/>
              </a:spcBef>
              <a:defRPr sz="2100" baseline="0">
                <a:solidFill>
                  <a:schemeClr val="bg1"/>
                </a:solidFill>
              </a:defRPr>
            </a:lvl1pPr>
          </a:lstStyle>
          <a:p>
            <a:r>
              <a:rPr lang="de-CH"/>
              <a:t>Click to edit Master title style</a:t>
            </a:r>
            <a:endParaRPr lang="de-DE" dirty="0"/>
          </a:p>
        </p:txBody>
      </p:sp>
      <p:sp>
        <p:nvSpPr>
          <p:cNvPr id="3" name="Untertitel 2"/>
          <p:cNvSpPr>
            <a:spLocks noGrp="1"/>
          </p:cNvSpPr>
          <p:nvPr>
            <p:ph type="subTitle" idx="1"/>
          </p:nvPr>
        </p:nvSpPr>
        <p:spPr>
          <a:xfrm>
            <a:off x="323850" y="4357315"/>
            <a:ext cx="8496300" cy="320651"/>
          </a:xfrm>
          <a:solidFill>
            <a:schemeClr val="bg2"/>
          </a:solidFill>
        </p:spPr>
        <p:txBody>
          <a:bodyPr lIns="144000" bIns="108000" anchor="b" anchorCtr="0">
            <a:noAutofit/>
          </a:bodyPr>
          <a:lstStyle>
            <a:lvl1pPr marL="0" indent="0" algn="l">
              <a:lnSpc>
                <a:spcPct val="100000"/>
              </a:lnSpc>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CH"/>
              <a:t>Click to edit Master subtitle style</a:t>
            </a:r>
            <a:endParaRPr lang="de-DE" dirty="0"/>
          </a:p>
        </p:txBody>
      </p:sp>
      <p:sp>
        <p:nvSpPr>
          <p:cNvPr id="4" name="Datumsplatzhalter 3"/>
          <p:cNvSpPr>
            <a:spLocks noGrp="1"/>
          </p:cNvSpPr>
          <p:nvPr>
            <p:ph type="dt" sz="half" idx="10"/>
          </p:nvPr>
        </p:nvSpPr>
        <p:spPr/>
        <p:txBody>
          <a:bodyPr/>
          <a:lstStyle/>
          <a:p>
            <a:fld id="{B52B7B1B-B463-4935-9FDF-566C6BFDDEBC}" type="datetime1">
              <a:rPr lang="de-DE" smtClean="0"/>
              <a:t>03.12.2024</a:t>
            </a:fld>
            <a:endParaRPr lang="de-DE"/>
          </a:p>
        </p:txBody>
      </p:sp>
      <p:sp>
        <p:nvSpPr>
          <p:cNvPr id="5" name="Fußzeilenplatzhalter 4"/>
          <p:cNvSpPr>
            <a:spLocks noGrp="1"/>
          </p:cNvSpPr>
          <p:nvPr>
            <p:ph type="ftr" sz="quarter" idx="11"/>
          </p:nvPr>
        </p:nvSpPr>
        <p:spPr/>
        <p:txBody>
          <a:bodyPr/>
          <a:lstStyle/>
          <a:p>
            <a:r>
              <a:rPr lang="de-DE"/>
              <a:t>Violay Marie</a:t>
            </a:r>
          </a:p>
        </p:txBody>
      </p:sp>
      <p:sp>
        <p:nvSpPr>
          <p:cNvPr id="6" name="Foliennummernplatzhalter 5"/>
          <p:cNvSpPr>
            <a:spLocks noGrp="1"/>
          </p:cNvSpPr>
          <p:nvPr>
            <p:ph type="sldNum" sz="quarter" idx="12"/>
          </p:nvPr>
        </p:nvSpPr>
        <p:spPr/>
        <p:txBody>
          <a:bodyPr/>
          <a:lstStyle/>
          <a:p>
            <a:fld id="{6C6AE60A-B69C-4790-82F7-3882EDF23186}" type="slidenum">
              <a:rPr lang="de-DE" smtClean="0"/>
              <a:t>‹N°›</a:t>
            </a:fld>
            <a:endParaRPr lang="de-DE"/>
          </a:p>
        </p:txBody>
      </p:sp>
      <p:sp>
        <p:nvSpPr>
          <p:cNvPr id="10" name="Bildplatzhalter 9"/>
          <p:cNvSpPr>
            <a:spLocks noGrp="1"/>
          </p:cNvSpPr>
          <p:nvPr>
            <p:ph type="pic" sz="quarter" idx="13"/>
          </p:nvPr>
        </p:nvSpPr>
        <p:spPr>
          <a:xfrm>
            <a:off x="323850" y="465535"/>
            <a:ext cx="8496300" cy="3153384"/>
          </a:xfrm>
          <a:noFill/>
        </p:spPr>
        <p:txBody>
          <a:bodyPr/>
          <a:lstStyle>
            <a:lvl1pPr marL="0" indent="0">
              <a:buNone/>
              <a:defRPr/>
            </a:lvl1pPr>
          </a:lstStyle>
          <a:p>
            <a:r>
              <a:rPr lang="de-CH"/>
              <a:t>Drag picture to placeholder or click icon to add</a:t>
            </a:r>
            <a:endParaRPr lang="de-CH" dirty="0"/>
          </a:p>
        </p:txBody>
      </p:sp>
    </p:spTree>
    <p:extLst>
      <p:ext uri="{BB962C8B-B14F-4D97-AF65-F5344CB8AC3E}">
        <p14:creationId xmlns:p14="http://schemas.microsoft.com/office/powerpoint/2010/main" val="341029098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398886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246817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2032229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2369627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5" y="1563688"/>
            <a:ext cx="4581525" cy="3386772"/>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5486400" y="0"/>
            <a:ext cx="3144838" cy="51435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Tree>
    <p:extLst>
      <p:ext uri="{BB962C8B-B14F-4D97-AF65-F5344CB8AC3E}">
        <p14:creationId xmlns:p14="http://schemas.microsoft.com/office/powerpoint/2010/main" val="4143184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5143500"/>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904876" y="131032"/>
            <a:ext cx="3144520" cy="1072753"/>
          </a:xfrm>
        </p:spPr>
        <p:txBody>
          <a:bodyPr/>
          <a:lstStyle/>
          <a:p>
            <a:r>
              <a:rPr lang="fr-FR" dirty="0"/>
              <a:t>Modifiez le style du titre</a:t>
            </a:r>
          </a:p>
        </p:txBody>
      </p:sp>
    </p:spTree>
    <p:extLst>
      <p:ext uri="{BB962C8B-B14F-4D97-AF65-F5344CB8AC3E}">
        <p14:creationId xmlns:p14="http://schemas.microsoft.com/office/powerpoint/2010/main" val="169895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5143500"/>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‹N°›</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4049395" y="131032"/>
            <a:ext cx="3144520" cy="1072753"/>
          </a:xfrm>
        </p:spPr>
        <p:txBody>
          <a:bodyPr/>
          <a:lstStyle/>
          <a:p>
            <a:r>
              <a:rPr lang="fr-FR" dirty="0"/>
              <a:t>Modifiez le style du titre</a:t>
            </a:r>
          </a:p>
        </p:txBody>
      </p:sp>
    </p:spTree>
    <p:extLst>
      <p:ext uri="{BB962C8B-B14F-4D97-AF65-F5344CB8AC3E}">
        <p14:creationId xmlns:p14="http://schemas.microsoft.com/office/powerpoint/2010/main" val="253142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5" y="131032"/>
            <a:ext cx="3667125" cy="1072753"/>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904875" y="1563688"/>
            <a:ext cx="7726363" cy="3386772"/>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6" name="Slide Number Placeholder 5"/>
          <p:cNvSpPr>
            <a:spLocks noGrp="1"/>
          </p:cNvSpPr>
          <p:nvPr>
            <p:ph type="sldNum" sz="quarter" idx="4"/>
          </p:nvPr>
        </p:nvSpPr>
        <p:spPr>
          <a:xfrm>
            <a:off x="8631238" y="195263"/>
            <a:ext cx="512762" cy="163552"/>
          </a:xfrm>
          <a:prstGeom prst="rect">
            <a:avLst/>
          </a:prstGeom>
        </p:spPr>
        <p:txBody>
          <a:bodyPr vert="horz" lIns="90000" tIns="0" rIns="90000" bIns="0" rtlCol="0" anchor="t"/>
          <a:lstStyle>
            <a:lvl1pPr algn="ctr">
              <a:defRPr sz="700" b="1">
                <a:solidFill>
                  <a:schemeClr val="tx1"/>
                </a:solidFill>
                <a:latin typeface="+mj-lt"/>
              </a:defRPr>
            </a:lvl1pPr>
          </a:lstStyle>
          <a:p>
            <a:fld id="{E1E1CD7C-2161-7D43-862E-CE4C333CD873}" type="slidenum">
              <a:rPr lang="fr-FR" smtClean="0"/>
              <a:pPr/>
              <a:t>‹N°›</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22"/>
          <a:stretch>
            <a:fillRect/>
          </a:stretch>
        </p:blipFill>
        <p:spPr>
          <a:xfrm>
            <a:off x="130273" y="132334"/>
            <a:ext cx="653952" cy="283022"/>
          </a:xfrm>
          <a:prstGeom prst="rect">
            <a:avLst/>
          </a:prstGeom>
        </p:spPr>
      </p:pic>
    </p:spTree>
    <p:extLst>
      <p:ext uri="{BB962C8B-B14F-4D97-AF65-F5344CB8AC3E}">
        <p14:creationId xmlns:p14="http://schemas.microsoft.com/office/powerpoint/2010/main" val="3569486836"/>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63" r:id="rId3"/>
    <p:sldLayoutId id="2147483681" r:id="rId4"/>
    <p:sldLayoutId id="2147483673" r:id="rId5"/>
    <p:sldLayoutId id="2147483662" r:id="rId6"/>
    <p:sldLayoutId id="2147483674" r:id="rId7"/>
    <p:sldLayoutId id="2147483675" r:id="rId8"/>
    <p:sldLayoutId id="2147483682" r:id="rId9"/>
    <p:sldLayoutId id="2147483676" r:id="rId10"/>
    <p:sldLayoutId id="2147483664" r:id="rId11"/>
    <p:sldLayoutId id="2147483666" r:id="rId12"/>
    <p:sldLayoutId id="2147483677" r:id="rId13"/>
    <p:sldLayoutId id="2147483678" r:id="rId14"/>
    <p:sldLayoutId id="2147483679" r:id="rId15"/>
    <p:sldLayoutId id="2147483667" r:id="rId16"/>
    <p:sldLayoutId id="2147483686" r:id="rId17"/>
    <p:sldLayoutId id="2147483689" r:id="rId18"/>
    <p:sldLayoutId id="2147483690" r:id="rId19"/>
    <p:sldLayoutId id="2147483691" r:id="rId20"/>
  </p:sldLayoutIdLst>
  <p:hf hdr="0"/>
  <p:txStyles>
    <p:title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126" userDrawn="1">
          <p15:clr>
            <a:srgbClr val="F26B43"/>
          </p15:clr>
        </p15:guide>
        <p15:guide id="3" pos="5602" userDrawn="1">
          <p15:clr>
            <a:srgbClr val="F26B43"/>
          </p15:clr>
        </p15:guide>
        <p15:guide id="4" pos="2880" userDrawn="1">
          <p15:clr>
            <a:srgbClr val="F26B43"/>
          </p15:clr>
        </p15:guide>
        <p15:guide id="5" orient="horz" pos="123" userDrawn="1">
          <p15:clr>
            <a:srgbClr val="F26B43"/>
          </p15:clr>
        </p15:guide>
        <p15:guide id="6" orient="horz" pos="3117" userDrawn="1">
          <p15:clr>
            <a:srgbClr val="F26B43"/>
          </p15:clr>
        </p15:guide>
        <p15:guide id="7" pos="570" userDrawn="1">
          <p15:clr>
            <a:srgbClr val="F26B43"/>
          </p15:clr>
        </p15:guide>
        <p15:guide id="8" pos="1155" userDrawn="1">
          <p15:clr>
            <a:srgbClr val="F26B43"/>
          </p15:clr>
        </p15:guide>
        <p15:guide id="9" pos="1728" userDrawn="1">
          <p15:clr>
            <a:srgbClr val="F26B43"/>
          </p15:clr>
        </p15:guide>
        <p15:guide id="10" pos="2304" userDrawn="1">
          <p15:clr>
            <a:srgbClr val="F26B43"/>
          </p15:clr>
        </p15:guide>
        <p15:guide id="11" pos="3456" userDrawn="1">
          <p15:clr>
            <a:srgbClr val="F26B43"/>
          </p15:clr>
        </p15:guide>
        <p15:guide id="12" pos="4035" userDrawn="1">
          <p15:clr>
            <a:srgbClr val="F26B43"/>
          </p15:clr>
        </p15:guide>
        <p15:guide id="13" pos="4608" userDrawn="1">
          <p15:clr>
            <a:srgbClr val="F26B43"/>
          </p15:clr>
        </p15:guide>
        <p15:guide id="14" pos="5180" userDrawn="1">
          <p15:clr>
            <a:srgbClr val="F26B43"/>
          </p15:clr>
        </p15:guide>
        <p15:guide id="15" orient="horz" pos="490" userDrawn="1">
          <p15:clr>
            <a:srgbClr val="F26B43"/>
          </p15:clr>
        </p15:guide>
        <p15:guide id="16" orient="horz" pos="985" userDrawn="1">
          <p15:clr>
            <a:srgbClr val="F26B43"/>
          </p15:clr>
        </p15:guide>
        <p15:guide id="17" orient="horz" pos="1475" userDrawn="1">
          <p15:clr>
            <a:srgbClr val="F26B43"/>
          </p15:clr>
        </p15:guide>
        <p15:guide id="18" orient="horz" pos="1962" userDrawn="1">
          <p15:clr>
            <a:srgbClr val="F26B43"/>
          </p15:clr>
        </p15:guide>
        <p15:guide id="19" orient="horz" pos="2458" userDrawn="1">
          <p15:clr>
            <a:srgbClr val="F26B43"/>
          </p15:clr>
        </p15:guide>
        <p15:guide id="20" orient="horz" pos="2950" userDrawn="1">
          <p15:clr>
            <a:srgbClr val="F26B43"/>
          </p15:clr>
        </p15:guide>
        <p15:guide id="21" pos="5437" userDrawn="1">
          <p15:clr>
            <a:srgbClr val="F26B43"/>
          </p15:clr>
        </p15:guide>
        <p15:guide id="22" orient="horz" userDrawn="1">
          <p15:clr>
            <a:srgbClr val="F26B43"/>
          </p15:clr>
        </p15:guide>
        <p15:guide id="23" pos="5760" userDrawn="1">
          <p15:clr>
            <a:srgbClr val="F26B43"/>
          </p15:clr>
        </p15:guide>
        <p15:guide id="24" orient="horz" pos="3240" userDrawn="1">
          <p15:clr>
            <a:srgbClr val="F26B43"/>
          </p15:clr>
        </p15:guide>
        <p15:guide id="2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4.wmf"/><Relationship Id="rId7" Type="http://schemas.openxmlformats.org/officeDocument/2006/relationships/oleObject" Target="../embeddings/oleObject3.bin"/><Relationship Id="rId2" Type="http://schemas.openxmlformats.org/officeDocument/2006/relationships/oleObject" Target="../embeddings/oleObject1.bin"/><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43.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6.xml"/><Relationship Id="rId7" Type="http://schemas.openxmlformats.org/officeDocument/2006/relationships/image" Target="../media/image52.pn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themeOverride" Target="../theme/themeOverride1.xml"/><Relationship Id="rId5" Type="http://schemas.openxmlformats.org/officeDocument/2006/relationships/image" Target="../media/image71.png"/><Relationship Id="rId4" Type="http://schemas.openxmlformats.org/officeDocument/2006/relationships/image" Target="../media/image70.emf"/></Relationships>
</file>

<file path=ppt/slides/_rels/slide5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74.png"/><Relationship Id="rId4" Type="http://schemas.openxmlformats.org/officeDocument/2006/relationships/image" Target="../media/image76.emf"/></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78.tif"/></Relationships>
</file>

<file path=ppt/slides/_rels/slide61.xml.rels><?xml version="1.0" encoding="UTF-8" standalone="yes"?>
<Relationships xmlns="http://schemas.openxmlformats.org/package/2006/relationships"><Relationship Id="rId3" Type="http://schemas.openxmlformats.org/officeDocument/2006/relationships/image" Target="../media/image78.tif"/><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78.tif"/><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emf"/></Relationships>
</file>

<file path=ppt/slides/_rels/slide7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32ED370C-CA81-7B6D-9C92-57C5A15AA13C}"/>
              </a:ext>
            </a:extLst>
          </p:cNvPr>
          <p:cNvPicPr>
            <a:picLocks noGrp="1" noChangeAspect="1"/>
          </p:cNvPicPr>
          <p:nvPr>
            <p:ph type="pic" sz="quarter" idx="10"/>
          </p:nvPr>
        </p:nvPicPr>
        <p:blipFill>
          <a:blip r:embed="rId2"/>
          <a:srcRect t="15263" r="-1" b="-1"/>
          <a:stretch/>
        </p:blipFill>
        <p:spPr>
          <a:xfrm>
            <a:off x="1331913" y="10"/>
            <a:ext cx="7812087" cy="4948228"/>
          </a:xfrm>
          <a:prstGeom prst="rect">
            <a:avLst/>
          </a:prstGeom>
          <a:noFill/>
        </p:spPr>
      </p:pic>
      <p:sp>
        <p:nvSpPr>
          <p:cNvPr id="11" name="Title 2">
            <a:extLst>
              <a:ext uri="{FF2B5EF4-FFF2-40B4-BE49-F238E27FC236}">
                <a16:creationId xmlns:a16="http://schemas.microsoft.com/office/drawing/2014/main" id="{9A1FBF03-1EC0-728B-15FA-6A5692E34185}"/>
              </a:ext>
            </a:extLst>
          </p:cNvPr>
          <p:cNvSpPr>
            <a:spLocks noGrp="1"/>
          </p:cNvSpPr>
          <p:nvPr>
            <p:ph type="ctrTitle"/>
          </p:nvPr>
        </p:nvSpPr>
        <p:spPr>
          <a:xfrm>
            <a:off x="6405563" y="786535"/>
            <a:ext cx="2738437" cy="2338387"/>
          </a:xfrm>
        </p:spPr>
        <p:txBody>
          <a:bodyPr/>
          <a:lstStyle/>
          <a:p>
            <a:r>
              <a:rPr lang="en-US" dirty="0"/>
              <a:t>Supercritical Geothermal Energy</a:t>
            </a:r>
          </a:p>
        </p:txBody>
      </p:sp>
      <p:sp>
        <p:nvSpPr>
          <p:cNvPr id="13" name="Subtitle 3">
            <a:extLst>
              <a:ext uri="{FF2B5EF4-FFF2-40B4-BE49-F238E27FC236}">
                <a16:creationId xmlns:a16="http://schemas.microsoft.com/office/drawing/2014/main" id="{653F7DBE-1AE8-8381-FBDA-252A8A2A450D}"/>
              </a:ext>
            </a:extLst>
          </p:cNvPr>
          <p:cNvSpPr>
            <a:spLocks noGrp="1"/>
          </p:cNvSpPr>
          <p:nvPr>
            <p:ph type="subTitle" idx="1"/>
          </p:nvPr>
        </p:nvSpPr>
        <p:spPr>
          <a:xfrm>
            <a:off x="4576763" y="3124922"/>
            <a:ext cx="1828800" cy="1568450"/>
          </a:xfrm>
        </p:spPr>
        <p:txBody>
          <a:bodyPr/>
          <a:lstStyle/>
          <a:p>
            <a:r>
              <a:rPr lang="en-US" dirty="0"/>
              <a:t>Marie VIOLAY</a:t>
            </a:r>
          </a:p>
        </p:txBody>
      </p:sp>
      <p:sp>
        <p:nvSpPr>
          <p:cNvPr id="15" name="Text Placeholder 4">
            <a:extLst>
              <a:ext uri="{FF2B5EF4-FFF2-40B4-BE49-F238E27FC236}">
                <a16:creationId xmlns:a16="http://schemas.microsoft.com/office/drawing/2014/main" id="{77DD6456-9919-28F3-80FA-B4999377CA3B}"/>
              </a:ext>
            </a:extLst>
          </p:cNvPr>
          <p:cNvSpPr>
            <a:spLocks noGrp="1"/>
          </p:cNvSpPr>
          <p:nvPr>
            <p:ph type="body" sz="quarter" idx="11"/>
          </p:nvPr>
        </p:nvSpPr>
        <p:spPr>
          <a:xfrm>
            <a:off x="6400800" y="4683125"/>
            <a:ext cx="1828800" cy="460375"/>
          </a:xfrm>
        </p:spPr>
        <p:txBody>
          <a:bodyPr/>
          <a:lstStyle/>
          <a:p>
            <a:r>
              <a:rPr lang="en-US" dirty="0"/>
              <a:t>04-12-2024</a:t>
            </a:r>
          </a:p>
        </p:txBody>
      </p:sp>
    </p:spTree>
    <p:extLst>
      <p:ext uri="{BB962C8B-B14F-4D97-AF65-F5344CB8AC3E}">
        <p14:creationId xmlns:p14="http://schemas.microsoft.com/office/powerpoint/2010/main" val="468064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65881265-CE37-3B75-50FD-157393472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831057"/>
            <a:ext cx="5715000" cy="3912394"/>
          </a:xfrm>
          <a:prstGeom prst="rect">
            <a:avLst/>
          </a:prstGeom>
          <a:noFill/>
          <a:extLst>
            <a:ext uri="{909E8E84-426E-40DD-AFC4-6F175D3DCCD1}">
              <a14:hiddenFill xmlns:a14="http://schemas.microsoft.com/office/drawing/2010/main">
                <a:solidFill>
                  <a:srgbClr val="FFFFFF"/>
                </a:solidFill>
              </a14:hiddenFill>
            </a:ext>
          </a:extLst>
        </p:spPr>
      </p:pic>
      <p:grpSp>
        <p:nvGrpSpPr>
          <p:cNvPr id="24579" name="Group 3">
            <a:extLst>
              <a:ext uri="{FF2B5EF4-FFF2-40B4-BE49-F238E27FC236}">
                <a16:creationId xmlns:a16="http://schemas.microsoft.com/office/drawing/2014/main" id="{D9D8C1A5-A181-C6AA-135B-C5B26074B8A8}"/>
              </a:ext>
            </a:extLst>
          </p:cNvPr>
          <p:cNvGrpSpPr>
            <a:grpSpLocks/>
          </p:cNvGrpSpPr>
          <p:nvPr/>
        </p:nvGrpSpPr>
        <p:grpSpPr bwMode="auto">
          <a:xfrm>
            <a:off x="4948240" y="2250281"/>
            <a:ext cx="886618" cy="658071"/>
            <a:chOff x="3216" y="1680"/>
            <a:chExt cx="827" cy="624"/>
          </a:xfrm>
        </p:grpSpPr>
        <p:grpSp>
          <p:nvGrpSpPr>
            <p:cNvPr id="24580" name="Group 4">
              <a:extLst>
                <a:ext uri="{FF2B5EF4-FFF2-40B4-BE49-F238E27FC236}">
                  <a16:creationId xmlns:a16="http://schemas.microsoft.com/office/drawing/2014/main" id="{A430B7C9-1136-8C91-3502-DF72220CF018}"/>
                </a:ext>
              </a:extLst>
            </p:cNvPr>
            <p:cNvGrpSpPr>
              <a:grpSpLocks/>
            </p:cNvGrpSpPr>
            <p:nvPr/>
          </p:nvGrpSpPr>
          <p:grpSpPr bwMode="auto">
            <a:xfrm>
              <a:off x="3216" y="1680"/>
              <a:ext cx="336" cy="624"/>
              <a:chOff x="3216" y="1680"/>
              <a:chExt cx="336" cy="624"/>
            </a:xfrm>
          </p:grpSpPr>
          <p:sp>
            <p:nvSpPr>
              <p:cNvPr id="24581" name="Line 5">
                <a:extLst>
                  <a:ext uri="{FF2B5EF4-FFF2-40B4-BE49-F238E27FC236}">
                    <a16:creationId xmlns:a16="http://schemas.microsoft.com/office/drawing/2014/main" id="{0C2F91FC-BAFF-A761-2356-57146F70641F}"/>
                  </a:ext>
                </a:extLst>
              </p:cNvPr>
              <p:cNvSpPr>
                <a:spLocks noChangeShapeType="1"/>
              </p:cNvSpPr>
              <p:nvPr/>
            </p:nvSpPr>
            <p:spPr bwMode="auto">
              <a:xfrm>
                <a:off x="3216" y="1680"/>
                <a:ext cx="0" cy="624"/>
              </a:xfrm>
              <a:prstGeom prst="line">
                <a:avLst/>
              </a:prstGeom>
              <a:noFill/>
              <a:ln w="381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24582" name="Line 6">
                <a:extLst>
                  <a:ext uri="{FF2B5EF4-FFF2-40B4-BE49-F238E27FC236}">
                    <a16:creationId xmlns:a16="http://schemas.microsoft.com/office/drawing/2014/main" id="{6969C15C-DAF7-EF9C-D91E-B59394A13A13}"/>
                  </a:ext>
                </a:extLst>
              </p:cNvPr>
              <p:cNvSpPr>
                <a:spLocks noChangeShapeType="1"/>
              </p:cNvSpPr>
              <p:nvPr/>
            </p:nvSpPr>
            <p:spPr bwMode="auto">
              <a:xfrm>
                <a:off x="3552" y="1680"/>
                <a:ext cx="0" cy="624"/>
              </a:xfrm>
              <a:prstGeom prst="line">
                <a:avLst/>
              </a:prstGeom>
              <a:noFill/>
              <a:ln w="381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grpSp>
        <p:sp>
          <p:nvSpPr>
            <p:cNvPr id="24583" name="Text Box 7">
              <a:extLst>
                <a:ext uri="{FF2B5EF4-FFF2-40B4-BE49-F238E27FC236}">
                  <a16:creationId xmlns:a16="http://schemas.microsoft.com/office/drawing/2014/main" id="{BA71886C-1B58-C2E2-B1EE-F7D228F91EDF}"/>
                </a:ext>
              </a:extLst>
            </p:cNvPr>
            <p:cNvSpPr txBox="1">
              <a:spLocks noChangeArrowheads="1"/>
            </p:cNvSpPr>
            <p:nvPr/>
          </p:nvSpPr>
          <p:spPr bwMode="auto">
            <a:xfrm>
              <a:off x="3611" y="2064"/>
              <a:ext cx="432"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s-IS" altLang="fr-FR" sz="1013">
                  <a:solidFill>
                    <a:srgbClr val="CB1A0E"/>
                  </a:solidFill>
                  <a:latin typeface="Times New Roman" panose="02020603050405020304" pitchFamily="18" charset="0"/>
                  <a:cs typeface="Arial" panose="020B0604020202020204" pitchFamily="34" charset="0"/>
                </a:rPr>
                <a:t>2 </a:t>
              </a:r>
              <a:r>
                <a:rPr lang="is-IS" altLang="fr-FR" sz="1013" b="1">
                  <a:solidFill>
                    <a:srgbClr val="CB1A0E"/>
                  </a:solidFill>
                  <a:latin typeface="Times New Roman" panose="02020603050405020304" pitchFamily="18" charset="0"/>
                  <a:cs typeface="Arial" panose="020B0604020202020204" pitchFamily="34" charset="0"/>
                </a:rPr>
                <a:t>km</a:t>
              </a:r>
              <a:endParaRPr lang="en-GB" altLang="fr-FR" sz="1013" b="1">
                <a:solidFill>
                  <a:srgbClr val="CB1A0E"/>
                </a:solidFill>
                <a:latin typeface="Times New Roman" panose="02020603050405020304" pitchFamily="18" charset="0"/>
                <a:cs typeface="Arial" panose="020B0604020202020204" pitchFamily="34" charset="0"/>
              </a:endParaRPr>
            </a:p>
          </p:txBody>
        </p:sp>
      </p:grpSp>
      <p:grpSp>
        <p:nvGrpSpPr>
          <p:cNvPr id="24584" name="Group 8">
            <a:extLst>
              <a:ext uri="{FF2B5EF4-FFF2-40B4-BE49-F238E27FC236}">
                <a16:creationId xmlns:a16="http://schemas.microsoft.com/office/drawing/2014/main" id="{2F127599-77D1-DBBC-4747-04DAF20333A3}"/>
              </a:ext>
            </a:extLst>
          </p:cNvPr>
          <p:cNvGrpSpPr>
            <a:grpSpLocks/>
          </p:cNvGrpSpPr>
          <p:nvPr/>
        </p:nvGrpSpPr>
        <p:grpSpPr bwMode="auto">
          <a:xfrm>
            <a:off x="3563541" y="3126582"/>
            <a:ext cx="2290433" cy="1197769"/>
            <a:chOff x="1968" y="2448"/>
            <a:chExt cx="2135" cy="1136"/>
          </a:xfrm>
        </p:grpSpPr>
        <p:sp>
          <p:nvSpPr>
            <p:cNvPr id="24585" name="Text Box 9">
              <a:extLst>
                <a:ext uri="{FF2B5EF4-FFF2-40B4-BE49-F238E27FC236}">
                  <a16:creationId xmlns:a16="http://schemas.microsoft.com/office/drawing/2014/main" id="{2EB1BB13-80F2-AF5A-170E-FA99DC1736A3}"/>
                </a:ext>
              </a:extLst>
            </p:cNvPr>
            <p:cNvSpPr txBox="1">
              <a:spLocks noChangeArrowheads="1"/>
            </p:cNvSpPr>
            <p:nvPr/>
          </p:nvSpPr>
          <p:spPr bwMode="auto">
            <a:xfrm>
              <a:off x="2707" y="2675"/>
              <a:ext cx="1396"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s-IS" altLang="fr-FR" sz="750" b="1" dirty="0">
                  <a:solidFill>
                    <a:srgbClr val="FF00FF"/>
                  </a:solidFill>
                  <a:latin typeface="Times New Roman" panose="02020603050405020304" pitchFamily="18" charset="0"/>
                  <a:cs typeface="Arial" panose="020B0604020202020204" pitchFamily="34" charset="0"/>
                </a:rPr>
                <a:t>reservoir at</a:t>
              </a:r>
            </a:p>
            <a:p>
              <a:pPr algn="ctr"/>
              <a:r>
                <a:rPr lang="is-IS" altLang="fr-FR" sz="750" b="1" dirty="0">
                  <a:solidFill>
                    <a:srgbClr val="FF00FF"/>
                  </a:solidFill>
                  <a:latin typeface="Times New Roman" panose="02020603050405020304" pitchFamily="18" charset="0"/>
                  <a:cs typeface="Arial" panose="020B0604020202020204" pitchFamily="34" charset="0"/>
                </a:rPr>
                <a:t>supercritical</a:t>
              </a:r>
            </a:p>
            <a:p>
              <a:pPr algn="ctr"/>
              <a:r>
                <a:rPr lang="is-IS" altLang="fr-FR" sz="750" b="1" dirty="0">
                  <a:solidFill>
                    <a:srgbClr val="FF00FF"/>
                  </a:solidFill>
                  <a:latin typeface="Times New Roman" panose="02020603050405020304" pitchFamily="18" charset="0"/>
                  <a:cs typeface="Arial" panose="020B0604020202020204" pitchFamily="34" charset="0"/>
                </a:rPr>
                <a:t>    conditions</a:t>
              </a:r>
              <a:endParaRPr lang="en-GB" altLang="fr-FR" sz="750" b="1" dirty="0">
                <a:solidFill>
                  <a:srgbClr val="FF00FF"/>
                </a:solidFill>
                <a:latin typeface="Times New Roman" panose="02020603050405020304" pitchFamily="18" charset="0"/>
                <a:cs typeface="Arial" panose="020B0604020202020204" pitchFamily="34" charset="0"/>
              </a:endParaRPr>
            </a:p>
          </p:txBody>
        </p:sp>
        <p:sp>
          <p:nvSpPr>
            <p:cNvPr id="24586" name="Freeform 10">
              <a:extLst>
                <a:ext uri="{FF2B5EF4-FFF2-40B4-BE49-F238E27FC236}">
                  <a16:creationId xmlns:a16="http://schemas.microsoft.com/office/drawing/2014/main" id="{6C1CB292-ED70-96DD-688A-4D3C787CB343}"/>
                </a:ext>
              </a:extLst>
            </p:cNvPr>
            <p:cNvSpPr>
              <a:spLocks/>
            </p:cNvSpPr>
            <p:nvPr/>
          </p:nvSpPr>
          <p:spPr bwMode="auto">
            <a:xfrm>
              <a:off x="1968" y="2448"/>
              <a:ext cx="2112" cy="1136"/>
            </a:xfrm>
            <a:custGeom>
              <a:avLst/>
              <a:gdLst>
                <a:gd name="T0" fmla="*/ 0 w 1968"/>
                <a:gd name="T1" fmla="*/ 1136 h 1136"/>
                <a:gd name="T2" fmla="*/ 192 w 1968"/>
                <a:gd name="T3" fmla="*/ 896 h 1136"/>
                <a:gd name="T4" fmla="*/ 432 w 1968"/>
                <a:gd name="T5" fmla="*/ 320 h 1136"/>
                <a:gd name="T6" fmla="*/ 576 w 1968"/>
                <a:gd name="T7" fmla="*/ 80 h 1136"/>
                <a:gd name="T8" fmla="*/ 1008 w 1968"/>
                <a:gd name="T9" fmla="*/ 32 h 1136"/>
                <a:gd name="T10" fmla="*/ 1392 w 1968"/>
                <a:gd name="T11" fmla="*/ 80 h 1136"/>
                <a:gd name="T12" fmla="*/ 1632 w 1968"/>
                <a:gd name="T13" fmla="*/ 512 h 1136"/>
                <a:gd name="T14" fmla="*/ 1776 w 1968"/>
                <a:gd name="T15" fmla="*/ 944 h 1136"/>
                <a:gd name="T16" fmla="*/ 1968 w 1968"/>
                <a:gd name="T17" fmla="*/ 113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8" h="1136">
                  <a:moveTo>
                    <a:pt x="0" y="1136"/>
                  </a:moveTo>
                  <a:cubicBezTo>
                    <a:pt x="60" y="1084"/>
                    <a:pt x="120" y="1032"/>
                    <a:pt x="192" y="896"/>
                  </a:cubicBezTo>
                  <a:cubicBezTo>
                    <a:pt x="264" y="760"/>
                    <a:pt x="368" y="456"/>
                    <a:pt x="432" y="320"/>
                  </a:cubicBezTo>
                  <a:cubicBezTo>
                    <a:pt x="496" y="184"/>
                    <a:pt x="480" y="128"/>
                    <a:pt x="576" y="80"/>
                  </a:cubicBezTo>
                  <a:cubicBezTo>
                    <a:pt x="672" y="32"/>
                    <a:pt x="872" y="32"/>
                    <a:pt x="1008" y="32"/>
                  </a:cubicBezTo>
                  <a:cubicBezTo>
                    <a:pt x="1144" y="32"/>
                    <a:pt x="1288" y="0"/>
                    <a:pt x="1392" y="80"/>
                  </a:cubicBezTo>
                  <a:cubicBezTo>
                    <a:pt x="1496" y="160"/>
                    <a:pt x="1568" y="368"/>
                    <a:pt x="1632" y="512"/>
                  </a:cubicBezTo>
                  <a:cubicBezTo>
                    <a:pt x="1696" y="656"/>
                    <a:pt x="1720" y="840"/>
                    <a:pt x="1776" y="944"/>
                  </a:cubicBezTo>
                  <a:cubicBezTo>
                    <a:pt x="1832" y="1048"/>
                    <a:pt x="1936" y="1104"/>
                    <a:pt x="1968" y="1136"/>
                  </a:cubicBezTo>
                </a:path>
              </a:pathLst>
            </a:custGeom>
            <a:noFill/>
            <a:ln w="38100" cap="flat" cmpd="sng">
              <a:solidFill>
                <a:srgbClr val="FF00FF"/>
              </a:solidFill>
              <a:prstDash val="dash"/>
              <a:round/>
              <a:headEnd/>
              <a:tailEnd/>
            </a:ln>
            <a:effectLst/>
            <a:extLst>
              <a:ext uri="{909E8E84-426E-40DD-AFC4-6F175D3DCCD1}">
                <a14:hiddenFill xmlns:a14="http://schemas.microsoft.com/office/drawing/2010/main">
                  <a:gradFill rotWithShape="0">
                    <a:gsLst>
                      <a:gs pos="0">
                        <a:schemeClr val="accent1"/>
                      </a:gs>
                      <a:gs pos="100000">
                        <a:schemeClr val="accent1">
                          <a:gamma/>
                          <a:shade val="46275"/>
                          <a:invGamma/>
                        </a:schemeClr>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grpSp>
      <p:grpSp>
        <p:nvGrpSpPr>
          <p:cNvPr id="24587" name="Group 11">
            <a:extLst>
              <a:ext uri="{FF2B5EF4-FFF2-40B4-BE49-F238E27FC236}">
                <a16:creationId xmlns:a16="http://schemas.microsoft.com/office/drawing/2014/main" id="{038D3A6E-1873-2DAB-B8B5-8E0CA532C393}"/>
              </a:ext>
            </a:extLst>
          </p:cNvPr>
          <p:cNvGrpSpPr>
            <a:grpSpLocks/>
          </p:cNvGrpSpPr>
          <p:nvPr/>
        </p:nvGrpSpPr>
        <p:grpSpPr bwMode="auto">
          <a:xfrm>
            <a:off x="3583784" y="1778794"/>
            <a:ext cx="561975" cy="1860947"/>
            <a:chOff x="2050" y="1440"/>
            <a:chExt cx="472" cy="1563"/>
          </a:xfrm>
        </p:grpSpPr>
        <p:sp>
          <p:nvSpPr>
            <p:cNvPr id="24588" name="Text Box 12">
              <a:extLst>
                <a:ext uri="{FF2B5EF4-FFF2-40B4-BE49-F238E27FC236}">
                  <a16:creationId xmlns:a16="http://schemas.microsoft.com/office/drawing/2014/main" id="{8E07FEE4-73A7-4621-94F9-D55203557932}"/>
                </a:ext>
              </a:extLst>
            </p:cNvPr>
            <p:cNvSpPr txBox="1">
              <a:spLocks noChangeArrowheads="1"/>
            </p:cNvSpPr>
            <p:nvPr/>
          </p:nvSpPr>
          <p:spPr bwMode="auto">
            <a:xfrm>
              <a:off x="2050" y="1440"/>
              <a:ext cx="424" cy="208"/>
            </a:xfrm>
            <a:prstGeom prst="rect">
              <a:avLst/>
            </a:prstGeom>
            <a:noFill/>
            <a:ln w="3175" cap="rnd">
              <a:solidFill>
                <a:schemeClr val="accent2"/>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s-IS" altLang="fr-FR" sz="1013" b="1">
                  <a:solidFill>
                    <a:srgbClr val="FE0000"/>
                  </a:solidFill>
                  <a:latin typeface="Times New Roman" panose="02020603050405020304" pitchFamily="18" charset="0"/>
                  <a:cs typeface="Arial" panose="020B0604020202020204" pitchFamily="34" charset="0"/>
                </a:rPr>
                <a:t>IDDP</a:t>
              </a:r>
              <a:endParaRPr lang="en-GB" altLang="fr-FR" sz="1013" b="1">
                <a:solidFill>
                  <a:srgbClr val="FE0000"/>
                </a:solidFill>
                <a:latin typeface="Times New Roman" panose="02020603050405020304" pitchFamily="18" charset="0"/>
                <a:cs typeface="Arial" panose="020B0604020202020204" pitchFamily="34" charset="0"/>
              </a:endParaRPr>
            </a:p>
          </p:txBody>
        </p:sp>
        <p:sp>
          <p:nvSpPr>
            <p:cNvPr id="24589" name="Line 13">
              <a:extLst>
                <a:ext uri="{FF2B5EF4-FFF2-40B4-BE49-F238E27FC236}">
                  <a16:creationId xmlns:a16="http://schemas.microsoft.com/office/drawing/2014/main" id="{0F4CA309-1E69-A4AC-4863-5BFB807696AD}"/>
                </a:ext>
              </a:extLst>
            </p:cNvPr>
            <p:cNvSpPr>
              <a:spLocks noChangeShapeType="1"/>
            </p:cNvSpPr>
            <p:nvPr/>
          </p:nvSpPr>
          <p:spPr bwMode="auto">
            <a:xfrm>
              <a:off x="2520" y="1856"/>
              <a:ext cx="1" cy="892"/>
            </a:xfrm>
            <a:prstGeom prst="line">
              <a:avLst/>
            </a:prstGeom>
            <a:noFill/>
            <a:ln w="127000" cmpd="tri">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grpSp>
          <p:nvGrpSpPr>
            <p:cNvPr id="24590" name="Group 14">
              <a:extLst>
                <a:ext uri="{FF2B5EF4-FFF2-40B4-BE49-F238E27FC236}">
                  <a16:creationId xmlns:a16="http://schemas.microsoft.com/office/drawing/2014/main" id="{F0108298-DCF5-DA7D-8A7B-42F1F39E41B0}"/>
                </a:ext>
              </a:extLst>
            </p:cNvPr>
            <p:cNvGrpSpPr>
              <a:grpSpLocks/>
            </p:cNvGrpSpPr>
            <p:nvPr/>
          </p:nvGrpSpPr>
          <p:grpSpPr bwMode="auto">
            <a:xfrm>
              <a:off x="2088" y="1856"/>
              <a:ext cx="434" cy="1147"/>
              <a:chOff x="2159" y="1680"/>
              <a:chExt cx="481" cy="1296"/>
            </a:xfrm>
          </p:grpSpPr>
          <p:sp>
            <p:nvSpPr>
              <p:cNvPr id="24591" name="Line 15">
                <a:extLst>
                  <a:ext uri="{FF2B5EF4-FFF2-40B4-BE49-F238E27FC236}">
                    <a16:creationId xmlns:a16="http://schemas.microsoft.com/office/drawing/2014/main" id="{D9CCBB4B-7556-D1C5-163E-A31D38F1452B}"/>
                  </a:ext>
                </a:extLst>
              </p:cNvPr>
              <p:cNvSpPr>
                <a:spLocks noChangeShapeType="1"/>
              </p:cNvSpPr>
              <p:nvPr/>
            </p:nvSpPr>
            <p:spPr bwMode="auto">
              <a:xfrm>
                <a:off x="2640" y="1680"/>
                <a:ext cx="0" cy="1296"/>
              </a:xfrm>
              <a:prstGeom prst="line">
                <a:avLst/>
              </a:prstGeom>
              <a:noFill/>
              <a:ln w="38100">
                <a:solidFill>
                  <a:srgbClr val="F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24592" name="Text Box 16">
                <a:extLst>
                  <a:ext uri="{FF2B5EF4-FFF2-40B4-BE49-F238E27FC236}">
                    <a16:creationId xmlns:a16="http://schemas.microsoft.com/office/drawing/2014/main" id="{A7650746-2CB5-1620-B47A-17D142BB5941}"/>
                  </a:ext>
                </a:extLst>
              </p:cNvPr>
              <p:cNvSpPr txBox="1">
                <a:spLocks noChangeArrowheads="1"/>
              </p:cNvSpPr>
              <p:nvPr/>
            </p:nvSpPr>
            <p:spPr bwMode="auto">
              <a:xfrm>
                <a:off x="2159" y="2688"/>
                <a:ext cx="432"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s-IS" altLang="fr-FR" sz="1013" b="1">
                    <a:solidFill>
                      <a:srgbClr val="FE0000"/>
                    </a:solidFill>
                    <a:latin typeface="Times New Roman" panose="02020603050405020304" pitchFamily="18" charset="0"/>
                    <a:cs typeface="Arial" panose="020B0604020202020204" pitchFamily="34" charset="0"/>
                  </a:rPr>
                  <a:t>5 km</a:t>
                </a:r>
                <a:endParaRPr lang="en-GB" altLang="fr-FR" sz="1013" b="1">
                  <a:solidFill>
                    <a:srgbClr val="FE0000"/>
                  </a:solidFill>
                  <a:latin typeface="Times New Roman" panose="02020603050405020304" pitchFamily="18" charset="0"/>
                  <a:cs typeface="Arial" panose="020B0604020202020204" pitchFamily="34" charset="0"/>
                </a:endParaRPr>
              </a:p>
            </p:txBody>
          </p:sp>
        </p:grpSp>
      </p:grpSp>
      <p:sp>
        <p:nvSpPr>
          <p:cNvPr id="2" name="Rectangle 17">
            <a:extLst>
              <a:ext uri="{FF2B5EF4-FFF2-40B4-BE49-F238E27FC236}">
                <a16:creationId xmlns:a16="http://schemas.microsoft.com/office/drawing/2014/main" id="{559E4FC4-0BC1-8F4E-49B0-C3AD1B5D3764}"/>
              </a:ext>
            </a:extLst>
          </p:cNvPr>
          <p:cNvSpPr>
            <a:spLocks noChangeArrowheads="1"/>
          </p:cNvSpPr>
          <p:nvPr/>
        </p:nvSpPr>
        <p:spPr bwMode="auto">
          <a:xfrm>
            <a:off x="-938904" y="39105"/>
            <a:ext cx="8795998" cy="461665"/>
          </a:xfrm>
          <a:prstGeom prst="rect">
            <a:avLst/>
          </a:prstGeom>
        </p:spPr>
        <p:txBody>
          <a:bodyPr/>
          <a:lstStyle/>
          <a:p>
            <a:pPr algn="ctr"/>
            <a:r>
              <a:rPr lang="fr-FR" altLang="fr-FR" sz="2400" b="1" dirty="0" err="1"/>
              <a:t>Unconventional</a:t>
            </a:r>
            <a:r>
              <a:rPr lang="fr-FR" altLang="fr-FR" sz="2400" b="1" dirty="0"/>
              <a:t> </a:t>
            </a:r>
            <a:r>
              <a:rPr lang="fr-FR" altLang="fr-FR" sz="2400" b="1" dirty="0" err="1"/>
              <a:t>geothermal</a:t>
            </a:r>
            <a:r>
              <a:rPr lang="fr-FR" altLang="fr-FR" sz="2400" b="1" dirty="0"/>
              <a:t> </a:t>
            </a:r>
            <a:r>
              <a:rPr lang="fr-FR" altLang="fr-FR" sz="2400" b="1" dirty="0" err="1"/>
              <a:t>energy</a:t>
            </a:r>
            <a:endParaRPr lang="fr-FR" altLang="fr-FR" sz="24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026">
            <a:extLst>
              <a:ext uri="{FF2B5EF4-FFF2-40B4-BE49-F238E27FC236}">
                <a16:creationId xmlns:a16="http://schemas.microsoft.com/office/drawing/2014/main" id="{213B5DF4-E259-7530-A378-CFBA9A742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000" t="10524" r="26875" b="13747"/>
          <a:stretch>
            <a:fillRect/>
          </a:stretch>
        </p:blipFill>
        <p:spPr bwMode="auto">
          <a:xfrm>
            <a:off x="727035" y="945247"/>
            <a:ext cx="2807494" cy="3429000"/>
          </a:xfrm>
          <a:prstGeom prst="rect">
            <a:avLst/>
          </a:prstGeom>
          <a:noFill/>
          <a:extLst>
            <a:ext uri="{909E8E84-426E-40DD-AFC4-6F175D3DCCD1}">
              <a14:hiddenFill xmlns:a14="http://schemas.microsoft.com/office/drawing/2010/main">
                <a:solidFill>
                  <a:srgbClr val="FFFFFF"/>
                </a:solidFill>
              </a14:hiddenFill>
            </a:ext>
          </a:extLst>
        </p:spPr>
      </p:pic>
      <p:sp>
        <p:nvSpPr>
          <p:cNvPr id="67587" name="Rectangle 1027">
            <a:extLst>
              <a:ext uri="{FF2B5EF4-FFF2-40B4-BE49-F238E27FC236}">
                <a16:creationId xmlns:a16="http://schemas.microsoft.com/office/drawing/2014/main" id="{9A4A4A55-95E7-9163-D22A-378A78B47627}"/>
              </a:ext>
            </a:extLst>
          </p:cNvPr>
          <p:cNvSpPr>
            <a:spLocks noChangeArrowheads="1"/>
          </p:cNvSpPr>
          <p:nvPr/>
        </p:nvSpPr>
        <p:spPr bwMode="auto">
          <a:xfrm>
            <a:off x="5075952" y="378619"/>
            <a:ext cx="2199641" cy="146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Bef>
                <a:spcPct val="50000"/>
              </a:spcBef>
            </a:pPr>
            <a:endParaRPr lang="en-US" altLang="fr-FR" b="1">
              <a:solidFill>
                <a:schemeClr val="bg1"/>
              </a:solidFill>
              <a:latin typeface="Times New Roman" panose="02020603050405020304" pitchFamily="18" charset="0"/>
            </a:endParaRPr>
          </a:p>
          <a:p>
            <a:pPr algn="ctr" eaLnBrk="1" hangingPunct="1">
              <a:spcBef>
                <a:spcPct val="50000"/>
              </a:spcBef>
            </a:pPr>
            <a:r>
              <a:rPr lang="en-US" altLang="fr-FR" sz="1013" b="1">
                <a:solidFill>
                  <a:schemeClr val="bg1"/>
                </a:solidFill>
                <a:latin typeface="Times New Roman" panose="02020603050405020304" pitchFamily="18" charset="0"/>
              </a:rPr>
              <a:t>interactions between heat,</a:t>
            </a:r>
          </a:p>
          <a:p>
            <a:pPr algn="ctr" eaLnBrk="1" hangingPunct="1">
              <a:spcBef>
                <a:spcPct val="50000"/>
              </a:spcBef>
            </a:pPr>
            <a:r>
              <a:rPr lang="en-US" altLang="fr-FR" sz="1013" b="1">
                <a:solidFill>
                  <a:schemeClr val="bg1"/>
                </a:solidFill>
                <a:latin typeface="Times New Roman" panose="02020603050405020304" pitchFamily="18" charset="0"/>
              </a:rPr>
              <a:t>stresses, fracturing,</a:t>
            </a:r>
          </a:p>
          <a:p>
            <a:pPr algn="ctr" eaLnBrk="1" hangingPunct="1">
              <a:spcBef>
                <a:spcPct val="50000"/>
              </a:spcBef>
            </a:pPr>
            <a:r>
              <a:rPr lang="en-US" altLang="fr-FR" sz="1013" b="1">
                <a:solidFill>
                  <a:schemeClr val="bg1"/>
                </a:solidFill>
                <a:latin typeface="Times New Roman" panose="02020603050405020304" pitchFamily="18" charset="0"/>
              </a:rPr>
              <a:t>rocks physics (Ø, K, R</a:t>
            </a:r>
            <a:r>
              <a:rPr lang="en-US" altLang="fr-FR" sz="1013" b="1" baseline="-25000">
                <a:solidFill>
                  <a:schemeClr val="bg1"/>
                </a:solidFill>
                <a:latin typeface="Times New Roman" panose="02020603050405020304" pitchFamily="18" charset="0"/>
              </a:rPr>
              <a:t>o</a:t>
            </a:r>
            <a:r>
              <a:rPr lang="en-US" altLang="fr-FR" sz="1013" b="1">
                <a:solidFill>
                  <a:schemeClr val="bg1"/>
                </a:solidFill>
                <a:latin typeface="Times New Roman" panose="02020603050405020304" pitchFamily="18" charset="0"/>
              </a:rPr>
              <a:t>, </a:t>
            </a:r>
            <a:r>
              <a:rPr lang="en-US" altLang="fr-FR" sz="1013" b="1">
                <a:solidFill>
                  <a:schemeClr val="bg1"/>
                </a:solidFill>
                <a:latin typeface="Symbol" panose="05050102010706020507" pitchFamily="18" charset="2"/>
              </a:rPr>
              <a:t>l, ...</a:t>
            </a:r>
            <a:r>
              <a:rPr lang="en-US" altLang="fr-FR" sz="1013" b="1">
                <a:solidFill>
                  <a:schemeClr val="bg1"/>
                </a:solidFill>
                <a:latin typeface="Times New Roman" panose="02020603050405020304" pitchFamily="18" charset="0"/>
              </a:rPr>
              <a:t>), </a:t>
            </a:r>
          </a:p>
          <a:p>
            <a:pPr algn="ctr" eaLnBrk="1" hangingPunct="1">
              <a:spcBef>
                <a:spcPct val="50000"/>
              </a:spcBef>
            </a:pPr>
            <a:r>
              <a:rPr lang="en-US" altLang="fr-FR" sz="1013" b="1">
                <a:solidFill>
                  <a:schemeClr val="bg1"/>
                </a:solidFill>
                <a:latin typeface="Times New Roman" panose="02020603050405020304" pitchFamily="18" charset="0"/>
              </a:rPr>
              <a:t>fluids flow and nature (p, T, Cw, ...),</a:t>
            </a:r>
          </a:p>
          <a:p>
            <a:pPr algn="ctr" eaLnBrk="1" hangingPunct="1">
              <a:spcBef>
                <a:spcPct val="50000"/>
              </a:spcBef>
            </a:pPr>
            <a:r>
              <a:rPr lang="en-US" altLang="fr-FR" sz="1013" b="1">
                <a:solidFill>
                  <a:schemeClr val="bg1"/>
                </a:solidFill>
                <a:latin typeface="Times New Roman" panose="02020603050405020304" pitchFamily="18" charset="0"/>
              </a:rPr>
              <a:t>rock and fluids chemistry ???</a:t>
            </a:r>
            <a:r>
              <a:rPr lang="en-US" altLang="fr-FR" sz="1013" b="1">
                <a:latin typeface="Times New Roman" panose="02020603050405020304" pitchFamily="18" charset="0"/>
              </a:rPr>
              <a:t> </a:t>
            </a:r>
          </a:p>
        </p:txBody>
      </p:sp>
      <p:sp>
        <p:nvSpPr>
          <p:cNvPr id="67588" name="Text Box 1028">
            <a:extLst>
              <a:ext uri="{FF2B5EF4-FFF2-40B4-BE49-F238E27FC236}">
                <a16:creationId xmlns:a16="http://schemas.microsoft.com/office/drawing/2014/main" id="{17FFDE3A-F6F9-768D-3121-F3A4B6E6EFD8}"/>
              </a:ext>
            </a:extLst>
          </p:cNvPr>
          <p:cNvSpPr txBox="1">
            <a:spLocks noChangeArrowheads="1"/>
          </p:cNvSpPr>
          <p:nvPr/>
        </p:nvSpPr>
        <p:spPr bwMode="auto">
          <a:xfrm>
            <a:off x="2400301" y="4468416"/>
            <a:ext cx="169469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i="1">
                <a:solidFill>
                  <a:schemeClr val="bg1"/>
                </a:solidFill>
              </a:rPr>
              <a:t>(after Norton, 2002)</a:t>
            </a:r>
          </a:p>
        </p:txBody>
      </p:sp>
      <p:pic>
        <p:nvPicPr>
          <p:cNvPr id="67589" name="Picture 1029">
            <a:extLst>
              <a:ext uri="{FF2B5EF4-FFF2-40B4-BE49-F238E27FC236}">
                <a16:creationId xmlns:a16="http://schemas.microsoft.com/office/drawing/2014/main" id="{30F7A930-F118-EF73-07E1-704E09A0A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229" y="147487"/>
            <a:ext cx="2230659" cy="2424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590" name="Rectangle 1030">
            <a:extLst>
              <a:ext uri="{FF2B5EF4-FFF2-40B4-BE49-F238E27FC236}">
                <a16:creationId xmlns:a16="http://schemas.microsoft.com/office/drawing/2014/main" id="{0958A3B2-625D-FB11-46AA-87AF53A19D89}"/>
              </a:ext>
            </a:extLst>
          </p:cNvPr>
          <p:cNvSpPr>
            <a:spLocks noChangeArrowheads="1"/>
          </p:cNvSpPr>
          <p:nvPr/>
        </p:nvSpPr>
        <p:spPr bwMode="auto">
          <a:xfrm>
            <a:off x="1158166" y="70306"/>
            <a:ext cx="542392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Bef>
                <a:spcPct val="50000"/>
              </a:spcBef>
            </a:pPr>
            <a:r>
              <a:rPr lang="en-US" altLang="fr-FR" sz="2200" b="1" spc="-70" dirty="0"/>
              <a:t>Complexity and Supercritical Conditions  </a:t>
            </a:r>
          </a:p>
        </p:txBody>
      </p:sp>
      <p:sp>
        <p:nvSpPr>
          <p:cNvPr id="2" name="Text Box 1028">
            <a:extLst>
              <a:ext uri="{FF2B5EF4-FFF2-40B4-BE49-F238E27FC236}">
                <a16:creationId xmlns:a16="http://schemas.microsoft.com/office/drawing/2014/main" id="{7CDF1231-1461-B6EA-48CE-24656BDC889C}"/>
              </a:ext>
            </a:extLst>
          </p:cNvPr>
          <p:cNvSpPr txBox="1">
            <a:spLocks noChangeArrowheads="1"/>
          </p:cNvSpPr>
          <p:nvPr/>
        </p:nvSpPr>
        <p:spPr bwMode="auto">
          <a:xfrm>
            <a:off x="257342" y="4583832"/>
            <a:ext cx="1801647" cy="369332"/>
          </a:xfrm>
          <a:prstGeom prst="rect">
            <a:avLst/>
          </a:prstGeom>
          <a:noFill/>
          <a:ln w="9525">
            <a:noFill/>
            <a:miter lim="800000"/>
            <a:headEnd/>
            <a:tailEnd/>
          </a:ln>
          <a:effectLst/>
        </p:spPr>
        <p:txBody>
          <a:bodyPr wrap="none">
            <a:spAutoFit/>
          </a:bodyPr>
          <a:lstStyle/>
          <a:p>
            <a:r>
              <a:rPr lang="fr-FR" sz="1800" i="1" dirty="0"/>
              <a:t>( </a:t>
            </a:r>
            <a:r>
              <a:rPr lang="fr-FR" sz="1800" i="1" dirty="0" err="1"/>
              <a:t>After</a:t>
            </a:r>
            <a:r>
              <a:rPr lang="fr-FR" sz="1800" i="1" dirty="0"/>
              <a:t> Norton, 2002)</a:t>
            </a:r>
          </a:p>
        </p:txBody>
      </p:sp>
      <p:sp>
        <p:nvSpPr>
          <p:cNvPr id="3" name="Rectangle 2">
            <a:extLst>
              <a:ext uri="{FF2B5EF4-FFF2-40B4-BE49-F238E27FC236}">
                <a16:creationId xmlns:a16="http://schemas.microsoft.com/office/drawing/2014/main" id="{369241A9-7B30-9B54-FC3E-8DF5C86A02C4}"/>
              </a:ext>
            </a:extLst>
          </p:cNvPr>
          <p:cNvSpPr/>
          <p:nvPr/>
        </p:nvSpPr>
        <p:spPr>
          <a:xfrm>
            <a:off x="3676670" y="2404626"/>
            <a:ext cx="5357818" cy="2016706"/>
          </a:xfrm>
          <a:prstGeom prst="rect">
            <a:avLst/>
          </a:prstGeom>
          <a:noFill/>
          <a:ln/>
        </p:spPr>
        <p:txBody>
          <a:bodyPr vert="horz" lIns="69056" tIns="34529" rIns="69056" bIns="34529" rtlCol="0">
            <a:normAutofit/>
          </a:bodyPr>
          <a:lstStyle/>
          <a:p>
            <a:pPr marL="214313" indent="-214313">
              <a:lnSpc>
                <a:spcPct val="90000"/>
              </a:lnSpc>
              <a:spcBef>
                <a:spcPts val="750"/>
              </a:spcBef>
              <a:buClr>
                <a:srgbClr val="FF0000"/>
              </a:buClr>
              <a:buSzPct val="95000"/>
              <a:buFont typeface="Wingdings" pitchFamily="2" charset="2"/>
              <a:buChar char="§"/>
            </a:pPr>
            <a:r>
              <a:rPr lang="en-US" sz="1800" dirty="0"/>
              <a:t>Interactions between :</a:t>
            </a:r>
          </a:p>
          <a:p>
            <a:pPr marL="214313" indent="-214313">
              <a:lnSpc>
                <a:spcPct val="90000"/>
              </a:lnSpc>
              <a:spcBef>
                <a:spcPts val="750"/>
              </a:spcBef>
              <a:buClr>
                <a:srgbClr val="FF0000"/>
              </a:buClr>
              <a:buSzPct val="95000"/>
              <a:buFont typeface="Wingdings" pitchFamily="2" charset="2"/>
              <a:buChar char="§"/>
            </a:pPr>
            <a:r>
              <a:rPr lang="en-US" sz="1800" dirty="0"/>
              <a:t>-heat,</a:t>
            </a:r>
          </a:p>
          <a:p>
            <a:pPr marL="214313" indent="-214313">
              <a:lnSpc>
                <a:spcPct val="90000"/>
              </a:lnSpc>
              <a:spcBef>
                <a:spcPts val="750"/>
              </a:spcBef>
              <a:buClr>
                <a:srgbClr val="FF0000"/>
              </a:buClr>
              <a:buSzPct val="95000"/>
              <a:buFont typeface="Wingdings" pitchFamily="2" charset="2"/>
              <a:buChar char="§"/>
            </a:pPr>
            <a:r>
              <a:rPr lang="en-US" sz="1800" dirty="0"/>
              <a:t>-stresses (fracturing),</a:t>
            </a:r>
          </a:p>
          <a:p>
            <a:pPr marL="214313" indent="-214313">
              <a:lnSpc>
                <a:spcPct val="90000"/>
              </a:lnSpc>
              <a:spcBef>
                <a:spcPts val="750"/>
              </a:spcBef>
              <a:buClr>
                <a:srgbClr val="FF0000"/>
              </a:buClr>
              <a:buSzPct val="95000"/>
              <a:buFont typeface="Wingdings" pitchFamily="2" charset="2"/>
              <a:buChar char="§"/>
            </a:pPr>
            <a:r>
              <a:rPr lang="en-US" sz="1800" dirty="0"/>
              <a:t>-rocks physics (Ø, K, Ro, l, ...), </a:t>
            </a:r>
          </a:p>
          <a:p>
            <a:pPr marL="214313" indent="-214313">
              <a:lnSpc>
                <a:spcPct val="90000"/>
              </a:lnSpc>
              <a:spcBef>
                <a:spcPts val="750"/>
              </a:spcBef>
              <a:buClr>
                <a:srgbClr val="FF0000"/>
              </a:buClr>
              <a:buSzPct val="95000"/>
              <a:buFont typeface="Wingdings" pitchFamily="2" charset="2"/>
              <a:buChar char="§"/>
            </a:pPr>
            <a:r>
              <a:rPr lang="en-US" sz="1800" dirty="0"/>
              <a:t>-nature of rocks, </a:t>
            </a:r>
          </a:p>
          <a:p>
            <a:pPr marL="214313" indent="-214313">
              <a:lnSpc>
                <a:spcPct val="90000"/>
              </a:lnSpc>
              <a:spcBef>
                <a:spcPts val="750"/>
              </a:spcBef>
              <a:buClr>
                <a:srgbClr val="FF0000"/>
              </a:buClr>
              <a:buSzPct val="95000"/>
              <a:buFont typeface="Wingdings" pitchFamily="2" charset="2"/>
              <a:buChar char="§"/>
            </a:pPr>
            <a:r>
              <a:rPr lang="en-US" sz="1800" dirty="0"/>
              <a:t> Fluids flow (p, T, </a:t>
            </a:r>
            <a:r>
              <a:rPr lang="en-US" sz="1800" dirty="0" err="1"/>
              <a:t>Cw</a:t>
            </a:r>
            <a:r>
              <a:rPr lang="en-US" sz="1800" dirty="0"/>
              <a:t>, ...),</a:t>
            </a:r>
          </a:p>
          <a:p>
            <a:pPr marL="214313" indent="-214313">
              <a:lnSpc>
                <a:spcPct val="90000"/>
              </a:lnSpc>
              <a:spcBef>
                <a:spcPts val="750"/>
              </a:spcBef>
              <a:buClr>
                <a:srgbClr val="FF0000"/>
              </a:buClr>
              <a:buSzPct val="95000"/>
              <a:buFont typeface="Wingdings" pitchFamily="2" charset="2"/>
              <a:buChar char="§"/>
            </a:pPr>
            <a:r>
              <a:rPr lang="en-US" sz="1800" dirty="0"/>
              <a:t>fluid/rock interactions (chemistry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EA0806-E3B7-8D26-AA58-7E8EBC1C0BF3}"/>
              </a:ext>
            </a:extLst>
          </p:cNvPr>
          <p:cNvSpPr>
            <a:spLocks noGrp="1"/>
          </p:cNvSpPr>
          <p:nvPr>
            <p:ph type="title" idx="4294967295"/>
          </p:nvPr>
        </p:nvSpPr>
        <p:spPr>
          <a:xfrm>
            <a:off x="0" y="131763"/>
            <a:ext cx="3667125" cy="1071562"/>
          </a:xfrm>
        </p:spPr>
        <p:txBody>
          <a:bodyPr/>
          <a:lstStyle/>
          <a:p>
            <a:r>
              <a:rPr lang="fr-FR" dirty="0"/>
              <a:t>Example</a:t>
            </a:r>
            <a:endParaRPr lang="fr-CH" dirty="0"/>
          </a:p>
        </p:txBody>
      </p:sp>
      <p:sp>
        <p:nvSpPr>
          <p:cNvPr id="3" name="Espace réservé du numéro de diapositive 2">
            <a:extLst>
              <a:ext uri="{FF2B5EF4-FFF2-40B4-BE49-F238E27FC236}">
                <a16:creationId xmlns:a16="http://schemas.microsoft.com/office/drawing/2014/main" id="{BB81F781-E040-5382-9F40-2C185914C43B}"/>
              </a:ext>
            </a:extLst>
          </p:cNvPr>
          <p:cNvSpPr>
            <a:spLocks noGrp="1"/>
          </p:cNvSpPr>
          <p:nvPr>
            <p:ph type="sldNum" sz="quarter" idx="4294967295"/>
          </p:nvPr>
        </p:nvSpPr>
        <p:spPr>
          <a:xfrm>
            <a:off x="8631238" y="195263"/>
            <a:ext cx="512762" cy="163512"/>
          </a:xfrm>
        </p:spPr>
        <p:txBody>
          <a:bodyPr/>
          <a:lstStyle/>
          <a:p>
            <a:fld id="{E1E1CD7C-2161-7D43-862E-CE4C333CD873}" type="slidenum">
              <a:rPr lang="fr-FR" smtClean="0"/>
              <a:pPr/>
              <a:t>12</a:t>
            </a:fld>
            <a:endParaRPr lang="fr-FR" dirty="0"/>
          </a:p>
        </p:txBody>
      </p:sp>
      <p:graphicFrame>
        <p:nvGraphicFramePr>
          <p:cNvPr id="4" name="Object 2">
            <a:extLst>
              <a:ext uri="{FF2B5EF4-FFF2-40B4-BE49-F238E27FC236}">
                <a16:creationId xmlns:a16="http://schemas.microsoft.com/office/drawing/2014/main" id="{7B019B9A-5722-F476-3BFD-FB92D6149277}"/>
              </a:ext>
            </a:extLst>
          </p:cNvPr>
          <p:cNvGraphicFramePr>
            <a:graphicFrameLocks noChangeAspect="1"/>
          </p:cNvGraphicFramePr>
          <p:nvPr>
            <p:extLst>
              <p:ext uri="{D42A27DB-BD31-4B8C-83A1-F6EECF244321}">
                <p14:modId xmlns:p14="http://schemas.microsoft.com/office/powerpoint/2010/main" val="1312947579"/>
              </p:ext>
            </p:extLst>
          </p:nvPr>
        </p:nvGraphicFramePr>
        <p:xfrm>
          <a:off x="2581275" y="502444"/>
          <a:ext cx="6172200" cy="4427934"/>
        </p:xfrm>
        <a:graphic>
          <a:graphicData uri="http://schemas.openxmlformats.org/presentationml/2006/ole">
            <mc:AlternateContent xmlns:mc="http://schemas.openxmlformats.org/markup-compatibility/2006">
              <mc:Choice xmlns:v="urn:schemas-microsoft-com:vml" Requires="v">
                <p:oleObj name="Picture" r:id="rId2" imgW="5257800" imgH="3772080" progId="Word.Picture.8">
                  <p:embed/>
                </p:oleObj>
              </mc:Choice>
              <mc:Fallback>
                <p:oleObj name="Picture" r:id="rId2" imgW="5257800" imgH="3772080" progId="Word.Picture.8">
                  <p:embed/>
                  <p:pic>
                    <p:nvPicPr>
                      <p:cNvPr id="374786" name="Object 2">
                        <a:extLst>
                          <a:ext uri="{FF2B5EF4-FFF2-40B4-BE49-F238E27FC236}">
                            <a16:creationId xmlns:a16="http://schemas.microsoft.com/office/drawing/2014/main" id="{391A281C-AD98-08BC-B7AE-DF1E897B4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275" y="502444"/>
                        <a:ext cx="6172200" cy="4427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 name="Group 3">
            <a:extLst>
              <a:ext uri="{FF2B5EF4-FFF2-40B4-BE49-F238E27FC236}">
                <a16:creationId xmlns:a16="http://schemas.microsoft.com/office/drawing/2014/main" id="{069599BE-5897-0438-64B8-56D6EA36EC5A}"/>
              </a:ext>
            </a:extLst>
          </p:cNvPr>
          <p:cNvGrpSpPr>
            <a:grpSpLocks/>
          </p:cNvGrpSpPr>
          <p:nvPr/>
        </p:nvGrpSpPr>
        <p:grpSpPr bwMode="auto">
          <a:xfrm>
            <a:off x="4416029" y="1516856"/>
            <a:ext cx="3618309" cy="3348038"/>
            <a:chOff x="1973" y="1117"/>
            <a:chExt cx="3039" cy="2812"/>
          </a:xfrm>
        </p:grpSpPr>
        <p:graphicFrame>
          <p:nvGraphicFramePr>
            <p:cNvPr id="6" name="Object 4">
              <a:extLst>
                <a:ext uri="{FF2B5EF4-FFF2-40B4-BE49-F238E27FC236}">
                  <a16:creationId xmlns:a16="http://schemas.microsoft.com/office/drawing/2014/main" id="{35FDA747-9458-7895-2A7B-79204BDE751A}"/>
                </a:ext>
              </a:extLst>
            </p:cNvPr>
            <p:cNvGraphicFramePr>
              <a:graphicFrameLocks noChangeAspect="1"/>
            </p:cNvGraphicFramePr>
            <p:nvPr/>
          </p:nvGraphicFramePr>
          <p:xfrm>
            <a:off x="4468" y="1117"/>
            <a:ext cx="544" cy="288"/>
          </p:xfrm>
          <a:graphic>
            <a:graphicData uri="http://schemas.openxmlformats.org/presentationml/2006/ole">
              <mc:AlternateContent xmlns:mc="http://schemas.openxmlformats.org/markup-compatibility/2006">
                <mc:Choice xmlns:v="urn:schemas-microsoft-com:vml" Requires="v">
                  <p:oleObj name="Drawing" r:id="rId4" imgW="1767930" imgH="937429" progId="Canvas.Drawing.8">
                    <p:embed/>
                  </p:oleObj>
                </mc:Choice>
                <mc:Fallback>
                  <p:oleObj name="Drawing" r:id="rId4" imgW="1767930" imgH="937429" progId="Canvas.Drawing.8">
                    <p:embed/>
                    <p:pic>
                      <p:nvPicPr>
                        <p:cNvPr id="374788" name="Object 4">
                          <a:extLst>
                            <a:ext uri="{FF2B5EF4-FFF2-40B4-BE49-F238E27FC236}">
                              <a16:creationId xmlns:a16="http://schemas.microsoft.com/office/drawing/2014/main" id="{F98354EF-8F95-DB8C-41B2-3951D76F2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8" y="1117"/>
                          <a:ext cx="5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5">
              <a:extLst>
                <a:ext uri="{FF2B5EF4-FFF2-40B4-BE49-F238E27FC236}">
                  <a16:creationId xmlns:a16="http://schemas.microsoft.com/office/drawing/2014/main" id="{17EA210A-1509-26EF-24CC-3C390BC051D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 y="3113"/>
              <a:ext cx="363" cy="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Object 6">
              <a:extLst>
                <a:ext uri="{FF2B5EF4-FFF2-40B4-BE49-F238E27FC236}">
                  <a16:creationId xmlns:a16="http://schemas.microsoft.com/office/drawing/2014/main" id="{AFCC77B9-7EC5-8FCF-D720-CDBF84A3B8F9}"/>
                </a:ext>
              </a:extLst>
            </p:cNvPr>
            <p:cNvGraphicFramePr>
              <a:graphicFrameLocks noChangeAspect="1"/>
            </p:cNvGraphicFramePr>
            <p:nvPr/>
          </p:nvGraphicFramePr>
          <p:xfrm>
            <a:off x="1973" y="3468"/>
            <a:ext cx="408" cy="461"/>
          </p:xfrm>
          <a:graphic>
            <a:graphicData uri="http://schemas.openxmlformats.org/presentationml/2006/ole">
              <mc:AlternateContent xmlns:mc="http://schemas.openxmlformats.org/markup-compatibility/2006">
                <mc:Choice xmlns:v="urn:schemas-microsoft-com:vml" Requires="v">
                  <p:oleObj name="Drawing" r:id="rId7" imgW="1303370" imgH="1470987" progId="Canvas.Drawing.8">
                    <p:embed/>
                  </p:oleObj>
                </mc:Choice>
                <mc:Fallback>
                  <p:oleObj name="Drawing" r:id="rId7" imgW="1303370" imgH="1470987" progId="Canvas.Drawing.8">
                    <p:embed/>
                    <p:pic>
                      <p:nvPicPr>
                        <p:cNvPr id="374790" name="Object 6">
                          <a:extLst>
                            <a:ext uri="{FF2B5EF4-FFF2-40B4-BE49-F238E27FC236}">
                              <a16:creationId xmlns:a16="http://schemas.microsoft.com/office/drawing/2014/main" id="{37C3B688-7C30-71DA-2763-070B887904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3" y="3468"/>
                          <a:ext cx="408"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6742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2">
            <a:extLst>
              <a:ext uri="{FF2B5EF4-FFF2-40B4-BE49-F238E27FC236}">
                <a16:creationId xmlns:a16="http://schemas.microsoft.com/office/drawing/2014/main" id="{F6721ED3-FAA8-78E9-7C0C-E05F60BE5EEC}"/>
              </a:ext>
            </a:extLst>
          </p:cNvPr>
          <p:cNvSpPr txBox="1">
            <a:spLocks noChangeArrowheads="1"/>
          </p:cNvSpPr>
          <p:nvPr/>
        </p:nvSpPr>
        <p:spPr bwMode="auto">
          <a:xfrm>
            <a:off x="2357437" y="357188"/>
            <a:ext cx="4806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fr-FR" sz="2400" b="1">
              <a:solidFill>
                <a:srgbClr val="0000FF"/>
              </a:solidFill>
              <a:latin typeface="Times New Roman" panose="02020603050405020304" pitchFamily="18" charset="0"/>
            </a:endParaRPr>
          </a:p>
        </p:txBody>
      </p:sp>
      <p:pic>
        <p:nvPicPr>
          <p:cNvPr id="415747" name="Picture 3">
            <a:extLst>
              <a:ext uri="{FF2B5EF4-FFF2-40B4-BE49-F238E27FC236}">
                <a16:creationId xmlns:a16="http://schemas.microsoft.com/office/drawing/2014/main" id="{90983936-3C7A-AE2C-5D35-9798A7B89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5341"/>
          <a:stretch>
            <a:fillRect/>
          </a:stretch>
        </p:blipFill>
        <p:spPr bwMode="auto">
          <a:xfrm>
            <a:off x="2033587" y="229791"/>
            <a:ext cx="4081463" cy="439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8" name="Text Box 4">
            <a:extLst>
              <a:ext uri="{FF2B5EF4-FFF2-40B4-BE49-F238E27FC236}">
                <a16:creationId xmlns:a16="http://schemas.microsoft.com/office/drawing/2014/main" id="{744F0E6B-B609-8F70-1437-1FF14895CF65}"/>
              </a:ext>
            </a:extLst>
          </p:cNvPr>
          <p:cNvSpPr txBox="1">
            <a:spLocks noChangeArrowheads="1"/>
          </p:cNvSpPr>
          <p:nvPr/>
        </p:nvSpPr>
        <p:spPr bwMode="auto">
          <a:xfrm>
            <a:off x="3815954" y="3274219"/>
            <a:ext cx="83548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s-IS" altLang="fr-FR" sz="1050">
                <a:latin typeface="Times New Roman" panose="02020603050405020304" pitchFamily="18" charset="0"/>
              </a:rPr>
              <a:t>+ spot cores</a:t>
            </a:r>
            <a:endParaRPr lang="en-GB" altLang="fr-FR" sz="1050">
              <a:latin typeface="Times New Roman" panose="02020603050405020304" pitchFamily="18" charset="0"/>
            </a:endParaRPr>
          </a:p>
        </p:txBody>
      </p:sp>
      <p:sp>
        <p:nvSpPr>
          <p:cNvPr id="415749" name="Text Box 5">
            <a:extLst>
              <a:ext uri="{FF2B5EF4-FFF2-40B4-BE49-F238E27FC236}">
                <a16:creationId xmlns:a16="http://schemas.microsoft.com/office/drawing/2014/main" id="{D9C3C64A-23BE-110F-D128-76FB76AD66E8}"/>
              </a:ext>
            </a:extLst>
          </p:cNvPr>
          <p:cNvSpPr txBox="1">
            <a:spLocks noChangeArrowheads="1"/>
          </p:cNvSpPr>
          <p:nvPr/>
        </p:nvSpPr>
        <p:spPr bwMode="auto">
          <a:xfrm>
            <a:off x="6270659" y="411957"/>
            <a:ext cx="1191352" cy="559961"/>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s-IS" altLang="fr-FR" sz="1013" b="1">
                <a:solidFill>
                  <a:srgbClr val="0000FF"/>
                </a:solidFill>
                <a:latin typeface="Times New Roman" panose="02020603050405020304" pitchFamily="18" charset="0"/>
              </a:rPr>
              <a:t>Turn to design A </a:t>
            </a:r>
          </a:p>
          <a:p>
            <a:pPr algn="ctr"/>
            <a:r>
              <a:rPr lang="is-IS" altLang="fr-FR" sz="1013" b="1">
                <a:solidFill>
                  <a:srgbClr val="0000FF"/>
                </a:solidFill>
                <a:latin typeface="Times New Roman" panose="02020603050405020304" pitchFamily="18" charset="0"/>
              </a:rPr>
              <a:t>according to</a:t>
            </a:r>
          </a:p>
          <a:p>
            <a:pPr algn="ctr"/>
            <a:r>
              <a:rPr lang="is-IS" altLang="fr-FR" sz="1013" b="1">
                <a:solidFill>
                  <a:srgbClr val="0000FF"/>
                </a:solidFill>
                <a:latin typeface="Times New Roman" panose="02020603050405020304" pitchFamily="18" charset="0"/>
              </a:rPr>
              <a:t>Feasibility Report</a:t>
            </a:r>
            <a:endParaRPr lang="en-GB" altLang="fr-FR" sz="1013" b="1">
              <a:solidFill>
                <a:srgbClr val="0000FF"/>
              </a:solidFill>
              <a:latin typeface="Times New Roman" panose="02020603050405020304" pitchFamily="18" charset="0"/>
            </a:endParaRPr>
          </a:p>
        </p:txBody>
      </p:sp>
      <p:sp>
        <p:nvSpPr>
          <p:cNvPr id="415750" name="Text Box 6">
            <a:extLst>
              <a:ext uri="{FF2B5EF4-FFF2-40B4-BE49-F238E27FC236}">
                <a16:creationId xmlns:a16="http://schemas.microsoft.com/office/drawing/2014/main" id="{6CFC4B5C-A7FE-3801-9CB1-8AA8E6A36663}"/>
              </a:ext>
            </a:extLst>
          </p:cNvPr>
          <p:cNvSpPr txBox="1">
            <a:spLocks noChangeArrowheads="1"/>
          </p:cNvSpPr>
          <p:nvPr/>
        </p:nvSpPr>
        <p:spPr bwMode="auto">
          <a:xfrm>
            <a:off x="3815954" y="4079082"/>
            <a:ext cx="747320"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s-IS" altLang="fr-FR" sz="1013" b="1">
                <a:solidFill>
                  <a:srgbClr val="FF0000"/>
                </a:solidFill>
                <a:latin typeface="Times New Roman" panose="02020603050405020304" pitchFamily="18" charset="0"/>
              </a:rPr>
              <a:t>Geysir rig</a:t>
            </a:r>
            <a:endParaRPr lang="en-GB" altLang="fr-FR" sz="1013" b="1">
              <a:solidFill>
                <a:srgbClr val="FF0000"/>
              </a:solidFill>
              <a:latin typeface="Times New Roman" panose="02020603050405020304" pitchFamily="18" charset="0"/>
            </a:endParaRPr>
          </a:p>
        </p:txBody>
      </p:sp>
      <p:sp>
        <p:nvSpPr>
          <p:cNvPr id="415751" name="Text Box 7">
            <a:extLst>
              <a:ext uri="{FF2B5EF4-FFF2-40B4-BE49-F238E27FC236}">
                <a16:creationId xmlns:a16="http://schemas.microsoft.com/office/drawing/2014/main" id="{0109DB4C-A10D-6EBA-F15A-D229169D2E3F}"/>
              </a:ext>
            </a:extLst>
          </p:cNvPr>
          <p:cNvSpPr txBox="1">
            <a:spLocks noChangeArrowheads="1"/>
          </p:cNvSpPr>
          <p:nvPr/>
        </p:nvSpPr>
        <p:spPr bwMode="auto">
          <a:xfrm>
            <a:off x="4787504" y="4079082"/>
            <a:ext cx="728084"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s-IS" altLang="fr-FR" sz="1013" b="1">
                <a:solidFill>
                  <a:srgbClr val="FF0000"/>
                </a:solidFill>
                <a:latin typeface="Times New Roman" panose="02020603050405020304" pitchFamily="18" charset="0"/>
              </a:rPr>
              <a:t>DOSECC</a:t>
            </a:r>
            <a:endParaRPr lang="en-GB" altLang="fr-FR" sz="1013" b="1">
              <a:solidFill>
                <a:srgbClr val="FF0000"/>
              </a:solidFill>
              <a:latin typeface="Times New Roman" panose="02020603050405020304" pitchFamily="18" charset="0"/>
            </a:endParaRPr>
          </a:p>
        </p:txBody>
      </p:sp>
      <p:sp>
        <p:nvSpPr>
          <p:cNvPr id="415752" name="Text Box 8">
            <a:extLst>
              <a:ext uri="{FF2B5EF4-FFF2-40B4-BE49-F238E27FC236}">
                <a16:creationId xmlns:a16="http://schemas.microsoft.com/office/drawing/2014/main" id="{F4A3E75F-99F4-5301-9511-8245F4E4A919}"/>
              </a:ext>
            </a:extLst>
          </p:cNvPr>
          <p:cNvSpPr txBox="1">
            <a:spLocks noChangeArrowheads="1"/>
          </p:cNvSpPr>
          <p:nvPr/>
        </p:nvSpPr>
        <p:spPr bwMode="auto">
          <a:xfrm>
            <a:off x="2250281" y="3887391"/>
            <a:ext cx="5130404" cy="63793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013"/>
              <a:t>Well in Krafla rotary drilled in 2008 in one phase to ~3.5 km, including several spot cores, and deep casings cemented.</a:t>
            </a:r>
          </a:p>
          <a:p>
            <a:pPr>
              <a:spcBef>
                <a:spcPct val="50000"/>
              </a:spcBef>
            </a:pPr>
            <a:r>
              <a:rPr lang="en-US" altLang="fr-FR" sz="1013"/>
              <a:t>In 2008 or 2009 – new rig in and continuous coring to ~4.5 km </a:t>
            </a:r>
          </a:p>
        </p:txBody>
      </p:sp>
      <p:sp>
        <p:nvSpPr>
          <p:cNvPr id="415753" name="Text Box 9">
            <a:extLst>
              <a:ext uri="{FF2B5EF4-FFF2-40B4-BE49-F238E27FC236}">
                <a16:creationId xmlns:a16="http://schemas.microsoft.com/office/drawing/2014/main" id="{57FD1967-11B8-5594-405D-63A86E689FDC}"/>
              </a:ext>
            </a:extLst>
          </p:cNvPr>
          <p:cNvSpPr txBox="1">
            <a:spLocks noChangeArrowheads="1"/>
          </p:cNvSpPr>
          <p:nvPr/>
        </p:nvSpPr>
        <p:spPr bwMode="auto">
          <a:xfrm>
            <a:off x="5760244" y="1699023"/>
            <a:ext cx="2052638" cy="1339341"/>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s-IS" altLang="fr-FR" sz="1013" b="1">
                <a:solidFill>
                  <a:srgbClr val="0000FF"/>
                </a:solidFill>
                <a:latin typeface="Times New Roman" panose="02020603050405020304" pitchFamily="18" charset="0"/>
              </a:rPr>
              <a:t>Design A</a:t>
            </a:r>
          </a:p>
          <a:p>
            <a:pPr algn="ctr"/>
            <a:r>
              <a:rPr lang="is-IS" altLang="fr-FR" sz="1013" b="1">
                <a:solidFill>
                  <a:srgbClr val="0000FF"/>
                </a:solidFill>
                <a:latin typeface="Times New Roman" panose="02020603050405020304" pitchFamily="18" charset="0"/>
              </a:rPr>
              <a:t>13 3/8” safety casing to 2.4 km</a:t>
            </a:r>
          </a:p>
          <a:p>
            <a:pPr algn="ctr"/>
            <a:r>
              <a:rPr lang="is-IS" altLang="fr-FR" sz="1013" b="1">
                <a:solidFill>
                  <a:srgbClr val="0000FF"/>
                </a:solidFill>
                <a:latin typeface="Times New Roman" panose="02020603050405020304" pitchFamily="18" charset="0"/>
              </a:rPr>
              <a:t>9 5/8” production casing </a:t>
            </a:r>
          </a:p>
          <a:p>
            <a:pPr algn="ctr"/>
            <a:r>
              <a:rPr lang="is-IS" altLang="fr-FR" sz="1013" b="1">
                <a:solidFill>
                  <a:srgbClr val="0000FF"/>
                </a:solidFill>
                <a:latin typeface="Times New Roman" panose="02020603050405020304" pitchFamily="18" charset="0"/>
              </a:rPr>
              <a:t>to 3.5 km</a:t>
            </a:r>
          </a:p>
          <a:p>
            <a:pPr algn="ctr"/>
            <a:r>
              <a:rPr lang="is-IS" altLang="fr-FR" sz="1013" b="1">
                <a:solidFill>
                  <a:srgbClr val="0000FF"/>
                </a:solidFill>
                <a:latin typeface="Times New Roman" panose="02020603050405020304" pitchFamily="18" charset="0"/>
              </a:rPr>
              <a:t>HQ coring and</a:t>
            </a:r>
          </a:p>
          <a:p>
            <a:pPr algn="ctr"/>
            <a:r>
              <a:rPr lang="is-IS" altLang="fr-FR" sz="1013" b="1">
                <a:solidFill>
                  <a:srgbClr val="0000FF"/>
                </a:solidFill>
                <a:latin typeface="Times New Roman" panose="02020603050405020304" pitchFamily="18" charset="0"/>
              </a:rPr>
              <a:t>if needed:</a:t>
            </a:r>
          </a:p>
          <a:p>
            <a:pPr algn="ctr"/>
            <a:r>
              <a:rPr lang="is-IS" altLang="fr-FR" sz="1013" b="1">
                <a:solidFill>
                  <a:srgbClr val="0000FF"/>
                </a:solidFill>
                <a:latin typeface="Times New Roman" panose="02020603050405020304" pitchFamily="18" charset="0"/>
              </a:rPr>
              <a:t>8 ½” reaming of core hole</a:t>
            </a:r>
          </a:p>
          <a:p>
            <a:pPr algn="ctr"/>
            <a:r>
              <a:rPr lang="is-IS" altLang="fr-FR" sz="1013" b="1">
                <a:solidFill>
                  <a:srgbClr val="0000FF"/>
                </a:solidFill>
                <a:latin typeface="Times New Roman" panose="02020603050405020304" pitchFamily="18" charset="0"/>
              </a:rPr>
              <a:t>7” slotted liner</a:t>
            </a:r>
            <a:endParaRPr lang="en-GB" altLang="fr-FR" sz="1013" b="1">
              <a:solidFill>
                <a:srgbClr val="0000FF"/>
              </a:solidFill>
              <a:latin typeface="Times New Roman" panose="02020603050405020304" pitchFamily="18" charset="0"/>
            </a:endParaRPr>
          </a:p>
        </p:txBody>
      </p:sp>
      <p:sp>
        <p:nvSpPr>
          <p:cNvPr id="415754" name="Text Box 10">
            <a:extLst>
              <a:ext uri="{FF2B5EF4-FFF2-40B4-BE49-F238E27FC236}">
                <a16:creationId xmlns:a16="http://schemas.microsoft.com/office/drawing/2014/main" id="{2D33292E-E7B5-8527-8E38-DAECF6EA38FC}"/>
              </a:ext>
            </a:extLst>
          </p:cNvPr>
          <p:cNvSpPr txBox="1">
            <a:spLocks noChangeArrowheads="1"/>
          </p:cNvSpPr>
          <p:nvPr/>
        </p:nvSpPr>
        <p:spPr bwMode="auto">
          <a:xfrm>
            <a:off x="3167063" y="28575"/>
            <a:ext cx="1026319" cy="248209"/>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s-IS" altLang="fr-FR" sz="1013" b="1">
                <a:solidFill>
                  <a:srgbClr val="0000FF"/>
                </a:solidFill>
                <a:latin typeface="Times New Roman" panose="02020603050405020304" pitchFamily="18" charset="0"/>
              </a:rPr>
              <a:t>Design C</a:t>
            </a:r>
            <a:endParaRPr lang="en-GB" altLang="fr-FR" sz="1013" b="1">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84503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a:extLst>
              <a:ext uri="{FF2B5EF4-FFF2-40B4-BE49-F238E27FC236}">
                <a16:creationId xmlns:a16="http://schemas.microsoft.com/office/drawing/2014/main" id="{672A707D-ECFC-A876-0181-5C34CC4FE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465535"/>
            <a:ext cx="4681538" cy="3511153"/>
          </a:xfrm>
          <a:prstGeom prst="rect">
            <a:avLst/>
          </a:prstGeom>
          <a:noFill/>
          <a:extLst>
            <a:ext uri="{909E8E84-426E-40DD-AFC4-6F175D3DCCD1}">
              <a14:hiddenFill xmlns:a14="http://schemas.microsoft.com/office/drawing/2010/main">
                <a:solidFill>
                  <a:srgbClr val="FFFFFF"/>
                </a:solidFill>
              </a14:hiddenFill>
            </a:ext>
          </a:extLst>
        </p:spPr>
      </p:pic>
      <p:pic>
        <p:nvPicPr>
          <p:cNvPr id="423939" name="Picture 3">
            <a:extLst>
              <a:ext uri="{FF2B5EF4-FFF2-40B4-BE49-F238E27FC236}">
                <a16:creationId xmlns:a16="http://schemas.microsoft.com/office/drawing/2014/main" id="{795AAB8C-5F64-3716-A83B-3A503AD5D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969" y="50006"/>
            <a:ext cx="3511154" cy="468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61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83CA301C-0496-BEE6-10FE-87481F43F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473" y="1125918"/>
            <a:ext cx="3343604" cy="311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Oval 3">
            <a:extLst>
              <a:ext uri="{FF2B5EF4-FFF2-40B4-BE49-F238E27FC236}">
                <a16:creationId xmlns:a16="http://schemas.microsoft.com/office/drawing/2014/main" id="{14C94482-DE8A-04DE-B554-42D732D276D4}"/>
              </a:ext>
            </a:extLst>
          </p:cNvPr>
          <p:cNvSpPr>
            <a:spLocks noChangeArrowheads="1"/>
          </p:cNvSpPr>
          <p:nvPr/>
        </p:nvSpPr>
        <p:spPr bwMode="auto">
          <a:xfrm>
            <a:off x="6861572" y="2632473"/>
            <a:ext cx="103584" cy="10120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sz="1013"/>
          </a:p>
        </p:txBody>
      </p:sp>
      <p:sp>
        <p:nvSpPr>
          <p:cNvPr id="14340" name="Text Box 4">
            <a:extLst>
              <a:ext uri="{FF2B5EF4-FFF2-40B4-BE49-F238E27FC236}">
                <a16:creationId xmlns:a16="http://schemas.microsoft.com/office/drawing/2014/main" id="{AE02D62B-B0D8-347E-7558-23641AC77561}"/>
              </a:ext>
            </a:extLst>
          </p:cNvPr>
          <p:cNvSpPr txBox="1">
            <a:spLocks noChangeArrowheads="1"/>
          </p:cNvSpPr>
          <p:nvPr/>
        </p:nvSpPr>
        <p:spPr bwMode="auto">
          <a:xfrm>
            <a:off x="6913364" y="2733676"/>
            <a:ext cx="5929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is-IS" altLang="fr-FR" sz="1200" b="1" dirty="0">
                <a:solidFill>
                  <a:srgbClr val="FF0000"/>
                </a:solidFill>
                <a:effectLst>
                  <a:outerShdw blurRad="38100" dist="38100" dir="2700000" algn="tl">
                    <a:srgbClr val="000000"/>
                  </a:outerShdw>
                </a:effectLst>
                <a:latin typeface="Times New Roman" panose="02020603050405020304" pitchFamily="18" charset="0"/>
              </a:rPr>
              <a:t>IDDP 2</a:t>
            </a:r>
            <a:endParaRPr lang="en-GB" altLang="fr-FR" sz="1200" b="1" dirty="0">
              <a:solidFill>
                <a:srgbClr val="FF0000"/>
              </a:solidFill>
              <a:effectLst>
                <a:outerShdw blurRad="38100" dist="38100" dir="2700000" algn="tl">
                  <a:srgbClr val="000000"/>
                </a:outerShdw>
              </a:effectLst>
              <a:latin typeface="Times New Roman" panose="02020603050405020304" pitchFamily="18" charset="0"/>
            </a:endParaRPr>
          </a:p>
        </p:txBody>
      </p:sp>
      <p:pic>
        <p:nvPicPr>
          <p:cNvPr id="14341" name="Picture 5">
            <a:extLst>
              <a:ext uri="{FF2B5EF4-FFF2-40B4-BE49-F238E27FC236}">
                <a16:creationId xmlns:a16="http://schemas.microsoft.com/office/drawing/2014/main" id="{D9F25599-AC2B-C1FD-F0B9-BFDEA003A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771569"/>
            <a:ext cx="3314700" cy="20538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4342" name="Group 6">
            <a:extLst>
              <a:ext uri="{FF2B5EF4-FFF2-40B4-BE49-F238E27FC236}">
                <a16:creationId xmlns:a16="http://schemas.microsoft.com/office/drawing/2014/main" id="{8D4875E7-B3CB-41F9-C51E-1EEA91661FB7}"/>
              </a:ext>
            </a:extLst>
          </p:cNvPr>
          <p:cNvGrpSpPr>
            <a:grpSpLocks/>
          </p:cNvGrpSpPr>
          <p:nvPr/>
        </p:nvGrpSpPr>
        <p:grpSpPr bwMode="auto">
          <a:xfrm>
            <a:off x="3200400" y="1314449"/>
            <a:ext cx="978244" cy="416021"/>
            <a:chOff x="3016" y="2187"/>
            <a:chExt cx="874" cy="388"/>
          </a:xfrm>
        </p:grpSpPr>
        <p:sp>
          <p:nvSpPr>
            <p:cNvPr id="14343" name="Line 7">
              <a:extLst>
                <a:ext uri="{FF2B5EF4-FFF2-40B4-BE49-F238E27FC236}">
                  <a16:creationId xmlns:a16="http://schemas.microsoft.com/office/drawing/2014/main" id="{E0C205C2-7A01-8DEA-7F2D-38D467F463EF}"/>
                </a:ext>
              </a:extLst>
            </p:cNvPr>
            <p:cNvSpPr>
              <a:spLocks noChangeShapeType="1"/>
            </p:cNvSpPr>
            <p:nvPr/>
          </p:nvSpPr>
          <p:spPr bwMode="auto">
            <a:xfrm flipH="1">
              <a:off x="3016" y="2187"/>
              <a:ext cx="384" cy="336"/>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14344" name="Text Box 8">
              <a:extLst>
                <a:ext uri="{FF2B5EF4-FFF2-40B4-BE49-F238E27FC236}">
                  <a16:creationId xmlns:a16="http://schemas.microsoft.com/office/drawing/2014/main" id="{6ABFC468-ECBF-A024-0360-2AF4C67FF02D}"/>
                </a:ext>
              </a:extLst>
            </p:cNvPr>
            <p:cNvSpPr txBox="1">
              <a:spLocks noChangeArrowheads="1"/>
            </p:cNvSpPr>
            <p:nvPr/>
          </p:nvSpPr>
          <p:spPr bwMode="auto">
            <a:xfrm>
              <a:off x="3204" y="2187"/>
              <a:ext cx="686"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s-IS" altLang="fr-FR" sz="1050" b="1" dirty="0">
                  <a:solidFill>
                    <a:srgbClr val="FFFF00"/>
                  </a:solidFill>
                  <a:latin typeface="Times New Roman" panose="02020603050405020304" pitchFamily="18" charset="0"/>
                  <a:cs typeface="Arial" panose="020B0604020202020204" pitchFamily="34" charset="0"/>
                </a:rPr>
                <a:t>IDDP2 </a:t>
              </a:r>
            </a:p>
            <a:p>
              <a:pPr algn="ctr" eaLnBrk="1" hangingPunct="1"/>
              <a:r>
                <a:rPr lang="is-IS" altLang="fr-FR" sz="1050" b="1" dirty="0">
                  <a:solidFill>
                    <a:srgbClr val="FFFF00"/>
                  </a:solidFill>
                  <a:latin typeface="Times New Roman" panose="02020603050405020304" pitchFamily="18" charset="0"/>
                  <a:cs typeface="Arial" panose="020B0604020202020204" pitchFamily="34" charset="0"/>
                </a:rPr>
                <a:t>2005-2007</a:t>
              </a:r>
              <a:endParaRPr lang="en-GB" altLang="fr-FR" sz="1050" b="1" dirty="0">
                <a:solidFill>
                  <a:srgbClr val="FFFF00"/>
                </a:solidFill>
                <a:latin typeface="Times New Roman" panose="02020603050405020304" pitchFamily="18" charset="0"/>
                <a:cs typeface="Arial" panose="020B0604020202020204" pitchFamily="34" charset="0"/>
              </a:endParaRPr>
            </a:p>
          </p:txBody>
        </p:sp>
      </p:grpSp>
      <p:pic>
        <p:nvPicPr>
          <p:cNvPr id="14345" name="Picture 9">
            <a:extLst>
              <a:ext uri="{FF2B5EF4-FFF2-40B4-BE49-F238E27FC236}">
                <a16:creationId xmlns:a16="http://schemas.microsoft.com/office/drawing/2014/main" id="{E61D0AE9-671C-EA76-79B8-8279DCDFA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15" t="49451" r="13008" b="7130"/>
          <a:stretch>
            <a:fillRect/>
          </a:stretch>
        </p:blipFill>
        <p:spPr bwMode="auto">
          <a:xfrm>
            <a:off x="2171700" y="2928982"/>
            <a:ext cx="2800350" cy="18966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6" name="Rectangle 10">
            <a:extLst>
              <a:ext uri="{FF2B5EF4-FFF2-40B4-BE49-F238E27FC236}">
                <a16:creationId xmlns:a16="http://schemas.microsoft.com/office/drawing/2014/main" id="{BF32B6D1-D3DF-BBAD-252F-25B9FDA9C77D}"/>
              </a:ext>
            </a:extLst>
          </p:cNvPr>
          <p:cNvSpPr>
            <a:spLocks noChangeArrowheads="1"/>
          </p:cNvSpPr>
          <p:nvPr/>
        </p:nvSpPr>
        <p:spPr bwMode="auto">
          <a:xfrm>
            <a:off x="0" y="5303"/>
            <a:ext cx="8889433" cy="978729"/>
          </a:xfrm>
          <a:prstGeom prst="rect">
            <a:avLst/>
          </a:prstGeom>
        </p:spPr>
        <p:txBody>
          <a:bodyPr vert="horz" lIns="180000" tIns="0" rIns="72000" bIns="46800" rtlCol="0" anchor="t">
            <a:normAutofit/>
          </a:bodyPr>
          <a:lstStyle/>
          <a:p>
            <a:pPr>
              <a:lnSpc>
                <a:spcPct val="90000"/>
              </a:lnSpc>
              <a:spcBef>
                <a:spcPct val="0"/>
              </a:spcBef>
            </a:pPr>
            <a:r>
              <a:rPr lang="en-US" altLang="fr-FR" sz="3200" b="1" kern="1000" spc="-70" dirty="0">
                <a:latin typeface="Franklin Gothic Demi Cond" panose="020B0706030402020204" pitchFamily="34" charset="0"/>
                <a:ea typeface="Roboto Black" panose="02000000000000000000" pitchFamily="2" charset="0"/>
                <a:cs typeface="Arial" panose="020B0604020202020204" pitchFamily="34" charset="0"/>
              </a:rPr>
              <a:t>Geological, geophysical, and hydrothermal structure of Reykjanes peninsula</a:t>
            </a:r>
            <a:endParaRPr lang="fr-FR" altLang="fr-FR" sz="3200" b="1" kern="1000" spc="-70" dirty="0">
              <a:latin typeface="Franklin Gothic Demi Cond" panose="020B0706030402020204" pitchFamily="34" charset="0"/>
              <a:ea typeface="Roboto Black" panose="02000000000000000000" pitchFamily="2" charset="0"/>
              <a:cs typeface="Arial" panose="020B0604020202020204" pitchFamily="34" charset="0"/>
            </a:endParaRPr>
          </a:p>
        </p:txBody>
      </p:sp>
      <p:sp>
        <p:nvSpPr>
          <p:cNvPr id="14347" name="Rectangle 11">
            <a:extLst>
              <a:ext uri="{FF2B5EF4-FFF2-40B4-BE49-F238E27FC236}">
                <a16:creationId xmlns:a16="http://schemas.microsoft.com/office/drawing/2014/main" id="{053CEA2D-C91D-3392-DF20-A7426272C4E1}"/>
              </a:ext>
            </a:extLst>
          </p:cNvPr>
          <p:cNvSpPr>
            <a:spLocks noChangeArrowheads="1"/>
          </p:cNvSpPr>
          <p:nvPr/>
        </p:nvSpPr>
        <p:spPr bwMode="auto">
          <a:xfrm>
            <a:off x="1485900" y="4814932"/>
            <a:ext cx="344517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s-IS" altLang="fr-FR" i="1">
                <a:solidFill>
                  <a:schemeClr val="tx2"/>
                </a:solidFill>
                <a:latin typeface="Arial" panose="020B0604020202020204" pitchFamily="34" charset="0"/>
                <a:cs typeface="Arial" panose="020B0604020202020204" pitchFamily="34" charset="0"/>
              </a:rPr>
              <a:t>Map of electrical resisitivity at 700 m depth</a:t>
            </a:r>
            <a:endParaRPr lang="fr-FR" altLang="fr-FR" i="1">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ext Box 2">
            <a:extLst>
              <a:ext uri="{FF2B5EF4-FFF2-40B4-BE49-F238E27FC236}">
                <a16:creationId xmlns:a16="http://schemas.microsoft.com/office/drawing/2014/main" id="{4E097E98-DC29-491C-07EB-CA5742D77294}"/>
              </a:ext>
            </a:extLst>
          </p:cNvPr>
          <p:cNvSpPr txBox="1">
            <a:spLocks noChangeArrowheads="1"/>
          </p:cNvSpPr>
          <p:nvPr/>
        </p:nvSpPr>
        <p:spPr bwMode="auto">
          <a:xfrm>
            <a:off x="2357437" y="357188"/>
            <a:ext cx="4806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fr-FR" sz="2400" b="1">
              <a:solidFill>
                <a:srgbClr val="0000FF"/>
              </a:solidFill>
              <a:latin typeface="Times New Roman" panose="02020603050405020304" pitchFamily="18" charset="0"/>
            </a:endParaRPr>
          </a:p>
        </p:txBody>
      </p:sp>
      <p:pic>
        <p:nvPicPr>
          <p:cNvPr id="382979" name="Picture 3">
            <a:extLst>
              <a:ext uri="{FF2B5EF4-FFF2-40B4-BE49-F238E27FC236}">
                <a16:creationId xmlns:a16="http://schemas.microsoft.com/office/drawing/2014/main" id="{120DC8AF-CAC0-9CC7-491D-E6ECC06DF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894" y="-20241"/>
            <a:ext cx="6184106" cy="4848226"/>
          </a:xfrm>
          <a:prstGeom prst="rect">
            <a:avLst/>
          </a:prstGeom>
          <a:noFill/>
          <a:extLst>
            <a:ext uri="{909E8E84-426E-40DD-AFC4-6F175D3DCCD1}">
              <a14:hiddenFill xmlns:a14="http://schemas.microsoft.com/office/drawing/2010/main">
                <a:solidFill>
                  <a:srgbClr val="FFFFFF"/>
                </a:solidFill>
              </a14:hiddenFill>
            </a:ext>
          </a:extLst>
        </p:spPr>
      </p:pic>
      <p:sp>
        <p:nvSpPr>
          <p:cNvPr id="382980" name="Line 4">
            <a:extLst>
              <a:ext uri="{FF2B5EF4-FFF2-40B4-BE49-F238E27FC236}">
                <a16:creationId xmlns:a16="http://schemas.microsoft.com/office/drawing/2014/main" id="{7DF8DC81-F761-E538-4474-A0CB2FFC0E1C}"/>
              </a:ext>
            </a:extLst>
          </p:cNvPr>
          <p:cNvSpPr>
            <a:spLocks noChangeShapeType="1"/>
          </p:cNvSpPr>
          <p:nvPr/>
        </p:nvSpPr>
        <p:spPr bwMode="auto">
          <a:xfrm>
            <a:off x="4478150" y="1228761"/>
            <a:ext cx="565127" cy="1600518"/>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382981" name="Text Box 5">
            <a:extLst>
              <a:ext uri="{FF2B5EF4-FFF2-40B4-BE49-F238E27FC236}">
                <a16:creationId xmlns:a16="http://schemas.microsoft.com/office/drawing/2014/main" id="{CF717DDE-1A66-8D2C-FF16-FF4EA0FB0EF0}"/>
              </a:ext>
            </a:extLst>
          </p:cNvPr>
          <p:cNvSpPr txBox="1">
            <a:spLocks noChangeArrowheads="1"/>
          </p:cNvSpPr>
          <p:nvPr/>
        </p:nvSpPr>
        <p:spPr bwMode="auto">
          <a:xfrm>
            <a:off x="3459956" y="250032"/>
            <a:ext cx="35125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sz="2700">
                <a:solidFill>
                  <a:srgbClr val="FFFF00"/>
                </a:solidFill>
              </a:rPr>
              <a:t>Krafla central volcano</a:t>
            </a:r>
          </a:p>
        </p:txBody>
      </p:sp>
      <p:sp>
        <p:nvSpPr>
          <p:cNvPr id="2" name="Rectangle 10">
            <a:extLst>
              <a:ext uri="{FF2B5EF4-FFF2-40B4-BE49-F238E27FC236}">
                <a16:creationId xmlns:a16="http://schemas.microsoft.com/office/drawing/2014/main" id="{362CEDAC-3A5A-BCE7-D07E-460CDA1DF9BE}"/>
              </a:ext>
            </a:extLst>
          </p:cNvPr>
          <p:cNvSpPr>
            <a:spLocks noChangeArrowheads="1"/>
          </p:cNvSpPr>
          <p:nvPr/>
        </p:nvSpPr>
        <p:spPr bwMode="auto">
          <a:xfrm>
            <a:off x="0" y="5303"/>
            <a:ext cx="8889433" cy="978729"/>
          </a:xfrm>
          <a:prstGeom prst="rect">
            <a:avLst/>
          </a:prstGeom>
        </p:spPr>
        <p:txBody>
          <a:bodyPr vert="horz" lIns="180000" tIns="0" rIns="72000" bIns="46800" rtlCol="0" anchor="t">
            <a:normAutofit/>
          </a:bodyPr>
          <a:lstStyle/>
          <a:p>
            <a:pPr>
              <a:lnSpc>
                <a:spcPct val="90000"/>
              </a:lnSpc>
              <a:spcBef>
                <a:spcPct val="0"/>
              </a:spcBef>
            </a:pPr>
            <a:r>
              <a:rPr lang="en-US" altLang="fr-FR" sz="3200" b="1" kern="1000" spc="-70" dirty="0">
                <a:latin typeface="Franklin Gothic Demi Cond" panose="020B0706030402020204" pitchFamily="34" charset="0"/>
                <a:ea typeface="Roboto Black" panose="02000000000000000000" pitchFamily="2" charset="0"/>
                <a:cs typeface="Arial" panose="020B0604020202020204" pitchFamily="34" charset="0"/>
              </a:rPr>
              <a:t>Geological, geophysical, and hydrothermal structure of Krafla volcano</a:t>
            </a:r>
            <a:endParaRPr lang="fr-FR" altLang="fr-FR" sz="3200" b="1" kern="1000" spc="-70" dirty="0">
              <a:latin typeface="Franklin Gothic Demi Cond" panose="020B0706030402020204" pitchFamily="34" charset="0"/>
              <a:ea typeface="Roboto Black" panose="02000000000000000000" pitchFamily="2"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82980"/>
                                        </p:tgtEl>
                                        <p:attrNameLst>
                                          <p:attrName>style.visibility</p:attrName>
                                        </p:attrNameLst>
                                      </p:cBhvr>
                                      <p:to>
                                        <p:strVal val="visible"/>
                                      </p:to>
                                    </p:set>
                                    <p:anim calcmode="lin" valueType="num">
                                      <p:cBhvr>
                                        <p:cTn id="7" dur="1000" fill="hold"/>
                                        <p:tgtEl>
                                          <p:spTgt spid="382980"/>
                                        </p:tgtEl>
                                        <p:attrNameLst>
                                          <p:attrName>ppt_w</p:attrName>
                                        </p:attrNameLst>
                                      </p:cBhvr>
                                      <p:tavLst>
                                        <p:tav tm="0">
                                          <p:val>
                                            <p:fltVal val="0"/>
                                          </p:val>
                                        </p:tav>
                                        <p:tav tm="100000">
                                          <p:val>
                                            <p:strVal val="#ppt_w"/>
                                          </p:val>
                                        </p:tav>
                                      </p:tavLst>
                                    </p:anim>
                                    <p:anim calcmode="lin" valueType="num">
                                      <p:cBhvr>
                                        <p:cTn id="8" dur="1000" fill="hold"/>
                                        <p:tgtEl>
                                          <p:spTgt spid="382980"/>
                                        </p:tgtEl>
                                        <p:attrNameLst>
                                          <p:attrName>ppt_h</p:attrName>
                                        </p:attrNameLst>
                                      </p:cBhvr>
                                      <p:tavLst>
                                        <p:tav tm="0">
                                          <p:val>
                                            <p:fltVal val="0"/>
                                          </p:val>
                                        </p:tav>
                                        <p:tav tm="100000">
                                          <p:val>
                                            <p:strVal val="#ppt_h"/>
                                          </p:val>
                                        </p:tav>
                                      </p:tavLst>
                                    </p:anim>
                                    <p:anim calcmode="lin" valueType="num">
                                      <p:cBhvr>
                                        <p:cTn id="9" dur="1000" fill="hold"/>
                                        <p:tgtEl>
                                          <p:spTgt spid="3829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298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FF4DC-3CF0-F5B2-3B51-BC57C939FF4D}"/>
            </a:ext>
          </a:extLst>
        </p:cNvPr>
        <p:cNvGrpSpPr/>
        <p:nvPr/>
      </p:nvGrpSpPr>
      <p:grpSpPr>
        <a:xfrm>
          <a:off x="0" y="0"/>
          <a:ext cx="0" cy="0"/>
          <a:chOff x="0" y="0"/>
          <a:chExt cx="0" cy="0"/>
        </a:xfrm>
      </p:grpSpPr>
      <p:pic>
        <p:nvPicPr>
          <p:cNvPr id="385026" name="Picture 2">
            <a:extLst>
              <a:ext uri="{FF2B5EF4-FFF2-40B4-BE49-F238E27FC236}">
                <a16:creationId xmlns:a16="http://schemas.microsoft.com/office/drawing/2014/main" id="{EC0411F4-86EF-DE98-5598-75231D9B0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085" y="141685"/>
            <a:ext cx="6072188" cy="4579144"/>
          </a:xfrm>
          <a:prstGeom prst="rect">
            <a:avLst/>
          </a:prstGeom>
          <a:noFill/>
          <a:extLst>
            <a:ext uri="{909E8E84-426E-40DD-AFC4-6F175D3DCCD1}">
              <a14:hiddenFill xmlns:a14="http://schemas.microsoft.com/office/drawing/2010/main">
                <a:solidFill>
                  <a:srgbClr val="FFFFFF"/>
                </a:solidFill>
              </a14:hiddenFill>
            </a:ext>
          </a:extLst>
        </p:spPr>
      </p:pic>
      <p:sp>
        <p:nvSpPr>
          <p:cNvPr id="385027" name="AutoShape 3">
            <a:extLst>
              <a:ext uri="{FF2B5EF4-FFF2-40B4-BE49-F238E27FC236}">
                <a16:creationId xmlns:a16="http://schemas.microsoft.com/office/drawing/2014/main" id="{A2E794ED-FDD3-3591-F81B-801F26BCAAAC}"/>
              </a:ext>
            </a:extLst>
          </p:cNvPr>
          <p:cNvSpPr>
            <a:spLocks noChangeArrowheads="1"/>
          </p:cNvSpPr>
          <p:nvPr/>
        </p:nvSpPr>
        <p:spPr bwMode="auto">
          <a:xfrm>
            <a:off x="6443662" y="2680097"/>
            <a:ext cx="234554" cy="200025"/>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fr-FR" sz="1013">
              <a:solidFill>
                <a:srgbClr val="FF0000"/>
              </a:solidFill>
            </a:endParaRPr>
          </a:p>
        </p:txBody>
      </p:sp>
      <p:sp>
        <p:nvSpPr>
          <p:cNvPr id="385028" name="Text Box 4">
            <a:extLst>
              <a:ext uri="{FF2B5EF4-FFF2-40B4-BE49-F238E27FC236}">
                <a16:creationId xmlns:a16="http://schemas.microsoft.com/office/drawing/2014/main" id="{235CDA6E-F096-2616-FF5C-C7F420C0B806}"/>
              </a:ext>
            </a:extLst>
          </p:cNvPr>
          <p:cNvSpPr txBox="1">
            <a:spLocks noChangeArrowheads="1"/>
          </p:cNvSpPr>
          <p:nvPr/>
        </p:nvSpPr>
        <p:spPr bwMode="auto">
          <a:xfrm>
            <a:off x="6569869" y="2571750"/>
            <a:ext cx="86113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s-IS" altLang="fr-FR" sz="1050" dirty="0"/>
              <a:t>IDDP1-well</a:t>
            </a:r>
            <a:endParaRPr lang="en-GB" altLang="fr-FR" sz="1050" dirty="0"/>
          </a:p>
        </p:txBody>
      </p:sp>
      <p:sp>
        <p:nvSpPr>
          <p:cNvPr id="385029" name="Text Box 5">
            <a:extLst>
              <a:ext uri="{FF2B5EF4-FFF2-40B4-BE49-F238E27FC236}">
                <a16:creationId xmlns:a16="http://schemas.microsoft.com/office/drawing/2014/main" id="{6C925A67-88EC-4B21-4972-B350E306572F}"/>
              </a:ext>
            </a:extLst>
          </p:cNvPr>
          <p:cNvSpPr txBox="1">
            <a:spLocks noChangeArrowheads="1"/>
          </p:cNvSpPr>
          <p:nvPr/>
        </p:nvSpPr>
        <p:spPr bwMode="auto">
          <a:xfrm>
            <a:off x="6656785" y="2950369"/>
            <a:ext cx="127310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s-IS" altLang="fr-FR" sz="1050"/>
              <a:t>Krafla power plant</a:t>
            </a:r>
            <a:endParaRPr lang="en-GB" altLang="fr-FR" sz="1050"/>
          </a:p>
        </p:txBody>
      </p:sp>
    </p:spTree>
    <p:extLst>
      <p:ext uri="{BB962C8B-B14F-4D97-AF65-F5344CB8AC3E}">
        <p14:creationId xmlns:p14="http://schemas.microsoft.com/office/powerpoint/2010/main" val="155739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A96DC-224D-D51B-CDEF-6599C3B7D0A7}"/>
            </a:ext>
          </a:extLst>
        </p:cNvPr>
        <p:cNvGrpSpPr/>
        <p:nvPr/>
      </p:nvGrpSpPr>
      <p:grpSpPr>
        <a:xfrm>
          <a:off x="0" y="0"/>
          <a:ext cx="0" cy="0"/>
          <a:chOff x="0" y="0"/>
          <a:chExt cx="0" cy="0"/>
        </a:xfrm>
      </p:grpSpPr>
      <p:pic>
        <p:nvPicPr>
          <p:cNvPr id="387074" name="Picture 2">
            <a:extLst>
              <a:ext uri="{FF2B5EF4-FFF2-40B4-BE49-F238E27FC236}">
                <a16:creationId xmlns:a16="http://schemas.microsoft.com/office/drawing/2014/main" id="{E7967CE9-40C2-7800-995C-C83DF8E8A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573881"/>
            <a:ext cx="2811066" cy="4171950"/>
          </a:xfrm>
          <a:prstGeom prst="rect">
            <a:avLst/>
          </a:prstGeom>
          <a:noFill/>
          <a:extLst>
            <a:ext uri="{909E8E84-426E-40DD-AFC4-6F175D3DCCD1}">
              <a14:hiddenFill xmlns:a14="http://schemas.microsoft.com/office/drawing/2010/main">
                <a:solidFill>
                  <a:srgbClr val="FFFFFF"/>
                </a:solidFill>
              </a14:hiddenFill>
            </a:ext>
          </a:extLst>
        </p:spPr>
      </p:pic>
      <p:pic>
        <p:nvPicPr>
          <p:cNvPr id="387075" name="Picture 3">
            <a:extLst>
              <a:ext uri="{FF2B5EF4-FFF2-40B4-BE49-F238E27FC236}">
                <a16:creationId xmlns:a16="http://schemas.microsoft.com/office/drawing/2014/main" id="{A8C8905B-6772-307C-BB3F-114DF9ABF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788" y="466725"/>
            <a:ext cx="3143250" cy="4211241"/>
          </a:xfrm>
          <a:prstGeom prst="rect">
            <a:avLst/>
          </a:prstGeom>
          <a:noFill/>
          <a:extLst>
            <a:ext uri="{909E8E84-426E-40DD-AFC4-6F175D3DCCD1}">
              <a14:hiddenFill xmlns:a14="http://schemas.microsoft.com/office/drawing/2010/main">
                <a:solidFill>
                  <a:srgbClr val="FFFFFF"/>
                </a:solidFill>
              </a14:hiddenFill>
            </a:ext>
          </a:extLst>
        </p:spPr>
      </p:pic>
      <p:sp>
        <p:nvSpPr>
          <p:cNvPr id="387076" name="Text Box 4">
            <a:extLst>
              <a:ext uri="{FF2B5EF4-FFF2-40B4-BE49-F238E27FC236}">
                <a16:creationId xmlns:a16="http://schemas.microsoft.com/office/drawing/2014/main" id="{904D4568-DA30-5783-C845-0A98C2FEA9A4}"/>
              </a:ext>
            </a:extLst>
          </p:cNvPr>
          <p:cNvSpPr txBox="1">
            <a:spLocks noChangeArrowheads="1"/>
          </p:cNvSpPr>
          <p:nvPr/>
        </p:nvSpPr>
        <p:spPr bwMode="auto">
          <a:xfrm>
            <a:off x="844154" y="7143"/>
            <a:ext cx="341035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sz="3200" b="1" kern="1000" spc="-70" dirty="0">
                <a:latin typeface="Franklin Gothic Demi Cond" panose="020B0706030402020204" pitchFamily="34" charset="0"/>
                <a:ea typeface="Roboto Black" panose="02000000000000000000" pitchFamily="2" charset="0"/>
                <a:cs typeface="Arial" panose="020B0604020202020204" pitchFamily="34" charset="0"/>
              </a:rPr>
              <a:t>Krafla central volcano</a:t>
            </a:r>
          </a:p>
        </p:txBody>
      </p:sp>
      <p:sp>
        <p:nvSpPr>
          <p:cNvPr id="387077" name="Oval 5">
            <a:extLst>
              <a:ext uri="{FF2B5EF4-FFF2-40B4-BE49-F238E27FC236}">
                <a16:creationId xmlns:a16="http://schemas.microsoft.com/office/drawing/2014/main" id="{3709B486-4FA6-9BFC-35A9-5704A61CC0C9}"/>
              </a:ext>
            </a:extLst>
          </p:cNvPr>
          <p:cNvSpPr>
            <a:spLocks noChangeArrowheads="1"/>
          </p:cNvSpPr>
          <p:nvPr/>
        </p:nvSpPr>
        <p:spPr bwMode="auto">
          <a:xfrm>
            <a:off x="6786563" y="2028825"/>
            <a:ext cx="57150" cy="57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sz="1013"/>
          </a:p>
        </p:txBody>
      </p:sp>
      <p:sp>
        <p:nvSpPr>
          <p:cNvPr id="387078" name="Line 6">
            <a:extLst>
              <a:ext uri="{FF2B5EF4-FFF2-40B4-BE49-F238E27FC236}">
                <a16:creationId xmlns:a16="http://schemas.microsoft.com/office/drawing/2014/main" id="{94CF1465-0930-0454-532E-EEE16CB5C771}"/>
              </a:ext>
            </a:extLst>
          </p:cNvPr>
          <p:cNvSpPr>
            <a:spLocks noChangeShapeType="1"/>
          </p:cNvSpPr>
          <p:nvPr/>
        </p:nvSpPr>
        <p:spPr bwMode="auto">
          <a:xfrm>
            <a:off x="6840141" y="1930003"/>
            <a:ext cx="320278" cy="15597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Tree>
    <p:extLst>
      <p:ext uri="{BB962C8B-B14F-4D97-AF65-F5344CB8AC3E}">
        <p14:creationId xmlns:p14="http://schemas.microsoft.com/office/powerpoint/2010/main" val="176873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87077"/>
                                        </p:tgtEl>
                                        <p:attrNameLst>
                                          <p:attrName>style.visibility</p:attrName>
                                        </p:attrNameLst>
                                      </p:cBhvr>
                                      <p:to>
                                        <p:strVal val="visible"/>
                                      </p:to>
                                    </p:set>
                                    <p:anim calcmode="lin" valueType="num">
                                      <p:cBhvr>
                                        <p:cTn id="7" dur="1000" fill="hold"/>
                                        <p:tgtEl>
                                          <p:spTgt spid="387077"/>
                                        </p:tgtEl>
                                        <p:attrNameLst>
                                          <p:attrName>ppt_w</p:attrName>
                                        </p:attrNameLst>
                                      </p:cBhvr>
                                      <p:tavLst>
                                        <p:tav tm="0">
                                          <p:val>
                                            <p:fltVal val="0"/>
                                          </p:val>
                                        </p:tav>
                                        <p:tav tm="100000">
                                          <p:val>
                                            <p:strVal val="#ppt_w"/>
                                          </p:val>
                                        </p:tav>
                                      </p:tavLst>
                                    </p:anim>
                                    <p:anim calcmode="lin" valueType="num">
                                      <p:cBhvr>
                                        <p:cTn id="8" dur="1000" fill="hold"/>
                                        <p:tgtEl>
                                          <p:spTgt spid="387077"/>
                                        </p:tgtEl>
                                        <p:attrNameLst>
                                          <p:attrName>ppt_h</p:attrName>
                                        </p:attrNameLst>
                                      </p:cBhvr>
                                      <p:tavLst>
                                        <p:tav tm="0">
                                          <p:val>
                                            <p:fltVal val="0"/>
                                          </p:val>
                                        </p:tav>
                                        <p:tav tm="100000">
                                          <p:val>
                                            <p:strVal val="#ppt_h"/>
                                          </p:val>
                                        </p:tav>
                                      </p:tavLst>
                                    </p:anim>
                                    <p:anim calcmode="lin" valueType="num">
                                      <p:cBhvr>
                                        <p:cTn id="9" dur="1000" fill="hold"/>
                                        <p:tgtEl>
                                          <p:spTgt spid="38707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70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387078"/>
                                        </p:tgtEl>
                                        <p:attrNameLst>
                                          <p:attrName>style.visibility</p:attrName>
                                        </p:attrNameLst>
                                      </p:cBhvr>
                                      <p:to>
                                        <p:strVal val="visible"/>
                                      </p:to>
                                    </p:set>
                                    <p:anim calcmode="lin" valueType="num">
                                      <p:cBhvr>
                                        <p:cTn id="15" dur="1000" fill="hold"/>
                                        <p:tgtEl>
                                          <p:spTgt spid="387078"/>
                                        </p:tgtEl>
                                        <p:attrNameLst>
                                          <p:attrName>ppt_w</p:attrName>
                                        </p:attrNameLst>
                                      </p:cBhvr>
                                      <p:tavLst>
                                        <p:tav tm="0">
                                          <p:val>
                                            <p:fltVal val="0"/>
                                          </p:val>
                                        </p:tav>
                                        <p:tav tm="100000">
                                          <p:val>
                                            <p:strVal val="#ppt_w"/>
                                          </p:val>
                                        </p:tav>
                                      </p:tavLst>
                                    </p:anim>
                                    <p:anim calcmode="lin" valueType="num">
                                      <p:cBhvr>
                                        <p:cTn id="16" dur="1000" fill="hold"/>
                                        <p:tgtEl>
                                          <p:spTgt spid="387078"/>
                                        </p:tgtEl>
                                        <p:attrNameLst>
                                          <p:attrName>ppt_h</p:attrName>
                                        </p:attrNameLst>
                                      </p:cBhvr>
                                      <p:tavLst>
                                        <p:tav tm="0">
                                          <p:val>
                                            <p:fltVal val="0"/>
                                          </p:val>
                                        </p:tav>
                                        <p:tav tm="100000">
                                          <p:val>
                                            <p:strVal val="#ppt_h"/>
                                          </p:val>
                                        </p:tav>
                                      </p:tavLst>
                                    </p:anim>
                                    <p:anim calcmode="lin" valueType="num">
                                      <p:cBhvr>
                                        <p:cTn id="17" dur="1000" fill="hold"/>
                                        <p:tgtEl>
                                          <p:spTgt spid="3870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707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E7631-F748-275D-1627-14B72190AEE3}"/>
            </a:ext>
          </a:extLst>
        </p:cNvPr>
        <p:cNvGrpSpPr/>
        <p:nvPr/>
      </p:nvGrpSpPr>
      <p:grpSpPr>
        <a:xfrm>
          <a:off x="0" y="0"/>
          <a:ext cx="0" cy="0"/>
          <a:chOff x="0" y="0"/>
          <a:chExt cx="0" cy="0"/>
        </a:xfrm>
      </p:grpSpPr>
      <p:sp>
        <p:nvSpPr>
          <p:cNvPr id="389122" name="Text Box 2">
            <a:extLst>
              <a:ext uri="{FF2B5EF4-FFF2-40B4-BE49-F238E27FC236}">
                <a16:creationId xmlns:a16="http://schemas.microsoft.com/office/drawing/2014/main" id="{FC3A7CA1-BE7A-E83A-FCB7-9D317F8515DE}"/>
              </a:ext>
            </a:extLst>
          </p:cNvPr>
          <p:cNvSpPr txBox="1">
            <a:spLocks noChangeArrowheads="1"/>
          </p:cNvSpPr>
          <p:nvPr/>
        </p:nvSpPr>
        <p:spPr bwMode="auto">
          <a:xfrm>
            <a:off x="3758983" y="2031206"/>
            <a:ext cx="50687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s-IS" altLang="fr-FR" sz="1050" b="1">
                <a:solidFill>
                  <a:srgbClr val="FF0000"/>
                </a:solidFill>
              </a:rPr>
              <a:t>IDDP</a:t>
            </a:r>
            <a:endParaRPr lang="en-GB" altLang="fr-FR" sz="1050" b="1">
              <a:solidFill>
                <a:srgbClr val="FF0000"/>
              </a:solidFill>
            </a:endParaRPr>
          </a:p>
        </p:txBody>
      </p:sp>
      <p:sp>
        <p:nvSpPr>
          <p:cNvPr id="389123" name="Text Box 3">
            <a:extLst>
              <a:ext uri="{FF2B5EF4-FFF2-40B4-BE49-F238E27FC236}">
                <a16:creationId xmlns:a16="http://schemas.microsoft.com/office/drawing/2014/main" id="{8BA20E9F-0F60-5B1A-1FD8-C17146B4E972}"/>
              </a:ext>
            </a:extLst>
          </p:cNvPr>
          <p:cNvSpPr txBox="1">
            <a:spLocks noChangeArrowheads="1"/>
          </p:cNvSpPr>
          <p:nvPr/>
        </p:nvSpPr>
        <p:spPr bwMode="auto">
          <a:xfrm>
            <a:off x="4136411" y="1652587"/>
            <a:ext cx="42832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s-IS" altLang="fr-FR" sz="900"/>
              <a:t>K-26</a:t>
            </a:r>
            <a:endParaRPr lang="en-GB" altLang="fr-FR" sz="900"/>
          </a:p>
        </p:txBody>
      </p:sp>
      <p:sp>
        <p:nvSpPr>
          <p:cNvPr id="389124" name="Text Box 4">
            <a:extLst>
              <a:ext uri="{FF2B5EF4-FFF2-40B4-BE49-F238E27FC236}">
                <a16:creationId xmlns:a16="http://schemas.microsoft.com/office/drawing/2014/main" id="{A97B8623-4FE1-9B71-1EB9-AFB53D5DF3BA}"/>
              </a:ext>
            </a:extLst>
          </p:cNvPr>
          <p:cNvSpPr txBox="1">
            <a:spLocks noChangeArrowheads="1"/>
          </p:cNvSpPr>
          <p:nvPr/>
        </p:nvSpPr>
        <p:spPr bwMode="auto">
          <a:xfrm>
            <a:off x="5927111" y="788193"/>
            <a:ext cx="42832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s-IS" altLang="fr-FR" sz="900"/>
              <a:t>K-34</a:t>
            </a:r>
            <a:endParaRPr lang="en-GB" altLang="fr-FR" sz="900"/>
          </a:p>
        </p:txBody>
      </p:sp>
      <p:grpSp>
        <p:nvGrpSpPr>
          <p:cNvPr id="389125" name="Group 5">
            <a:extLst>
              <a:ext uri="{FF2B5EF4-FFF2-40B4-BE49-F238E27FC236}">
                <a16:creationId xmlns:a16="http://schemas.microsoft.com/office/drawing/2014/main" id="{9AAA49CB-3BD4-0D6D-D8BD-ACE5B07B4C75}"/>
              </a:ext>
            </a:extLst>
          </p:cNvPr>
          <p:cNvGrpSpPr>
            <a:grpSpLocks/>
          </p:cNvGrpSpPr>
          <p:nvPr/>
        </p:nvGrpSpPr>
        <p:grpSpPr bwMode="auto">
          <a:xfrm>
            <a:off x="2301658" y="248839"/>
            <a:ext cx="4588669" cy="4644629"/>
            <a:chOff x="976" y="28"/>
            <a:chExt cx="3854" cy="3901"/>
          </a:xfrm>
        </p:grpSpPr>
        <p:pic>
          <p:nvPicPr>
            <p:cNvPr id="389126" name="Picture 6">
              <a:extLst>
                <a:ext uri="{FF2B5EF4-FFF2-40B4-BE49-F238E27FC236}">
                  <a16:creationId xmlns:a16="http://schemas.microsoft.com/office/drawing/2014/main" id="{32F89375-0E8C-5490-7C19-2CA0835E7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 y="28"/>
              <a:ext cx="3736" cy="390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127" name="AutoShape 7">
              <a:extLst>
                <a:ext uri="{FF2B5EF4-FFF2-40B4-BE49-F238E27FC236}">
                  <a16:creationId xmlns:a16="http://schemas.microsoft.com/office/drawing/2014/main" id="{99ABCDDF-EB73-C263-8026-392D1FB3ABD9}"/>
                </a:ext>
              </a:extLst>
            </p:cNvPr>
            <p:cNvSpPr>
              <a:spLocks noChangeArrowheads="1"/>
            </p:cNvSpPr>
            <p:nvPr/>
          </p:nvSpPr>
          <p:spPr bwMode="auto">
            <a:xfrm>
              <a:off x="2637" y="1525"/>
              <a:ext cx="152" cy="181"/>
            </a:xfrm>
            <a:prstGeom prst="star5">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is-IS" altLang="fr-FR" sz="1013"/>
                <a:t> </a:t>
              </a:r>
              <a:endParaRPr lang="en-GB" altLang="fr-FR" sz="1013"/>
            </a:p>
          </p:txBody>
        </p:sp>
        <p:grpSp>
          <p:nvGrpSpPr>
            <p:cNvPr id="389128" name="Group 8">
              <a:extLst>
                <a:ext uri="{FF2B5EF4-FFF2-40B4-BE49-F238E27FC236}">
                  <a16:creationId xmlns:a16="http://schemas.microsoft.com/office/drawing/2014/main" id="{98A0B160-AB12-9E1B-0F05-0479449857F4}"/>
                </a:ext>
              </a:extLst>
            </p:cNvPr>
            <p:cNvGrpSpPr>
              <a:grpSpLocks/>
            </p:cNvGrpSpPr>
            <p:nvPr/>
          </p:nvGrpSpPr>
          <p:grpSpPr bwMode="auto">
            <a:xfrm rot="1388116">
              <a:off x="2290" y="1888"/>
              <a:ext cx="2540" cy="91"/>
              <a:chOff x="884" y="3929"/>
              <a:chExt cx="2540" cy="91"/>
            </a:xfrm>
          </p:grpSpPr>
          <p:sp>
            <p:nvSpPr>
              <p:cNvPr id="389129" name="Line 9">
                <a:extLst>
                  <a:ext uri="{FF2B5EF4-FFF2-40B4-BE49-F238E27FC236}">
                    <a16:creationId xmlns:a16="http://schemas.microsoft.com/office/drawing/2014/main" id="{0EBCFF6B-F65D-F97A-EEFD-D1A0376641D4}"/>
                  </a:ext>
                </a:extLst>
              </p:cNvPr>
              <p:cNvSpPr>
                <a:spLocks noChangeShapeType="1"/>
              </p:cNvSpPr>
              <p:nvPr/>
            </p:nvSpPr>
            <p:spPr bwMode="auto">
              <a:xfrm>
                <a:off x="884" y="3929"/>
                <a:ext cx="2540" cy="0"/>
              </a:xfrm>
              <a:prstGeom prst="line">
                <a:avLst/>
              </a:prstGeom>
              <a:noFill/>
              <a:ln w="57150">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389130" name="Line 10">
                <a:extLst>
                  <a:ext uri="{FF2B5EF4-FFF2-40B4-BE49-F238E27FC236}">
                    <a16:creationId xmlns:a16="http://schemas.microsoft.com/office/drawing/2014/main" id="{71973AB8-3033-C86C-B4A3-30CE5D38BCDC}"/>
                  </a:ext>
                </a:extLst>
              </p:cNvPr>
              <p:cNvSpPr>
                <a:spLocks noChangeShapeType="1"/>
              </p:cNvSpPr>
              <p:nvPr/>
            </p:nvSpPr>
            <p:spPr bwMode="auto">
              <a:xfrm>
                <a:off x="1020" y="3929"/>
                <a:ext cx="0" cy="9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389131" name="Line 11">
                <a:extLst>
                  <a:ext uri="{FF2B5EF4-FFF2-40B4-BE49-F238E27FC236}">
                    <a16:creationId xmlns:a16="http://schemas.microsoft.com/office/drawing/2014/main" id="{E7D089C5-360C-70E7-1C6E-6C871B3CCA47}"/>
                  </a:ext>
                </a:extLst>
              </p:cNvPr>
              <p:cNvSpPr>
                <a:spLocks noChangeShapeType="1"/>
              </p:cNvSpPr>
              <p:nvPr/>
            </p:nvSpPr>
            <p:spPr bwMode="auto">
              <a:xfrm>
                <a:off x="1429" y="3929"/>
                <a:ext cx="0" cy="9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389132" name="Line 12">
                <a:extLst>
                  <a:ext uri="{FF2B5EF4-FFF2-40B4-BE49-F238E27FC236}">
                    <a16:creationId xmlns:a16="http://schemas.microsoft.com/office/drawing/2014/main" id="{0E3544A6-A256-9636-0137-A89A5F295121}"/>
                  </a:ext>
                </a:extLst>
              </p:cNvPr>
              <p:cNvSpPr>
                <a:spLocks noChangeShapeType="1"/>
              </p:cNvSpPr>
              <p:nvPr/>
            </p:nvSpPr>
            <p:spPr bwMode="auto">
              <a:xfrm>
                <a:off x="2200" y="3929"/>
                <a:ext cx="0" cy="9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389133" name="Line 13">
                <a:extLst>
                  <a:ext uri="{FF2B5EF4-FFF2-40B4-BE49-F238E27FC236}">
                    <a16:creationId xmlns:a16="http://schemas.microsoft.com/office/drawing/2014/main" id="{B4BF8E5B-1D2A-8015-2284-758066DE728D}"/>
                  </a:ext>
                </a:extLst>
              </p:cNvPr>
              <p:cNvSpPr>
                <a:spLocks noChangeShapeType="1"/>
              </p:cNvSpPr>
              <p:nvPr/>
            </p:nvSpPr>
            <p:spPr bwMode="auto">
              <a:xfrm>
                <a:off x="1837" y="3929"/>
                <a:ext cx="0" cy="9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389134" name="Line 14">
                <a:extLst>
                  <a:ext uri="{FF2B5EF4-FFF2-40B4-BE49-F238E27FC236}">
                    <a16:creationId xmlns:a16="http://schemas.microsoft.com/office/drawing/2014/main" id="{DFE86EDD-C464-CFC1-ABBE-F2361C6F843C}"/>
                  </a:ext>
                </a:extLst>
              </p:cNvPr>
              <p:cNvSpPr>
                <a:spLocks noChangeShapeType="1"/>
              </p:cNvSpPr>
              <p:nvPr/>
            </p:nvSpPr>
            <p:spPr bwMode="auto">
              <a:xfrm>
                <a:off x="2608" y="3929"/>
                <a:ext cx="0" cy="9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389135" name="Line 15">
                <a:extLst>
                  <a:ext uri="{FF2B5EF4-FFF2-40B4-BE49-F238E27FC236}">
                    <a16:creationId xmlns:a16="http://schemas.microsoft.com/office/drawing/2014/main" id="{7327A2E4-DD82-5CEF-FAF1-837621C5E664}"/>
                  </a:ext>
                </a:extLst>
              </p:cNvPr>
              <p:cNvSpPr>
                <a:spLocks noChangeShapeType="1"/>
              </p:cNvSpPr>
              <p:nvPr/>
            </p:nvSpPr>
            <p:spPr bwMode="auto">
              <a:xfrm>
                <a:off x="3334" y="3929"/>
                <a:ext cx="0" cy="9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389136" name="Line 16">
                <a:extLst>
                  <a:ext uri="{FF2B5EF4-FFF2-40B4-BE49-F238E27FC236}">
                    <a16:creationId xmlns:a16="http://schemas.microsoft.com/office/drawing/2014/main" id="{E47E02FB-FF44-ECE4-45FF-80C348C2739E}"/>
                  </a:ext>
                </a:extLst>
              </p:cNvPr>
              <p:cNvSpPr>
                <a:spLocks noChangeShapeType="1"/>
              </p:cNvSpPr>
              <p:nvPr/>
            </p:nvSpPr>
            <p:spPr bwMode="auto">
              <a:xfrm>
                <a:off x="3016" y="3929"/>
                <a:ext cx="0" cy="9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grpSp>
      </p:grpSp>
      <p:sp>
        <p:nvSpPr>
          <p:cNvPr id="389137" name="Text Box 17">
            <a:extLst>
              <a:ext uri="{FF2B5EF4-FFF2-40B4-BE49-F238E27FC236}">
                <a16:creationId xmlns:a16="http://schemas.microsoft.com/office/drawing/2014/main" id="{5D3E5451-FC29-8840-4D54-5ADFB909A513}"/>
              </a:ext>
            </a:extLst>
          </p:cNvPr>
          <p:cNvSpPr txBox="1">
            <a:spLocks noChangeArrowheads="1"/>
          </p:cNvSpPr>
          <p:nvPr/>
        </p:nvSpPr>
        <p:spPr bwMode="auto">
          <a:xfrm>
            <a:off x="4824593" y="2425302"/>
            <a:ext cx="36420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s-IS" altLang="fr-FR" sz="900"/>
              <a:t>K-6</a:t>
            </a:r>
            <a:endParaRPr lang="en-GB" altLang="fr-FR" sz="900"/>
          </a:p>
        </p:txBody>
      </p:sp>
      <p:sp>
        <p:nvSpPr>
          <p:cNvPr id="389138" name="Line 18">
            <a:extLst>
              <a:ext uri="{FF2B5EF4-FFF2-40B4-BE49-F238E27FC236}">
                <a16:creationId xmlns:a16="http://schemas.microsoft.com/office/drawing/2014/main" id="{1D1A0423-EC51-51BE-B2B3-A9313133EA6B}"/>
              </a:ext>
            </a:extLst>
          </p:cNvPr>
          <p:cNvSpPr>
            <a:spLocks noChangeShapeType="1"/>
          </p:cNvSpPr>
          <p:nvPr/>
        </p:nvSpPr>
        <p:spPr bwMode="auto">
          <a:xfrm flipH="1">
            <a:off x="5269887" y="896539"/>
            <a:ext cx="486965" cy="1404938"/>
          </a:xfrm>
          <a:prstGeom prst="line">
            <a:avLst/>
          </a:prstGeom>
          <a:noFill/>
          <a:ln w="571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389139" name="Line 19">
            <a:extLst>
              <a:ext uri="{FF2B5EF4-FFF2-40B4-BE49-F238E27FC236}">
                <a16:creationId xmlns:a16="http://schemas.microsoft.com/office/drawing/2014/main" id="{B5D0F4AD-854A-93C2-1214-A614E5265BDC}"/>
              </a:ext>
            </a:extLst>
          </p:cNvPr>
          <p:cNvSpPr>
            <a:spLocks noChangeShapeType="1"/>
          </p:cNvSpPr>
          <p:nvPr/>
        </p:nvSpPr>
        <p:spPr bwMode="auto">
          <a:xfrm flipH="1">
            <a:off x="3866140" y="1815703"/>
            <a:ext cx="540544" cy="2537222"/>
          </a:xfrm>
          <a:prstGeom prst="line">
            <a:avLst/>
          </a:prstGeom>
          <a:noFill/>
          <a:ln w="38100">
            <a:solidFill>
              <a:srgbClr val="00FF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Tree>
    <p:extLst>
      <p:ext uri="{BB962C8B-B14F-4D97-AF65-F5344CB8AC3E}">
        <p14:creationId xmlns:p14="http://schemas.microsoft.com/office/powerpoint/2010/main" val="123371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89138"/>
                                        </p:tgtEl>
                                        <p:attrNameLst>
                                          <p:attrName>style.visibility</p:attrName>
                                        </p:attrNameLst>
                                      </p:cBhvr>
                                      <p:to>
                                        <p:strVal val="visible"/>
                                      </p:to>
                                    </p:set>
                                    <p:anim calcmode="lin" valueType="num">
                                      <p:cBhvr additive="base">
                                        <p:cTn id="7" dur="2000" fill="hold"/>
                                        <p:tgtEl>
                                          <p:spTgt spid="389138"/>
                                        </p:tgtEl>
                                        <p:attrNameLst>
                                          <p:attrName>ppt_x</p:attrName>
                                        </p:attrNameLst>
                                      </p:cBhvr>
                                      <p:tavLst>
                                        <p:tav tm="0">
                                          <p:val>
                                            <p:strVal val="#ppt_x"/>
                                          </p:val>
                                        </p:tav>
                                        <p:tav tm="100000">
                                          <p:val>
                                            <p:strVal val="#ppt_x"/>
                                          </p:val>
                                        </p:tav>
                                      </p:tavLst>
                                    </p:anim>
                                    <p:anim calcmode="lin" valueType="num">
                                      <p:cBhvr additive="base">
                                        <p:cTn id="8" dur="2000" fill="hold"/>
                                        <p:tgtEl>
                                          <p:spTgt spid="3891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9139"/>
                                        </p:tgtEl>
                                        <p:attrNameLst>
                                          <p:attrName>style.visibility</p:attrName>
                                        </p:attrNameLst>
                                      </p:cBhvr>
                                      <p:to>
                                        <p:strVal val="visible"/>
                                      </p:to>
                                    </p:set>
                                    <p:anim calcmode="lin" valueType="num">
                                      <p:cBhvr additive="base">
                                        <p:cTn id="11" dur="2000" fill="hold"/>
                                        <p:tgtEl>
                                          <p:spTgt spid="389139"/>
                                        </p:tgtEl>
                                        <p:attrNameLst>
                                          <p:attrName>ppt_x</p:attrName>
                                        </p:attrNameLst>
                                      </p:cBhvr>
                                      <p:tavLst>
                                        <p:tav tm="0">
                                          <p:val>
                                            <p:strVal val="#ppt_x"/>
                                          </p:val>
                                        </p:tav>
                                        <p:tav tm="100000">
                                          <p:val>
                                            <p:strVal val="#ppt_x"/>
                                          </p:val>
                                        </p:tav>
                                      </p:tavLst>
                                    </p:anim>
                                    <p:anim calcmode="lin" valueType="num">
                                      <p:cBhvr additive="base">
                                        <p:cTn id="12" dur="2000" fill="hold"/>
                                        <p:tgtEl>
                                          <p:spTgt spid="389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Marie.HP_Book_Marie\Desktop\jpg_La_panne_seIEURche.jpg">
            <a:extLst>
              <a:ext uri="{FF2B5EF4-FFF2-40B4-BE49-F238E27FC236}">
                <a16:creationId xmlns:a16="http://schemas.microsoft.com/office/drawing/2014/main" id="{94DD81C8-B927-2E5B-FF90-C4913D83BE32}"/>
              </a:ext>
            </a:extLst>
          </p:cNvPr>
          <p:cNvPicPr>
            <a:picLocks noChangeAspect="1" noChangeArrowheads="1"/>
          </p:cNvPicPr>
          <p:nvPr/>
        </p:nvPicPr>
        <p:blipFill>
          <a:blip r:embed="rId2" cstate="print"/>
          <a:srcRect/>
          <a:stretch>
            <a:fillRect/>
          </a:stretch>
        </p:blipFill>
        <p:spPr bwMode="auto">
          <a:xfrm>
            <a:off x="2615678" y="1028700"/>
            <a:ext cx="4124325" cy="3086100"/>
          </a:xfrm>
          <a:prstGeom prst="rect">
            <a:avLst/>
          </a:prstGeom>
          <a:noFill/>
        </p:spPr>
      </p:pic>
      <p:sp>
        <p:nvSpPr>
          <p:cNvPr id="3" name="Titre 20">
            <a:extLst>
              <a:ext uri="{FF2B5EF4-FFF2-40B4-BE49-F238E27FC236}">
                <a16:creationId xmlns:a16="http://schemas.microsoft.com/office/drawing/2014/main" id="{1F63794B-EDBF-FE7F-BD3B-16AFE823DE73}"/>
              </a:ext>
            </a:extLst>
          </p:cNvPr>
          <p:cNvSpPr txBox="1">
            <a:spLocks/>
          </p:cNvSpPr>
          <p:nvPr/>
        </p:nvSpPr>
        <p:spPr>
          <a:xfrm>
            <a:off x="1075460" y="0"/>
            <a:ext cx="6858000" cy="483433"/>
          </a:xfrm>
          <a:prstGeom prst="rect">
            <a:avLst/>
          </a:prstGeom>
        </p:spPr>
        <p:txBody>
          <a:bodyPr/>
          <a:lstStyle/>
          <a:p>
            <a:pPr lvl="0" algn="ctr">
              <a:defRPr/>
            </a:pPr>
            <a:r>
              <a:rPr lang="en-US" sz="2400" b="1" dirty="0"/>
              <a:t>Geothermal energy: an important green alternative energy source!</a:t>
            </a:r>
          </a:p>
        </p:txBody>
      </p:sp>
      <p:sp>
        <p:nvSpPr>
          <p:cNvPr id="5" name="ZoneTexte 4">
            <a:extLst>
              <a:ext uri="{FF2B5EF4-FFF2-40B4-BE49-F238E27FC236}">
                <a16:creationId xmlns:a16="http://schemas.microsoft.com/office/drawing/2014/main" id="{73061EDB-781F-78F9-55C7-4645804F13CD}"/>
              </a:ext>
            </a:extLst>
          </p:cNvPr>
          <p:cNvSpPr txBox="1"/>
          <p:nvPr/>
        </p:nvSpPr>
        <p:spPr>
          <a:xfrm>
            <a:off x="525780" y="4417693"/>
            <a:ext cx="8359140" cy="646331"/>
          </a:xfrm>
          <a:prstGeom prst="rect">
            <a:avLst/>
          </a:prstGeom>
          <a:noFill/>
        </p:spPr>
        <p:txBody>
          <a:bodyPr wrap="square">
            <a:spAutoFit/>
          </a:bodyPr>
          <a:lstStyle/>
          <a:p>
            <a:pPr algn="ctr"/>
            <a:r>
              <a:rPr lang="en-US" sz="1800" dirty="0"/>
              <a:t>Geothermal energy uses the Earth's internal heat and is</a:t>
            </a:r>
          </a:p>
          <a:p>
            <a:pPr algn="ctr"/>
            <a:r>
              <a:rPr lang="en-US" sz="1800" dirty="0"/>
              <a:t> a renewable and inexhaustible energy at human scale</a:t>
            </a:r>
            <a:endParaRPr lang="fr-FR" sz="1800" dirty="0"/>
          </a:p>
        </p:txBody>
      </p:sp>
      <p:sp>
        <p:nvSpPr>
          <p:cNvPr id="4" name="ZoneTexte 3">
            <a:extLst>
              <a:ext uri="{FF2B5EF4-FFF2-40B4-BE49-F238E27FC236}">
                <a16:creationId xmlns:a16="http://schemas.microsoft.com/office/drawing/2014/main" id="{6023A26A-4BAC-58F4-0AA9-360623F2BA8C}"/>
              </a:ext>
            </a:extLst>
          </p:cNvPr>
          <p:cNvSpPr txBox="1"/>
          <p:nvPr/>
        </p:nvSpPr>
        <p:spPr>
          <a:xfrm>
            <a:off x="8767580" y="4763942"/>
            <a:ext cx="256802" cy="248209"/>
          </a:xfrm>
          <a:prstGeom prst="rect">
            <a:avLst/>
          </a:prstGeom>
          <a:noFill/>
        </p:spPr>
        <p:txBody>
          <a:bodyPr wrap="none" rtlCol="0">
            <a:spAutoFit/>
          </a:bodyPr>
          <a:lstStyle/>
          <a:p>
            <a:r>
              <a:rPr lang="fr-FR" sz="1013" dirty="0"/>
              <a:t>1</a:t>
            </a:r>
            <a:endParaRPr lang="fr-CH" sz="1013" dirty="0"/>
          </a:p>
        </p:txBody>
      </p:sp>
    </p:spTree>
    <p:extLst>
      <p:ext uri="{BB962C8B-B14F-4D97-AF65-F5344CB8AC3E}">
        <p14:creationId xmlns:p14="http://schemas.microsoft.com/office/powerpoint/2010/main" val="11240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FED7D-D725-3E4F-FE55-26804F0D7FD9}"/>
            </a:ext>
          </a:extLst>
        </p:cNvPr>
        <p:cNvGrpSpPr/>
        <p:nvPr/>
      </p:nvGrpSpPr>
      <p:grpSpPr>
        <a:xfrm>
          <a:off x="0" y="0"/>
          <a:ext cx="0" cy="0"/>
          <a:chOff x="0" y="0"/>
          <a:chExt cx="0" cy="0"/>
        </a:xfrm>
      </p:grpSpPr>
      <p:pic>
        <p:nvPicPr>
          <p:cNvPr id="394242" name="Picture 2">
            <a:extLst>
              <a:ext uri="{FF2B5EF4-FFF2-40B4-BE49-F238E27FC236}">
                <a16:creationId xmlns:a16="http://schemas.microsoft.com/office/drawing/2014/main" id="{9FCDB44A-B08D-CDB8-BAF8-A3657D274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904" y="303610"/>
            <a:ext cx="5866209" cy="3889772"/>
          </a:xfrm>
          <a:prstGeom prst="rect">
            <a:avLst/>
          </a:prstGeom>
          <a:noFill/>
          <a:extLst>
            <a:ext uri="{909E8E84-426E-40DD-AFC4-6F175D3DCCD1}">
              <a14:hiddenFill xmlns:a14="http://schemas.microsoft.com/office/drawing/2010/main">
                <a:solidFill>
                  <a:srgbClr val="FFFFFF"/>
                </a:solidFill>
              </a14:hiddenFill>
            </a:ext>
          </a:extLst>
        </p:spPr>
      </p:pic>
      <p:sp>
        <p:nvSpPr>
          <p:cNvPr id="394243" name="Line 3">
            <a:extLst>
              <a:ext uri="{FF2B5EF4-FFF2-40B4-BE49-F238E27FC236}">
                <a16:creationId xmlns:a16="http://schemas.microsoft.com/office/drawing/2014/main" id="{8C38F48C-DF3D-FFF3-EE69-7588A811437E}"/>
              </a:ext>
            </a:extLst>
          </p:cNvPr>
          <p:cNvSpPr>
            <a:spLocks noChangeShapeType="1"/>
          </p:cNvSpPr>
          <p:nvPr/>
        </p:nvSpPr>
        <p:spPr bwMode="auto">
          <a:xfrm>
            <a:off x="2951560" y="845344"/>
            <a:ext cx="0" cy="3886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
        <p:nvSpPr>
          <p:cNvPr id="394244" name="AutoShape 4">
            <a:extLst>
              <a:ext uri="{FF2B5EF4-FFF2-40B4-BE49-F238E27FC236}">
                <a16:creationId xmlns:a16="http://schemas.microsoft.com/office/drawing/2014/main" id="{D4363794-207C-1534-D711-A43B32AC7619}"/>
              </a:ext>
            </a:extLst>
          </p:cNvPr>
          <p:cNvSpPr>
            <a:spLocks noChangeArrowheads="1"/>
          </p:cNvSpPr>
          <p:nvPr/>
        </p:nvSpPr>
        <p:spPr bwMode="auto">
          <a:xfrm>
            <a:off x="2681288" y="4462463"/>
            <a:ext cx="486966" cy="486966"/>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sz="1013"/>
          </a:p>
        </p:txBody>
      </p:sp>
      <p:sp>
        <p:nvSpPr>
          <p:cNvPr id="394245" name="Text Box 5">
            <a:extLst>
              <a:ext uri="{FF2B5EF4-FFF2-40B4-BE49-F238E27FC236}">
                <a16:creationId xmlns:a16="http://schemas.microsoft.com/office/drawing/2014/main" id="{1BE51BF8-0FE3-E614-6C5E-B108E1FF1852}"/>
              </a:ext>
            </a:extLst>
          </p:cNvPr>
          <p:cNvSpPr txBox="1">
            <a:spLocks noChangeArrowheads="1"/>
          </p:cNvSpPr>
          <p:nvPr/>
        </p:nvSpPr>
        <p:spPr bwMode="auto">
          <a:xfrm>
            <a:off x="3220641" y="4443413"/>
            <a:ext cx="10278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s-IS" altLang="fr-FR" sz="1800">
                <a:latin typeface="Times New Roman" panose="02020603050405020304" pitchFamily="18" charset="0"/>
              </a:rPr>
              <a:t>~ 4-5 km</a:t>
            </a:r>
            <a:endParaRPr lang="en-GB" altLang="fr-FR" sz="1800">
              <a:latin typeface="Times New Roman" panose="02020603050405020304" pitchFamily="18" charset="0"/>
            </a:endParaRPr>
          </a:p>
        </p:txBody>
      </p:sp>
    </p:spTree>
    <p:extLst>
      <p:ext uri="{BB962C8B-B14F-4D97-AF65-F5344CB8AC3E}">
        <p14:creationId xmlns:p14="http://schemas.microsoft.com/office/powerpoint/2010/main" val="301316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94243"/>
                                        </p:tgtEl>
                                        <p:attrNameLst>
                                          <p:attrName>style.visibility</p:attrName>
                                        </p:attrNameLst>
                                      </p:cBhvr>
                                      <p:to>
                                        <p:strVal val="visible"/>
                                      </p:to>
                                    </p:set>
                                    <p:anim calcmode="lin" valueType="num">
                                      <p:cBhvr additive="base">
                                        <p:cTn id="7" dur="1000" fill="hold"/>
                                        <p:tgtEl>
                                          <p:spTgt spid="394243"/>
                                        </p:tgtEl>
                                        <p:attrNameLst>
                                          <p:attrName>ppt_x</p:attrName>
                                        </p:attrNameLst>
                                      </p:cBhvr>
                                      <p:tavLst>
                                        <p:tav tm="0">
                                          <p:val>
                                            <p:strVal val="#ppt_x"/>
                                          </p:val>
                                        </p:tav>
                                        <p:tav tm="100000">
                                          <p:val>
                                            <p:strVal val="#ppt_x"/>
                                          </p:val>
                                        </p:tav>
                                      </p:tavLst>
                                    </p:anim>
                                    <p:anim calcmode="lin" valueType="num">
                                      <p:cBhvr additive="base">
                                        <p:cTn id="8" dur="1000" fill="hold"/>
                                        <p:tgtEl>
                                          <p:spTgt spid="39424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94244"/>
                                        </p:tgtEl>
                                        <p:attrNameLst>
                                          <p:attrName>style.visibility</p:attrName>
                                        </p:attrNameLst>
                                      </p:cBhvr>
                                      <p:to>
                                        <p:strVal val="visible"/>
                                      </p:to>
                                    </p:set>
                                    <p:anim calcmode="lin" valueType="num">
                                      <p:cBhvr additive="base">
                                        <p:cTn id="11" dur="1000" fill="hold"/>
                                        <p:tgtEl>
                                          <p:spTgt spid="394244"/>
                                        </p:tgtEl>
                                        <p:attrNameLst>
                                          <p:attrName>ppt_x</p:attrName>
                                        </p:attrNameLst>
                                      </p:cBhvr>
                                      <p:tavLst>
                                        <p:tav tm="0">
                                          <p:val>
                                            <p:strVal val="#ppt_x"/>
                                          </p:val>
                                        </p:tav>
                                        <p:tav tm="100000">
                                          <p:val>
                                            <p:strVal val="#ppt_x"/>
                                          </p:val>
                                        </p:tav>
                                      </p:tavLst>
                                    </p:anim>
                                    <p:anim calcmode="lin" valueType="num">
                                      <p:cBhvr additive="base">
                                        <p:cTn id="12" dur="1000" fill="hold"/>
                                        <p:tgtEl>
                                          <p:spTgt spid="39424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94245"/>
                                        </p:tgtEl>
                                        <p:attrNameLst>
                                          <p:attrName>style.visibility</p:attrName>
                                        </p:attrNameLst>
                                      </p:cBhvr>
                                      <p:to>
                                        <p:strVal val="visible"/>
                                      </p:to>
                                    </p:set>
                                    <p:anim calcmode="lin" valueType="num">
                                      <p:cBhvr additive="base">
                                        <p:cTn id="15" dur="1000" fill="hold"/>
                                        <p:tgtEl>
                                          <p:spTgt spid="394245"/>
                                        </p:tgtEl>
                                        <p:attrNameLst>
                                          <p:attrName>ppt_x</p:attrName>
                                        </p:attrNameLst>
                                      </p:cBhvr>
                                      <p:tavLst>
                                        <p:tav tm="0">
                                          <p:val>
                                            <p:strVal val="#ppt_x"/>
                                          </p:val>
                                        </p:tav>
                                        <p:tav tm="100000">
                                          <p:val>
                                            <p:strVal val="#ppt_x"/>
                                          </p:val>
                                        </p:tav>
                                      </p:tavLst>
                                    </p:anim>
                                    <p:anim calcmode="lin" valueType="num">
                                      <p:cBhvr additive="base">
                                        <p:cTn id="16" dur="1000" fill="hold"/>
                                        <p:tgtEl>
                                          <p:spTgt spid="3942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1DBC6-E7EC-8C96-DF01-B7AE3F8CD683}"/>
            </a:ext>
          </a:extLst>
        </p:cNvPr>
        <p:cNvGrpSpPr/>
        <p:nvPr/>
      </p:nvGrpSpPr>
      <p:grpSpPr>
        <a:xfrm>
          <a:off x="0" y="0"/>
          <a:ext cx="0" cy="0"/>
          <a:chOff x="0" y="0"/>
          <a:chExt cx="0" cy="0"/>
        </a:xfrm>
      </p:grpSpPr>
      <p:pic>
        <p:nvPicPr>
          <p:cNvPr id="396290" name="Picture 2">
            <a:extLst>
              <a:ext uri="{FF2B5EF4-FFF2-40B4-BE49-F238E27FC236}">
                <a16:creationId xmlns:a16="http://schemas.microsoft.com/office/drawing/2014/main" id="{FF04DCB6-EA6B-44CD-AFF6-03B68315F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0"/>
            <a:ext cx="5738813" cy="4791075"/>
          </a:xfrm>
          <a:prstGeom prst="rect">
            <a:avLst/>
          </a:prstGeom>
          <a:noFill/>
          <a:extLst>
            <a:ext uri="{909E8E84-426E-40DD-AFC4-6F175D3DCCD1}">
              <a14:hiddenFill xmlns:a14="http://schemas.microsoft.com/office/drawing/2010/main">
                <a:solidFill>
                  <a:srgbClr val="FFFFFF"/>
                </a:solidFill>
              </a14:hiddenFill>
            </a:ext>
          </a:extLst>
        </p:spPr>
      </p:pic>
      <p:sp>
        <p:nvSpPr>
          <p:cNvPr id="396291" name="AutoShape 3">
            <a:extLst>
              <a:ext uri="{FF2B5EF4-FFF2-40B4-BE49-F238E27FC236}">
                <a16:creationId xmlns:a16="http://schemas.microsoft.com/office/drawing/2014/main" id="{2CE99AFF-DFDE-07F1-0033-412C5843E499}"/>
              </a:ext>
            </a:extLst>
          </p:cNvPr>
          <p:cNvSpPr>
            <a:spLocks noChangeArrowheads="1"/>
          </p:cNvSpPr>
          <p:nvPr/>
        </p:nvSpPr>
        <p:spPr bwMode="auto">
          <a:xfrm>
            <a:off x="3437335" y="3290888"/>
            <a:ext cx="344090" cy="307181"/>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sz="1013"/>
          </a:p>
        </p:txBody>
      </p:sp>
      <p:sp>
        <p:nvSpPr>
          <p:cNvPr id="396292" name="Line 4">
            <a:extLst>
              <a:ext uri="{FF2B5EF4-FFF2-40B4-BE49-F238E27FC236}">
                <a16:creationId xmlns:a16="http://schemas.microsoft.com/office/drawing/2014/main" id="{81630F18-1C2E-E020-5701-E6BA449E90E3}"/>
              </a:ext>
            </a:extLst>
          </p:cNvPr>
          <p:cNvSpPr>
            <a:spLocks noChangeShapeType="1"/>
          </p:cNvSpPr>
          <p:nvPr/>
        </p:nvSpPr>
        <p:spPr bwMode="auto">
          <a:xfrm>
            <a:off x="2736057" y="2518173"/>
            <a:ext cx="3618310" cy="2321719"/>
          </a:xfrm>
          <a:prstGeom prst="line">
            <a:avLst/>
          </a:prstGeom>
          <a:noFill/>
          <a:ln w="38100">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sz="1013"/>
          </a:p>
        </p:txBody>
      </p:sp>
    </p:spTree>
    <p:extLst>
      <p:ext uri="{BB962C8B-B14F-4D97-AF65-F5344CB8AC3E}">
        <p14:creationId xmlns:p14="http://schemas.microsoft.com/office/powerpoint/2010/main" val="187603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DE8160A-24E3-F6EA-E5CE-A1B6436F79BC}"/>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a:xfrm>
            <a:off x="1000461" y="0"/>
            <a:ext cx="7089290" cy="508553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9947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E50A1-BA43-3DCA-E8C2-8F15DD620D33}"/>
            </a:ext>
          </a:extLst>
        </p:cNvPr>
        <p:cNvGrpSpPr/>
        <p:nvPr/>
      </p:nvGrpSpPr>
      <p:grpSpPr>
        <a:xfrm>
          <a:off x="0" y="0"/>
          <a:ext cx="0" cy="0"/>
          <a:chOff x="0" y="0"/>
          <a:chExt cx="0" cy="0"/>
        </a:xfrm>
      </p:grpSpPr>
      <p:pic>
        <p:nvPicPr>
          <p:cNvPr id="398338" name="Picture 2">
            <a:extLst>
              <a:ext uri="{FF2B5EF4-FFF2-40B4-BE49-F238E27FC236}">
                <a16:creationId xmlns:a16="http://schemas.microsoft.com/office/drawing/2014/main" id="{815A90D9-E8E2-8EE1-C7D9-6E42F9AA9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016" y="196453"/>
            <a:ext cx="3138488" cy="4481513"/>
          </a:xfrm>
          <a:prstGeom prst="rect">
            <a:avLst/>
          </a:prstGeom>
          <a:noFill/>
          <a:extLst>
            <a:ext uri="{909E8E84-426E-40DD-AFC4-6F175D3DCCD1}">
              <a14:hiddenFill xmlns:a14="http://schemas.microsoft.com/office/drawing/2010/main">
                <a:solidFill>
                  <a:srgbClr val="FFFFFF"/>
                </a:solidFill>
              </a14:hiddenFill>
            </a:ext>
          </a:extLst>
        </p:spPr>
      </p:pic>
      <p:pic>
        <p:nvPicPr>
          <p:cNvPr id="398339" name="Picture 3">
            <a:extLst>
              <a:ext uri="{FF2B5EF4-FFF2-40B4-BE49-F238E27FC236}">
                <a16:creationId xmlns:a16="http://schemas.microsoft.com/office/drawing/2014/main" id="{8C87721D-7408-6E1A-BD59-371315127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272" y="196453"/>
            <a:ext cx="3137297" cy="448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40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4FE88-E6EB-0230-40BE-1394F9566DED}"/>
            </a:ext>
          </a:extLst>
        </p:cNvPr>
        <p:cNvGrpSpPr/>
        <p:nvPr/>
      </p:nvGrpSpPr>
      <p:grpSpPr>
        <a:xfrm>
          <a:off x="0" y="0"/>
          <a:ext cx="0" cy="0"/>
          <a:chOff x="0" y="0"/>
          <a:chExt cx="0" cy="0"/>
        </a:xfrm>
      </p:grpSpPr>
      <p:grpSp>
        <p:nvGrpSpPr>
          <p:cNvPr id="400386" name="Group 2">
            <a:extLst>
              <a:ext uri="{FF2B5EF4-FFF2-40B4-BE49-F238E27FC236}">
                <a16:creationId xmlns:a16="http://schemas.microsoft.com/office/drawing/2014/main" id="{5D6413CB-5662-821E-3D63-5ECF4AEAC9C0}"/>
              </a:ext>
            </a:extLst>
          </p:cNvPr>
          <p:cNvGrpSpPr>
            <a:grpSpLocks/>
          </p:cNvGrpSpPr>
          <p:nvPr/>
        </p:nvGrpSpPr>
        <p:grpSpPr bwMode="auto">
          <a:xfrm>
            <a:off x="1547813" y="1344705"/>
            <a:ext cx="5619469" cy="3300273"/>
            <a:chOff x="59" y="384"/>
            <a:chExt cx="5653" cy="3552"/>
          </a:xfrm>
        </p:grpSpPr>
        <p:pic>
          <p:nvPicPr>
            <p:cNvPr id="400387" name="Picture 3">
              <a:extLst>
                <a:ext uri="{FF2B5EF4-FFF2-40B4-BE49-F238E27FC236}">
                  <a16:creationId xmlns:a16="http://schemas.microsoft.com/office/drawing/2014/main" id="{52C1B29D-C862-1E01-4B5F-D125B4D09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 y="384"/>
              <a:ext cx="2869" cy="3552"/>
            </a:xfrm>
            <a:prstGeom prst="rect">
              <a:avLst/>
            </a:prstGeom>
            <a:noFill/>
            <a:extLst>
              <a:ext uri="{909E8E84-426E-40DD-AFC4-6F175D3DCCD1}">
                <a14:hiddenFill xmlns:a14="http://schemas.microsoft.com/office/drawing/2010/main">
                  <a:solidFill>
                    <a:srgbClr val="FFFFFF"/>
                  </a:solidFill>
                </a14:hiddenFill>
              </a:ext>
            </a:extLst>
          </p:spPr>
        </p:pic>
        <p:pic>
          <p:nvPicPr>
            <p:cNvPr id="400388" name="Picture 4">
              <a:extLst>
                <a:ext uri="{FF2B5EF4-FFF2-40B4-BE49-F238E27FC236}">
                  <a16:creationId xmlns:a16="http://schemas.microsoft.com/office/drawing/2014/main" id="{1703EB8A-A02B-11E7-1D4A-4668A4364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384"/>
              <a:ext cx="2688" cy="3504"/>
            </a:xfrm>
            <a:prstGeom prst="rect">
              <a:avLst/>
            </a:prstGeom>
            <a:noFill/>
            <a:extLst>
              <a:ext uri="{909E8E84-426E-40DD-AFC4-6F175D3DCCD1}">
                <a14:hiddenFill xmlns:a14="http://schemas.microsoft.com/office/drawing/2010/main">
                  <a:solidFill>
                    <a:srgbClr val="FFFFFF"/>
                  </a:solidFill>
                </a14:hiddenFill>
              </a:ext>
            </a:extLst>
          </p:spPr>
        </p:pic>
      </p:grpSp>
      <p:sp>
        <p:nvSpPr>
          <p:cNvPr id="400389" name="Text Box 5">
            <a:extLst>
              <a:ext uri="{FF2B5EF4-FFF2-40B4-BE49-F238E27FC236}">
                <a16:creationId xmlns:a16="http://schemas.microsoft.com/office/drawing/2014/main" id="{A2A3C6E5-7CE9-A9B6-FCE4-57399ADF8913}"/>
              </a:ext>
            </a:extLst>
          </p:cNvPr>
          <p:cNvSpPr txBox="1">
            <a:spLocks noChangeArrowheads="1"/>
          </p:cNvSpPr>
          <p:nvPr/>
        </p:nvSpPr>
        <p:spPr bwMode="auto">
          <a:xfrm>
            <a:off x="218742" y="-26641"/>
            <a:ext cx="83762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defRPr sz="3200" b="1" kern="1000" spc="-70">
                <a:latin typeface="Franklin Gothic Demi Cond" panose="020B0706030402020204" pitchFamily="34" charset="0"/>
                <a:ea typeface="Roboto Black" panose="02000000000000000000" pitchFamily="2" charset="0"/>
                <a:cs typeface="Arial" panose="020B0604020202020204" pitchFamily="34" charset="0"/>
              </a:defRPr>
            </a:lvl1pPr>
          </a:lstStyle>
          <a:p>
            <a:r>
              <a:rPr lang="en-US" altLang="fr-FR" dirty="0"/>
              <a:t>These are the type of drilling targets IDDP seeks</a:t>
            </a:r>
          </a:p>
          <a:p>
            <a:r>
              <a:rPr lang="en-US" altLang="fr-FR" dirty="0"/>
              <a:t>Depth of the production casing in Krafla will be ~3.5 km</a:t>
            </a:r>
          </a:p>
        </p:txBody>
      </p:sp>
    </p:spTree>
    <p:extLst>
      <p:ext uri="{BB962C8B-B14F-4D97-AF65-F5344CB8AC3E}">
        <p14:creationId xmlns:p14="http://schemas.microsoft.com/office/powerpoint/2010/main" val="407234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0389"/>
                                        </p:tgtEl>
                                        <p:attrNameLst>
                                          <p:attrName>style.visibility</p:attrName>
                                        </p:attrNameLst>
                                      </p:cBhvr>
                                      <p:to>
                                        <p:strVal val="visible"/>
                                      </p:to>
                                    </p:set>
                                    <p:anim calcmode="lin" valueType="num">
                                      <p:cBhvr additive="base">
                                        <p:cTn id="7" dur="2000" fill="hold"/>
                                        <p:tgtEl>
                                          <p:spTgt spid="400389"/>
                                        </p:tgtEl>
                                        <p:attrNameLst>
                                          <p:attrName>ppt_x</p:attrName>
                                        </p:attrNameLst>
                                      </p:cBhvr>
                                      <p:tavLst>
                                        <p:tav tm="0">
                                          <p:val>
                                            <p:strVal val="#ppt_x"/>
                                          </p:val>
                                        </p:tav>
                                        <p:tav tm="100000">
                                          <p:val>
                                            <p:strVal val="#ppt_x"/>
                                          </p:val>
                                        </p:tav>
                                      </p:tavLst>
                                    </p:anim>
                                    <p:anim calcmode="lin" valueType="num">
                                      <p:cBhvr additive="base">
                                        <p:cTn id="8" dur="2000" fill="hold"/>
                                        <p:tgtEl>
                                          <p:spTgt spid="400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CC9950D-32C5-1F11-6393-16CB789DFDD9}"/>
              </a:ext>
            </a:extLst>
          </p:cNvPr>
          <p:cNvSpPr txBox="1"/>
          <p:nvPr/>
        </p:nvSpPr>
        <p:spPr>
          <a:xfrm>
            <a:off x="358591" y="1135576"/>
            <a:ext cx="8086161" cy="3323987"/>
          </a:xfrm>
          <a:prstGeom prst="rect">
            <a:avLst/>
          </a:prstGeom>
          <a:noFill/>
        </p:spPr>
        <p:txBody>
          <a:bodyPr wrap="square">
            <a:spAutoFit/>
          </a:bodyPr>
          <a:lstStyle/>
          <a:p>
            <a:r>
              <a:rPr lang="en-US" altLang="fr-FR" sz="1400" b="1" dirty="0">
                <a:latin typeface="Arial" panose="020B0604020202020204" pitchFamily="34" charset="0"/>
              </a:rPr>
              <a:t>Hydro-mechanical regime ?</a:t>
            </a:r>
          </a:p>
          <a:p>
            <a:r>
              <a:rPr lang="en-US" altLang="fr-FR" sz="1400" b="1" dirty="0">
                <a:latin typeface="Arial" panose="020B0604020202020204" pitchFamily="34" charset="0"/>
              </a:rPr>
              <a:t>  • mechanical behavior of the crust ?</a:t>
            </a:r>
          </a:p>
          <a:p>
            <a:r>
              <a:rPr lang="en-US" altLang="fr-FR" sz="1400" b="1" dirty="0">
                <a:latin typeface="Arial" panose="020B0604020202020204" pitchFamily="34" charset="0"/>
              </a:rPr>
              <a:t>  • geothermal implications: Permeability?</a:t>
            </a:r>
          </a:p>
          <a:p>
            <a:r>
              <a:rPr lang="en-US" altLang="fr-FR" sz="1400" b="1" dirty="0">
                <a:latin typeface="Arial" panose="020B0604020202020204" pitchFamily="34" charset="0"/>
              </a:rPr>
              <a:t>  • hole stability ?</a:t>
            </a:r>
          </a:p>
          <a:p>
            <a:endParaRPr lang="en-US" altLang="fr-FR" sz="1400" dirty="0">
              <a:latin typeface="Arial" panose="020B0604020202020204" pitchFamily="34" charset="0"/>
            </a:endParaRPr>
          </a:p>
          <a:p>
            <a:r>
              <a:rPr lang="en-US" altLang="fr-FR" sz="1400" dirty="0">
                <a:latin typeface="Arial" panose="020B0604020202020204" pitchFamily="34" charset="0"/>
              </a:rPr>
              <a:t>Phase diagram ?</a:t>
            </a:r>
          </a:p>
          <a:p>
            <a:r>
              <a:rPr lang="en-US" altLang="fr-FR" sz="1400" dirty="0">
                <a:latin typeface="Arial" panose="020B0604020202020204" pitchFamily="34" charset="0"/>
              </a:rPr>
              <a:t>  (supercritical conditions ?)</a:t>
            </a:r>
          </a:p>
          <a:p>
            <a:endParaRPr lang="en-US" altLang="fr-FR" sz="1400" dirty="0">
              <a:latin typeface="Arial" panose="020B0604020202020204" pitchFamily="34" charset="0"/>
            </a:endParaRPr>
          </a:p>
          <a:p>
            <a:r>
              <a:rPr lang="en-US" altLang="fr-FR" sz="1400" dirty="0">
                <a:latin typeface="Arial" panose="020B0604020202020204" pitchFamily="34" charset="0"/>
              </a:rPr>
              <a:t>Solubility of metals ?</a:t>
            </a:r>
          </a:p>
          <a:p>
            <a:endParaRPr lang="en-US" altLang="fr-FR" sz="1400" dirty="0">
              <a:latin typeface="Arial" panose="020B0604020202020204" pitchFamily="34" charset="0"/>
            </a:endParaRPr>
          </a:p>
          <a:p>
            <a:r>
              <a:rPr lang="en-US" altLang="fr-FR" sz="1400" dirty="0">
                <a:latin typeface="Arial" panose="020B0604020202020204" pitchFamily="34" charset="0"/>
              </a:rPr>
              <a:t>Corrosion? </a:t>
            </a:r>
          </a:p>
          <a:p>
            <a:endParaRPr lang="en-US" altLang="fr-FR" sz="1400" dirty="0">
              <a:latin typeface="Arial" panose="020B0604020202020204" pitchFamily="34" charset="0"/>
            </a:endParaRPr>
          </a:p>
          <a:p>
            <a:r>
              <a:rPr lang="en-US" altLang="fr-FR" sz="1400" dirty="0">
                <a:latin typeface="Arial" panose="020B0604020202020204" pitchFamily="34" charset="0"/>
              </a:rPr>
              <a:t>Reservoir evaluation? </a:t>
            </a:r>
          </a:p>
          <a:p>
            <a:endParaRPr lang="en-US" altLang="fr-FR" sz="1400" dirty="0">
              <a:latin typeface="Arial" panose="020B0604020202020204" pitchFamily="34" charset="0"/>
            </a:endParaRPr>
          </a:p>
          <a:p>
            <a:r>
              <a:rPr lang="en-US" altLang="fr-FR" sz="1400" dirty="0">
                <a:latin typeface="Arial" panose="020B0604020202020204" pitchFamily="34" charset="0"/>
              </a:rPr>
              <a:t>   ... </a:t>
            </a:r>
            <a:r>
              <a:rPr lang="en-US" altLang="fr-FR" sz="1400" dirty="0" err="1">
                <a:latin typeface="Arial" panose="020B0604020202020204" pitchFamily="34" charset="0"/>
              </a:rPr>
              <a:t>etc</a:t>
            </a:r>
            <a:r>
              <a:rPr lang="en-US" altLang="fr-FR" sz="1400" dirty="0">
                <a:latin typeface="Arial" panose="020B0604020202020204" pitchFamily="34" charset="0"/>
              </a:rPr>
              <a:t> </a:t>
            </a:r>
            <a:r>
              <a:rPr lang="en-US" altLang="fr-FR" sz="1400" dirty="0">
                <a:solidFill>
                  <a:schemeClr val="bg1"/>
                </a:solidFill>
                <a:latin typeface="Arial" panose="020B0604020202020204" pitchFamily="34" charset="0"/>
              </a:rPr>
              <a:t>...</a:t>
            </a:r>
            <a:r>
              <a:rPr lang="en-US" altLang="fr-FR" sz="1400" dirty="0">
                <a:latin typeface="Arial" panose="020B0604020202020204" pitchFamily="34" charset="0"/>
              </a:rPr>
              <a:t>   </a:t>
            </a:r>
            <a:endParaRPr lang="fr-FR" altLang="fr-FR" sz="1400" dirty="0">
              <a:latin typeface="Arial" panose="020B0604020202020204" pitchFamily="34" charset="0"/>
            </a:endParaRPr>
          </a:p>
        </p:txBody>
      </p:sp>
      <p:sp>
        <p:nvSpPr>
          <p:cNvPr id="4" name="Text Box 5">
            <a:extLst>
              <a:ext uri="{FF2B5EF4-FFF2-40B4-BE49-F238E27FC236}">
                <a16:creationId xmlns:a16="http://schemas.microsoft.com/office/drawing/2014/main" id="{33EDAE2A-97B3-8841-C89A-FBBC0CF5773D}"/>
              </a:ext>
            </a:extLst>
          </p:cNvPr>
          <p:cNvSpPr txBox="1">
            <a:spLocks noChangeArrowheads="1"/>
          </p:cNvSpPr>
          <p:nvPr/>
        </p:nvSpPr>
        <p:spPr bwMode="auto">
          <a:xfrm>
            <a:off x="218742" y="-26641"/>
            <a:ext cx="22200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defRPr sz="3200" b="1" kern="1000" spc="-70">
                <a:latin typeface="Franklin Gothic Demi Cond" panose="020B0706030402020204" pitchFamily="34" charset="0"/>
                <a:ea typeface="Roboto Black" panose="02000000000000000000" pitchFamily="2" charset="0"/>
                <a:cs typeface="Arial" panose="020B0604020202020204" pitchFamily="34" charset="0"/>
              </a:defRPr>
            </a:lvl1pPr>
          </a:lstStyle>
          <a:p>
            <a:r>
              <a:rPr lang="en-US" altLang="fr-FR" dirty="0"/>
              <a:t>Key questions</a:t>
            </a:r>
          </a:p>
        </p:txBody>
      </p:sp>
    </p:spTree>
    <p:extLst>
      <p:ext uri="{BB962C8B-B14F-4D97-AF65-F5344CB8AC3E}">
        <p14:creationId xmlns:p14="http://schemas.microsoft.com/office/powerpoint/2010/main" val="54805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F2E505C-6DD8-7739-4672-A4CBCA273430}"/>
              </a:ext>
            </a:extLst>
          </p:cNvPr>
          <p:cNvSpPr txBox="1"/>
          <p:nvPr/>
        </p:nvSpPr>
        <p:spPr>
          <a:xfrm>
            <a:off x="1228298" y="26647"/>
            <a:ext cx="6858000" cy="461665"/>
          </a:xfrm>
          <a:prstGeom prst="rect">
            <a:avLst/>
          </a:prstGeom>
          <a:noFill/>
        </p:spPr>
        <p:txBody>
          <a:bodyPr wrap="square" rtlCol="0">
            <a:spAutoFit/>
          </a:bodyPr>
          <a:lstStyle/>
          <a:p>
            <a:pPr algn="ctr" eaLnBrk="0" fontAlgn="base" hangingPunct="0">
              <a:spcBef>
                <a:spcPct val="0"/>
              </a:spcBef>
              <a:spcAft>
                <a:spcPct val="0"/>
              </a:spcAft>
              <a:defRPr/>
            </a:pPr>
            <a:r>
              <a:rPr lang="en-US" sz="2400" b="1" dirty="0"/>
              <a:t>Why studying the brittle to ductile transition? </a:t>
            </a:r>
            <a:endParaRPr lang="fr-FR" sz="2400" b="1" dirty="0"/>
          </a:p>
        </p:txBody>
      </p:sp>
      <p:pic>
        <p:nvPicPr>
          <p:cNvPr id="6" name="Picture 3">
            <a:extLst>
              <a:ext uri="{FF2B5EF4-FFF2-40B4-BE49-F238E27FC236}">
                <a16:creationId xmlns:a16="http://schemas.microsoft.com/office/drawing/2014/main" id="{1895F2C1-875C-4B4F-2248-1E842F1C0917}"/>
              </a:ext>
            </a:extLst>
          </p:cNvPr>
          <p:cNvPicPr>
            <a:picLocks noChangeAspect="1" noChangeArrowheads="1"/>
          </p:cNvPicPr>
          <p:nvPr/>
        </p:nvPicPr>
        <p:blipFill>
          <a:blip r:embed="rId3" cstate="print"/>
          <a:srcRect/>
          <a:stretch>
            <a:fillRect/>
          </a:stretch>
        </p:blipFill>
        <p:spPr bwMode="auto">
          <a:xfrm>
            <a:off x="65887" y="573808"/>
            <a:ext cx="3642779" cy="4630652"/>
          </a:xfrm>
          <a:prstGeom prst="rect">
            <a:avLst/>
          </a:prstGeom>
          <a:noFill/>
          <a:ln w="9525">
            <a:noFill/>
            <a:miter lim="800000"/>
            <a:headEnd/>
            <a:tailEnd/>
          </a:ln>
        </p:spPr>
      </p:pic>
      <p:cxnSp>
        <p:nvCxnSpPr>
          <p:cNvPr id="7" name="Connecteur droit 6">
            <a:extLst>
              <a:ext uri="{FF2B5EF4-FFF2-40B4-BE49-F238E27FC236}">
                <a16:creationId xmlns:a16="http://schemas.microsoft.com/office/drawing/2014/main" id="{09DC3E97-FA0C-6391-F52E-B5ADF4B68CE4}"/>
              </a:ext>
            </a:extLst>
          </p:cNvPr>
          <p:cNvCxnSpPr/>
          <p:nvPr/>
        </p:nvCxnSpPr>
        <p:spPr bwMode="auto">
          <a:xfrm rot="16200000" flipH="1">
            <a:off x="1436313" y="3513047"/>
            <a:ext cx="2425894" cy="808631"/>
          </a:xfrm>
          <a:prstGeom prst="line">
            <a:avLst/>
          </a:prstGeom>
          <a:solidFill>
            <a:schemeClr val="accent1"/>
          </a:solidFill>
          <a:ln w="38100" cap="flat" cmpd="sng" algn="ctr">
            <a:solidFill>
              <a:schemeClr val="tx1"/>
            </a:solidFill>
            <a:prstDash val="dash"/>
            <a:round/>
            <a:headEnd type="none" w="med" len="med"/>
            <a:tailEnd type="none" w="med" len="med"/>
          </a:ln>
          <a:effectLst/>
        </p:spPr>
      </p:cxnSp>
      <p:sp>
        <p:nvSpPr>
          <p:cNvPr id="8" name="Forme libre 39">
            <a:extLst>
              <a:ext uri="{FF2B5EF4-FFF2-40B4-BE49-F238E27FC236}">
                <a16:creationId xmlns:a16="http://schemas.microsoft.com/office/drawing/2014/main" id="{991B10C6-7889-C53A-5259-F54466F4DD6F}"/>
              </a:ext>
            </a:extLst>
          </p:cNvPr>
          <p:cNvSpPr/>
          <p:nvPr/>
        </p:nvSpPr>
        <p:spPr bwMode="auto">
          <a:xfrm>
            <a:off x="2234707" y="2704418"/>
            <a:ext cx="1903863" cy="2006221"/>
          </a:xfrm>
          <a:custGeom>
            <a:avLst/>
            <a:gdLst>
              <a:gd name="connsiteX0" fmla="*/ 0 w 2415654"/>
              <a:gd name="connsiteY0" fmla="*/ 0 h 2729552"/>
              <a:gd name="connsiteX1" fmla="*/ 409433 w 2415654"/>
              <a:gd name="connsiteY1" fmla="*/ 614149 h 2729552"/>
              <a:gd name="connsiteX2" fmla="*/ 900753 w 2415654"/>
              <a:gd name="connsiteY2" fmla="*/ 1528549 h 2729552"/>
              <a:gd name="connsiteX3" fmla="*/ 1542197 w 2415654"/>
              <a:gd name="connsiteY3" fmla="*/ 2183642 h 2729552"/>
              <a:gd name="connsiteX4" fmla="*/ 2415654 w 2415654"/>
              <a:gd name="connsiteY4" fmla="*/ 2729552 h 2729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654" h="2729552">
                <a:moveTo>
                  <a:pt x="0" y="0"/>
                </a:moveTo>
                <a:cubicBezTo>
                  <a:pt x="129654" y="179695"/>
                  <a:pt x="259308" y="359391"/>
                  <a:pt x="409433" y="614149"/>
                </a:cubicBezTo>
                <a:cubicBezTo>
                  <a:pt x="559559" y="868907"/>
                  <a:pt x="711959" y="1266967"/>
                  <a:pt x="900753" y="1528549"/>
                </a:cubicBezTo>
                <a:cubicBezTo>
                  <a:pt x="1089547" y="1790131"/>
                  <a:pt x="1289714" y="1983475"/>
                  <a:pt x="1542197" y="2183642"/>
                </a:cubicBezTo>
                <a:cubicBezTo>
                  <a:pt x="1794680" y="2383809"/>
                  <a:pt x="2105167" y="2556680"/>
                  <a:pt x="2415654" y="2729552"/>
                </a:cubicBezTo>
              </a:path>
            </a:pathLst>
          </a:custGeom>
          <a:noFill/>
          <a:ln w="38100" cap="flat" cmpd="sng" algn="ctr">
            <a:solidFill>
              <a:schemeClr val="tx1"/>
            </a:solidFill>
            <a:prstDash val="lgDashDot"/>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cxnSp>
        <p:nvCxnSpPr>
          <p:cNvPr id="9" name="Connecteur droit 8">
            <a:extLst>
              <a:ext uri="{FF2B5EF4-FFF2-40B4-BE49-F238E27FC236}">
                <a16:creationId xmlns:a16="http://schemas.microsoft.com/office/drawing/2014/main" id="{540079F0-DD97-9687-6A2A-CF4998A1114B}"/>
              </a:ext>
            </a:extLst>
          </p:cNvPr>
          <p:cNvCxnSpPr/>
          <p:nvPr/>
        </p:nvCxnSpPr>
        <p:spPr bwMode="auto">
          <a:xfrm>
            <a:off x="810219" y="4052500"/>
            <a:ext cx="3899848" cy="0"/>
          </a:xfrm>
          <a:prstGeom prst="line">
            <a:avLst/>
          </a:prstGeom>
          <a:solidFill>
            <a:schemeClr val="accent1"/>
          </a:solidFill>
          <a:ln w="38100" cap="flat" cmpd="sng" algn="ctr">
            <a:solidFill>
              <a:srgbClr val="FF0000"/>
            </a:solidFill>
            <a:prstDash val="sysDash"/>
            <a:round/>
            <a:headEnd type="none" w="med" len="med"/>
            <a:tailEnd type="none" w="med" len="med"/>
          </a:ln>
          <a:effectLst/>
        </p:spPr>
      </p:cxnSp>
      <p:sp>
        <p:nvSpPr>
          <p:cNvPr id="10" name="ZoneTexte 9">
            <a:extLst>
              <a:ext uri="{FF2B5EF4-FFF2-40B4-BE49-F238E27FC236}">
                <a16:creationId xmlns:a16="http://schemas.microsoft.com/office/drawing/2014/main" id="{90D01549-66FB-AEB6-088F-F5A5410F8159}"/>
              </a:ext>
            </a:extLst>
          </p:cNvPr>
          <p:cNvSpPr txBox="1"/>
          <p:nvPr/>
        </p:nvSpPr>
        <p:spPr>
          <a:xfrm>
            <a:off x="786493" y="3590684"/>
            <a:ext cx="1725152" cy="248209"/>
          </a:xfrm>
          <a:prstGeom prst="rect">
            <a:avLst/>
          </a:prstGeom>
          <a:noFill/>
        </p:spPr>
        <p:txBody>
          <a:bodyPr wrap="none" rtlCol="0">
            <a:spAutoFit/>
          </a:bodyPr>
          <a:lstStyle/>
          <a:p>
            <a:r>
              <a:rPr lang="en-US" sz="1013" dirty="0">
                <a:solidFill>
                  <a:srgbClr val="FF0000"/>
                </a:solidFill>
                <a:latin typeface="Arial Narrow" pitchFamily="34" charset="0"/>
              </a:rPr>
              <a:t>Maximal depth of fluid circulation</a:t>
            </a:r>
          </a:p>
        </p:txBody>
      </p:sp>
      <p:sp>
        <p:nvSpPr>
          <p:cNvPr id="11" name="ZoneTexte 10">
            <a:extLst>
              <a:ext uri="{FF2B5EF4-FFF2-40B4-BE49-F238E27FC236}">
                <a16:creationId xmlns:a16="http://schemas.microsoft.com/office/drawing/2014/main" id="{4A8F3FAC-8BD5-0F38-7B08-8282AB7CD664}"/>
              </a:ext>
            </a:extLst>
          </p:cNvPr>
          <p:cNvSpPr txBox="1"/>
          <p:nvPr/>
        </p:nvSpPr>
        <p:spPr>
          <a:xfrm>
            <a:off x="791593" y="3809399"/>
            <a:ext cx="878767" cy="248209"/>
          </a:xfrm>
          <a:prstGeom prst="rect">
            <a:avLst/>
          </a:prstGeom>
          <a:noFill/>
          <a:ln>
            <a:noFill/>
          </a:ln>
        </p:spPr>
        <p:txBody>
          <a:bodyPr wrap="none" rtlCol="0">
            <a:spAutoFit/>
          </a:bodyPr>
          <a:lstStyle/>
          <a:p>
            <a:r>
              <a:rPr lang="en-US" sz="1013" dirty="0">
                <a:solidFill>
                  <a:schemeClr val="accent4"/>
                </a:solidFill>
                <a:latin typeface="Arial Narrow" pitchFamily="34" charset="0"/>
              </a:rPr>
              <a:t>Seismic cut-off</a:t>
            </a:r>
          </a:p>
        </p:txBody>
      </p:sp>
      <p:cxnSp>
        <p:nvCxnSpPr>
          <p:cNvPr id="12" name="Connecteur droit 11">
            <a:extLst>
              <a:ext uri="{FF2B5EF4-FFF2-40B4-BE49-F238E27FC236}">
                <a16:creationId xmlns:a16="http://schemas.microsoft.com/office/drawing/2014/main" id="{EBC133A0-8070-F3F3-6099-6FE3DDF87DB4}"/>
              </a:ext>
            </a:extLst>
          </p:cNvPr>
          <p:cNvCxnSpPr/>
          <p:nvPr/>
        </p:nvCxnSpPr>
        <p:spPr bwMode="auto">
          <a:xfrm>
            <a:off x="791456" y="4190999"/>
            <a:ext cx="3899848" cy="0"/>
          </a:xfrm>
          <a:prstGeom prst="line">
            <a:avLst/>
          </a:prstGeom>
          <a:solidFill>
            <a:schemeClr val="accent1"/>
          </a:solidFill>
          <a:ln w="38100" cap="flat" cmpd="sng" algn="ctr">
            <a:solidFill>
              <a:srgbClr val="009089"/>
            </a:solidFill>
            <a:prstDash val="sysDash"/>
            <a:round/>
            <a:headEnd type="none" w="med" len="med"/>
            <a:tailEnd type="none" w="med" len="med"/>
          </a:ln>
          <a:effectLst/>
        </p:spPr>
      </p:cxnSp>
      <p:sp>
        <p:nvSpPr>
          <p:cNvPr id="13" name="Interdiction 12">
            <a:extLst>
              <a:ext uri="{FF2B5EF4-FFF2-40B4-BE49-F238E27FC236}">
                <a16:creationId xmlns:a16="http://schemas.microsoft.com/office/drawing/2014/main" id="{59BBE15D-464B-986D-6D3D-D8D7B921A1FD}"/>
              </a:ext>
            </a:extLst>
          </p:cNvPr>
          <p:cNvSpPr/>
          <p:nvPr/>
        </p:nvSpPr>
        <p:spPr>
          <a:xfrm>
            <a:off x="2910902" y="3767255"/>
            <a:ext cx="363485" cy="398805"/>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013" dirty="0">
              <a:solidFill>
                <a:schemeClr val="tx1"/>
              </a:solidFill>
            </a:endParaRPr>
          </a:p>
        </p:txBody>
      </p:sp>
      <p:sp>
        <p:nvSpPr>
          <p:cNvPr id="14" name="Cœur 13">
            <a:extLst>
              <a:ext uri="{FF2B5EF4-FFF2-40B4-BE49-F238E27FC236}">
                <a16:creationId xmlns:a16="http://schemas.microsoft.com/office/drawing/2014/main" id="{89F216EB-BD3E-DC84-F4FE-3F78833DB6D6}"/>
              </a:ext>
            </a:extLst>
          </p:cNvPr>
          <p:cNvSpPr/>
          <p:nvPr/>
        </p:nvSpPr>
        <p:spPr>
          <a:xfrm>
            <a:off x="1955905" y="3902644"/>
            <a:ext cx="378723" cy="268522"/>
          </a:xfrm>
          <a:prstGeom prst="hear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CH" sz="1013"/>
          </a:p>
        </p:txBody>
      </p:sp>
      <p:sp>
        <p:nvSpPr>
          <p:cNvPr id="16" name="ZoneTexte 15">
            <a:extLst>
              <a:ext uri="{FF2B5EF4-FFF2-40B4-BE49-F238E27FC236}">
                <a16:creationId xmlns:a16="http://schemas.microsoft.com/office/drawing/2014/main" id="{C4CAAB56-A534-5A82-321C-77CA6702FABB}"/>
              </a:ext>
            </a:extLst>
          </p:cNvPr>
          <p:cNvSpPr txBox="1"/>
          <p:nvPr/>
        </p:nvSpPr>
        <p:spPr>
          <a:xfrm>
            <a:off x="4743908" y="830519"/>
            <a:ext cx="4572000" cy="5078313"/>
          </a:xfrm>
          <a:prstGeom prst="rect">
            <a:avLst/>
          </a:prstGeom>
          <a:noFill/>
        </p:spPr>
        <p:txBody>
          <a:bodyPr wrap="square">
            <a:spAutoFit/>
          </a:bodyPr>
          <a:lstStyle/>
          <a:p>
            <a:pPr defTabSz="685783" fontAlgn="base">
              <a:spcBef>
                <a:spcPct val="0"/>
              </a:spcBef>
              <a:spcAft>
                <a:spcPct val="0"/>
              </a:spcAft>
            </a:pPr>
            <a:r>
              <a:rPr lang="en-US" sz="1800" dirty="0">
                <a:solidFill>
                  <a:schemeClr val="accent2"/>
                </a:solidFill>
              </a:rPr>
              <a:t>+ Supercritical fluids (374</a:t>
            </a:r>
            <a:r>
              <a:rPr lang="en-GB" sz="1800" dirty="0">
                <a:solidFill>
                  <a:schemeClr val="accent2"/>
                </a:solidFill>
              </a:rPr>
              <a:t>°</a:t>
            </a:r>
            <a:r>
              <a:rPr lang="en-US" sz="1800" dirty="0">
                <a:solidFill>
                  <a:schemeClr val="accent2"/>
                </a:solidFill>
              </a:rPr>
              <a:t>C, 22 MPa) </a:t>
            </a:r>
          </a:p>
          <a:p>
            <a:pPr defTabSz="685783" fontAlgn="base">
              <a:spcBef>
                <a:spcPct val="0"/>
              </a:spcBef>
              <a:spcAft>
                <a:spcPct val="0"/>
              </a:spcAft>
            </a:pPr>
            <a:endParaRPr lang="en-US" sz="1800" dirty="0">
              <a:solidFill>
                <a:schemeClr val="accent2"/>
              </a:solidFill>
            </a:endParaRPr>
          </a:p>
          <a:p>
            <a:pPr defTabSz="685783" fontAlgn="base">
              <a:spcBef>
                <a:spcPct val="0"/>
              </a:spcBef>
              <a:spcAft>
                <a:spcPct val="0"/>
              </a:spcAft>
            </a:pPr>
            <a:r>
              <a:rPr lang="en-US" sz="1800" dirty="0">
                <a:solidFill>
                  <a:schemeClr val="accent2"/>
                </a:solidFill>
              </a:rPr>
              <a:t>+ Simpler design owing to homogeneous rock properties beyond the BDT </a:t>
            </a:r>
          </a:p>
          <a:p>
            <a:pPr defTabSz="685783" fontAlgn="base">
              <a:spcBef>
                <a:spcPct val="0"/>
              </a:spcBef>
              <a:spcAft>
                <a:spcPct val="0"/>
              </a:spcAft>
            </a:pPr>
            <a:endParaRPr lang="en-US" sz="1800" dirty="0">
              <a:solidFill>
                <a:schemeClr val="accent2"/>
              </a:solidFill>
            </a:endParaRPr>
          </a:p>
          <a:p>
            <a:pPr defTabSz="685783" fontAlgn="base">
              <a:spcBef>
                <a:spcPct val="0"/>
              </a:spcBef>
              <a:spcAft>
                <a:spcPct val="0"/>
              </a:spcAft>
            </a:pPr>
            <a:r>
              <a:rPr lang="en-US" sz="1800" dirty="0">
                <a:solidFill>
                  <a:schemeClr val="accent2"/>
                </a:solidFill>
              </a:rPr>
              <a:t>+ Minor impact on shallow hydrothermal systems </a:t>
            </a:r>
          </a:p>
          <a:p>
            <a:pPr marL="285743" indent="-285743" defTabSz="685783" fontAlgn="base">
              <a:spcBef>
                <a:spcPct val="0"/>
              </a:spcBef>
              <a:spcAft>
                <a:spcPct val="0"/>
              </a:spcAft>
              <a:buFont typeface="Arial" panose="020B0604020202020204" pitchFamily="34" charset="0"/>
              <a:buChar char="•"/>
            </a:pPr>
            <a:endParaRPr lang="en-US" sz="1800" dirty="0">
              <a:solidFill>
                <a:schemeClr val="accent2"/>
              </a:solidFill>
            </a:endParaRPr>
          </a:p>
          <a:p>
            <a:pPr defTabSz="685783" fontAlgn="base">
              <a:spcBef>
                <a:spcPct val="0"/>
              </a:spcBef>
              <a:spcAft>
                <a:spcPct val="0"/>
              </a:spcAft>
            </a:pPr>
            <a:r>
              <a:rPr lang="en-US" sz="1800" dirty="0">
                <a:solidFill>
                  <a:schemeClr val="accent2"/>
                </a:solidFill>
              </a:rPr>
              <a:t>+ Lesser probability for induced earthquakes of damaging magnitudes</a:t>
            </a:r>
          </a:p>
          <a:p>
            <a:pPr defTabSz="685783" fontAlgn="base">
              <a:spcBef>
                <a:spcPct val="0"/>
              </a:spcBef>
              <a:spcAft>
                <a:spcPct val="0"/>
              </a:spcAft>
            </a:pPr>
            <a:endParaRPr lang="en-US" sz="1800" dirty="0"/>
          </a:p>
          <a:p>
            <a:pPr marL="257175" indent="-257175" defTabSz="685783" fontAlgn="base">
              <a:spcBef>
                <a:spcPct val="0"/>
              </a:spcBef>
              <a:spcAft>
                <a:spcPct val="0"/>
              </a:spcAft>
              <a:buFontTx/>
              <a:buChar char="-"/>
            </a:pPr>
            <a:r>
              <a:rPr lang="en-US" sz="1800" dirty="0">
                <a:solidFill>
                  <a:srgbClr val="FF0000"/>
                </a:solidFill>
              </a:rPr>
              <a:t>Limit of permeability</a:t>
            </a:r>
          </a:p>
          <a:p>
            <a:pPr marL="257175" indent="-257175" defTabSz="685783" fontAlgn="base">
              <a:spcBef>
                <a:spcPct val="0"/>
              </a:spcBef>
              <a:spcAft>
                <a:spcPct val="0"/>
              </a:spcAft>
              <a:buFontTx/>
              <a:buChar char="-"/>
            </a:pPr>
            <a:endParaRPr lang="en-US" sz="1800" dirty="0">
              <a:solidFill>
                <a:srgbClr val="FF0000"/>
              </a:solidFill>
            </a:endParaRPr>
          </a:p>
          <a:p>
            <a:pPr marL="257175" indent="-257175" defTabSz="685783" fontAlgn="base">
              <a:spcBef>
                <a:spcPct val="0"/>
              </a:spcBef>
              <a:spcAft>
                <a:spcPct val="0"/>
              </a:spcAft>
              <a:buFontTx/>
              <a:buChar char="-"/>
            </a:pPr>
            <a:r>
              <a:rPr lang="en-US" sz="1800" dirty="0">
                <a:solidFill>
                  <a:srgbClr val="FF0000"/>
                </a:solidFill>
              </a:rPr>
              <a:t>Strain partitioning (Heterogeneity)</a:t>
            </a:r>
          </a:p>
          <a:p>
            <a:pPr defTabSz="685783" fontAlgn="base">
              <a:spcBef>
                <a:spcPct val="0"/>
              </a:spcBef>
              <a:spcAft>
                <a:spcPct val="0"/>
              </a:spcAft>
            </a:pPr>
            <a:endParaRPr lang="en-US" sz="1800" dirty="0"/>
          </a:p>
          <a:p>
            <a:pPr defTabSz="685783" fontAlgn="base">
              <a:spcBef>
                <a:spcPct val="0"/>
              </a:spcBef>
              <a:spcAft>
                <a:spcPct val="0"/>
              </a:spcAft>
            </a:pPr>
            <a:endParaRPr lang="en-US" sz="1800" dirty="0"/>
          </a:p>
          <a:p>
            <a:pPr defTabSz="685783" fontAlgn="base">
              <a:spcBef>
                <a:spcPct val="0"/>
              </a:spcBef>
              <a:spcAft>
                <a:spcPct val="0"/>
              </a:spcAft>
            </a:pPr>
            <a:endParaRPr lang="en-US" sz="1800" dirty="0"/>
          </a:p>
          <a:p>
            <a:pPr defTabSz="685783" fontAlgn="base">
              <a:spcBef>
                <a:spcPct val="0"/>
              </a:spcBef>
              <a:spcAft>
                <a:spcPct val="0"/>
              </a:spcAft>
            </a:pPr>
            <a:endParaRPr lang="en-CH" sz="1800" dirty="0"/>
          </a:p>
        </p:txBody>
      </p:sp>
      <p:sp>
        <p:nvSpPr>
          <p:cNvPr id="5" name="ZoneTexte 4">
            <a:extLst>
              <a:ext uri="{FF2B5EF4-FFF2-40B4-BE49-F238E27FC236}">
                <a16:creationId xmlns:a16="http://schemas.microsoft.com/office/drawing/2014/main" id="{5762FAD2-8581-37B9-9FF9-4ED6BA66BF4A}"/>
              </a:ext>
            </a:extLst>
          </p:cNvPr>
          <p:cNvSpPr txBox="1"/>
          <p:nvPr/>
        </p:nvSpPr>
        <p:spPr>
          <a:xfrm>
            <a:off x="919890" y="4722906"/>
            <a:ext cx="1614866" cy="248209"/>
          </a:xfrm>
          <a:prstGeom prst="rect">
            <a:avLst/>
          </a:prstGeom>
          <a:noFill/>
        </p:spPr>
        <p:txBody>
          <a:bodyPr wrap="square" rtlCol="0">
            <a:spAutoFit/>
          </a:bodyPr>
          <a:lstStyle>
            <a:defPPr>
              <a:defRPr lang="fr-FR"/>
            </a:defPPr>
            <a:lvl1pPr>
              <a:defRPr i="1"/>
            </a:lvl1pPr>
          </a:lstStyle>
          <a:p>
            <a:r>
              <a:rPr lang="fr-FR" sz="1013" dirty="0" err="1"/>
              <a:t>Fridleifsson</a:t>
            </a:r>
            <a:r>
              <a:rPr lang="fr-FR" sz="1013" dirty="0"/>
              <a:t> et al., (2003)</a:t>
            </a:r>
          </a:p>
        </p:txBody>
      </p:sp>
      <p:sp>
        <p:nvSpPr>
          <p:cNvPr id="2" name="ZoneTexte 1">
            <a:extLst>
              <a:ext uri="{FF2B5EF4-FFF2-40B4-BE49-F238E27FC236}">
                <a16:creationId xmlns:a16="http://schemas.microsoft.com/office/drawing/2014/main" id="{08E6BC25-130D-7A3D-E9DD-D9BDC4250C69}"/>
              </a:ext>
            </a:extLst>
          </p:cNvPr>
          <p:cNvSpPr txBox="1"/>
          <p:nvPr/>
        </p:nvSpPr>
        <p:spPr>
          <a:xfrm>
            <a:off x="8767580" y="4763942"/>
            <a:ext cx="256802" cy="248209"/>
          </a:xfrm>
          <a:prstGeom prst="rect">
            <a:avLst/>
          </a:prstGeom>
          <a:noFill/>
        </p:spPr>
        <p:txBody>
          <a:bodyPr wrap="none" rtlCol="0">
            <a:spAutoFit/>
          </a:bodyPr>
          <a:lstStyle/>
          <a:p>
            <a:r>
              <a:rPr lang="fr-FR" sz="1013" dirty="0"/>
              <a:t>4</a:t>
            </a:r>
            <a:endParaRPr lang="fr-CH" sz="1013" dirty="0"/>
          </a:p>
        </p:txBody>
      </p:sp>
      <p:sp>
        <p:nvSpPr>
          <p:cNvPr id="17" name="Rectangle 16">
            <a:extLst>
              <a:ext uri="{FF2B5EF4-FFF2-40B4-BE49-F238E27FC236}">
                <a16:creationId xmlns:a16="http://schemas.microsoft.com/office/drawing/2014/main" id="{274D2E84-20C5-97BD-ABDA-8C59F36F1B31}"/>
              </a:ext>
            </a:extLst>
          </p:cNvPr>
          <p:cNvSpPr/>
          <p:nvPr/>
        </p:nvSpPr>
        <p:spPr>
          <a:xfrm>
            <a:off x="772692" y="3443270"/>
            <a:ext cx="3937375" cy="747730"/>
          </a:xfrm>
          <a:prstGeom prst="rect">
            <a:avLst/>
          </a:prstGeom>
          <a:solidFill>
            <a:srgbClr val="000000">
              <a:alpha val="20000"/>
            </a:srgbClr>
          </a:solidFill>
        </p:spPr>
        <p:style>
          <a:lnRef idx="1">
            <a:schemeClr val="accent5"/>
          </a:lnRef>
          <a:fillRef idx="3">
            <a:schemeClr val="accent5"/>
          </a:fillRef>
          <a:effectRef idx="2">
            <a:schemeClr val="accent5"/>
          </a:effectRef>
          <a:fontRef idx="minor">
            <a:schemeClr val="lt1"/>
          </a:fontRef>
        </p:style>
        <p:txBody>
          <a:bodyPr rtlCol="0" anchor="t"/>
          <a:lstStyle/>
          <a:p>
            <a:pPr algn="r"/>
            <a:r>
              <a:rPr lang="fr-FR" sz="1013" dirty="0" err="1">
                <a:solidFill>
                  <a:schemeClr val="tx1"/>
                </a:solidFill>
              </a:rPr>
              <a:t>Supercritical</a:t>
            </a:r>
            <a:r>
              <a:rPr lang="fr-FR" sz="1013" dirty="0">
                <a:solidFill>
                  <a:schemeClr val="tx1"/>
                </a:solidFill>
              </a:rPr>
              <a:t> </a:t>
            </a:r>
            <a:r>
              <a:rPr lang="fr-FR" sz="1013" dirty="0" err="1">
                <a:solidFill>
                  <a:schemeClr val="tx1"/>
                </a:solidFill>
              </a:rPr>
              <a:t>fluids</a:t>
            </a:r>
            <a:endParaRPr lang="fr-CH" sz="1013" dirty="0">
              <a:solidFill>
                <a:schemeClr val="tx1"/>
              </a:solidFill>
            </a:endParaRPr>
          </a:p>
        </p:txBody>
      </p:sp>
    </p:spTree>
    <p:extLst>
      <p:ext uri="{BB962C8B-B14F-4D97-AF65-F5344CB8AC3E}">
        <p14:creationId xmlns:p14="http://schemas.microsoft.com/office/powerpoint/2010/main" val="341845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24F40E-37E1-F936-F57A-D6EF9A61B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371" y="1340801"/>
            <a:ext cx="477793" cy="884925"/>
          </a:xfrm>
          <a:prstGeom prst="rect">
            <a:avLst/>
          </a:prstGeom>
        </p:spPr>
      </p:pic>
      <p:pic>
        <p:nvPicPr>
          <p:cNvPr id="17" name="Picture 16">
            <a:extLst>
              <a:ext uri="{FF2B5EF4-FFF2-40B4-BE49-F238E27FC236}">
                <a16:creationId xmlns:a16="http://schemas.microsoft.com/office/drawing/2014/main" id="{7D92D538-8596-BA1D-A3AB-0D2E5AD8D737}"/>
              </a:ext>
            </a:extLst>
          </p:cNvPr>
          <p:cNvPicPr>
            <a:picLocks noChangeAspect="1"/>
          </p:cNvPicPr>
          <p:nvPr/>
        </p:nvPicPr>
        <p:blipFill rotWithShape="1">
          <a:blip r:embed="rId4"/>
          <a:srcRect t="13405" b="12941"/>
          <a:stretch/>
        </p:blipFill>
        <p:spPr>
          <a:xfrm>
            <a:off x="4162917" y="2350575"/>
            <a:ext cx="1618978" cy="1144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1" name="Straight Connector 30">
            <a:extLst>
              <a:ext uri="{FF2B5EF4-FFF2-40B4-BE49-F238E27FC236}">
                <a16:creationId xmlns:a16="http://schemas.microsoft.com/office/drawing/2014/main" id="{77D335B3-D2FF-4028-AA3E-F62F9A04B84B}"/>
              </a:ext>
            </a:extLst>
          </p:cNvPr>
          <p:cNvCxnSpPr>
            <a:cxnSpLocks/>
          </p:cNvCxnSpPr>
          <p:nvPr/>
        </p:nvCxnSpPr>
        <p:spPr>
          <a:xfrm>
            <a:off x="757882" y="1334407"/>
            <a:ext cx="0" cy="3323259"/>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F28E8B-F121-47A0-AF07-5166332CD6D1}"/>
              </a:ext>
            </a:extLst>
          </p:cNvPr>
          <p:cNvCxnSpPr>
            <a:cxnSpLocks/>
          </p:cNvCxnSpPr>
          <p:nvPr/>
        </p:nvCxnSpPr>
        <p:spPr>
          <a:xfrm>
            <a:off x="757883" y="1334406"/>
            <a:ext cx="1585516" cy="0"/>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DE5E3D7-2828-4F03-8966-D31802FF4B46}"/>
              </a:ext>
            </a:extLst>
          </p:cNvPr>
          <p:cNvSpPr txBox="1"/>
          <p:nvPr/>
        </p:nvSpPr>
        <p:spPr>
          <a:xfrm>
            <a:off x="871608" y="992124"/>
            <a:ext cx="1226618" cy="276999"/>
          </a:xfrm>
          <a:prstGeom prst="rect">
            <a:avLst/>
          </a:prstGeom>
          <a:noFill/>
        </p:spPr>
        <p:txBody>
          <a:bodyPr wrap="none" rtlCol="0">
            <a:spAutoFit/>
          </a:bodyPr>
          <a:lstStyle/>
          <a:p>
            <a:r>
              <a:rPr lang="en-US" sz="1200" dirty="0"/>
              <a:t>Strength </a:t>
            </a:r>
            <a:r>
              <a:rPr lang="en-CH" sz="1200" dirty="0"/>
              <a:t>(MPa)</a:t>
            </a:r>
          </a:p>
        </p:txBody>
      </p:sp>
      <p:sp>
        <p:nvSpPr>
          <p:cNvPr id="40" name="TextBox 39">
            <a:extLst>
              <a:ext uri="{FF2B5EF4-FFF2-40B4-BE49-F238E27FC236}">
                <a16:creationId xmlns:a16="http://schemas.microsoft.com/office/drawing/2014/main" id="{B16E1551-AF1A-4466-9EE6-1F6775B61D0D}"/>
              </a:ext>
            </a:extLst>
          </p:cNvPr>
          <p:cNvSpPr txBox="1"/>
          <p:nvPr/>
        </p:nvSpPr>
        <p:spPr>
          <a:xfrm rot="16200000">
            <a:off x="47847" y="2750480"/>
            <a:ext cx="944489" cy="276999"/>
          </a:xfrm>
          <a:prstGeom prst="rect">
            <a:avLst/>
          </a:prstGeom>
          <a:noFill/>
        </p:spPr>
        <p:txBody>
          <a:bodyPr wrap="none" rtlCol="0">
            <a:spAutoFit/>
          </a:bodyPr>
          <a:lstStyle/>
          <a:p>
            <a:r>
              <a:rPr lang="en-CH" sz="1200" dirty="0"/>
              <a:t>Depth</a:t>
            </a:r>
            <a:r>
              <a:rPr lang="en-US" sz="1200" dirty="0"/>
              <a:t> </a:t>
            </a:r>
            <a:r>
              <a:rPr lang="en-CH" sz="1200" dirty="0"/>
              <a:t>(km)</a:t>
            </a:r>
          </a:p>
        </p:txBody>
      </p:sp>
      <p:cxnSp>
        <p:nvCxnSpPr>
          <p:cNvPr id="42" name="Straight Connector 41">
            <a:extLst>
              <a:ext uri="{FF2B5EF4-FFF2-40B4-BE49-F238E27FC236}">
                <a16:creationId xmlns:a16="http://schemas.microsoft.com/office/drawing/2014/main" id="{200D303B-786C-4B02-82EF-1D6693CFBE11}"/>
              </a:ext>
            </a:extLst>
          </p:cNvPr>
          <p:cNvCxnSpPr>
            <a:cxnSpLocks/>
          </p:cNvCxnSpPr>
          <p:nvPr/>
        </p:nvCxnSpPr>
        <p:spPr>
          <a:xfrm>
            <a:off x="757883" y="1340801"/>
            <a:ext cx="963827" cy="71937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E8DC972-9FC4-4B12-AEEA-69E7D8E29774}"/>
              </a:ext>
            </a:extLst>
          </p:cNvPr>
          <p:cNvSpPr txBox="1"/>
          <p:nvPr/>
        </p:nvSpPr>
        <p:spPr>
          <a:xfrm>
            <a:off x="1396911" y="1495545"/>
            <a:ext cx="577402" cy="276999"/>
          </a:xfrm>
          <a:prstGeom prst="rect">
            <a:avLst/>
          </a:prstGeom>
          <a:noFill/>
          <a:ln>
            <a:noFill/>
          </a:ln>
        </p:spPr>
        <p:txBody>
          <a:bodyPr wrap="none" rtlCol="0">
            <a:spAutoFit/>
          </a:bodyPr>
          <a:lstStyle/>
          <a:p>
            <a:r>
              <a:rPr lang="en-US" sz="1200" dirty="0"/>
              <a:t>B</a:t>
            </a:r>
            <a:r>
              <a:rPr lang="en-CH" sz="1200" dirty="0" err="1"/>
              <a:t>rittle</a:t>
            </a:r>
            <a:endParaRPr lang="en-CH" sz="1200" dirty="0"/>
          </a:p>
        </p:txBody>
      </p:sp>
      <p:sp>
        <p:nvSpPr>
          <p:cNvPr id="22" name="TextBox 21">
            <a:extLst>
              <a:ext uri="{FF2B5EF4-FFF2-40B4-BE49-F238E27FC236}">
                <a16:creationId xmlns:a16="http://schemas.microsoft.com/office/drawing/2014/main" id="{B042FF5D-028F-4C76-A865-3CFA51662D04}"/>
              </a:ext>
            </a:extLst>
          </p:cNvPr>
          <p:cNvSpPr txBox="1"/>
          <p:nvPr/>
        </p:nvSpPr>
        <p:spPr>
          <a:xfrm>
            <a:off x="2805500" y="4278840"/>
            <a:ext cx="848309" cy="246221"/>
          </a:xfrm>
          <a:prstGeom prst="rect">
            <a:avLst/>
          </a:prstGeom>
          <a:noFill/>
        </p:spPr>
        <p:txBody>
          <a:bodyPr wrap="square" rtlCol="0">
            <a:spAutoFit/>
          </a:bodyPr>
          <a:lstStyle/>
          <a:p>
            <a:pPr algn="ctr"/>
            <a:r>
              <a:rPr lang="en-CH" sz="1000" dirty="0"/>
              <a:t>10 mm</a:t>
            </a:r>
          </a:p>
        </p:txBody>
      </p:sp>
      <p:sp>
        <p:nvSpPr>
          <p:cNvPr id="32" name="TextBox 31">
            <a:extLst>
              <a:ext uri="{FF2B5EF4-FFF2-40B4-BE49-F238E27FC236}">
                <a16:creationId xmlns:a16="http://schemas.microsoft.com/office/drawing/2014/main" id="{87F9405E-1C78-4813-B6FB-F8B0C62FADEE}"/>
              </a:ext>
            </a:extLst>
          </p:cNvPr>
          <p:cNvSpPr txBox="1"/>
          <p:nvPr/>
        </p:nvSpPr>
        <p:spPr>
          <a:xfrm>
            <a:off x="6206044" y="1516946"/>
            <a:ext cx="2739516" cy="2031325"/>
          </a:xfrm>
          <a:prstGeom prst="rect">
            <a:avLst/>
          </a:prstGeom>
          <a:noFill/>
        </p:spPr>
        <p:txBody>
          <a:bodyPr wrap="square">
            <a:spAutoFit/>
          </a:bodyPr>
          <a:lstStyle/>
          <a:p>
            <a:pPr eaLnBrk="0" fontAlgn="base" hangingPunct="0">
              <a:spcBef>
                <a:spcPct val="0"/>
              </a:spcBef>
              <a:spcAft>
                <a:spcPct val="0"/>
              </a:spcAft>
            </a:pPr>
            <a:r>
              <a:rPr lang="en-CH" sz="1800" b="1" dirty="0"/>
              <a:t>The Earth’s lithosphere</a:t>
            </a:r>
            <a:r>
              <a:rPr lang="en-US" sz="1800" b="1" dirty="0"/>
              <a:t> can be divided into 2 distinct layers:</a:t>
            </a:r>
            <a:endParaRPr lang="en-CH" sz="1800" b="1" dirty="0"/>
          </a:p>
          <a:p>
            <a:pPr marL="171446" indent="-171446" eaLnBrk="0" fontAlgn="base" hangingPunct="0">
              <a:spcBef>
                <a:spcPct val="0"/>
              </a:spcBef>
              <a:spcAft>
                <a:spcPct val="0"/>
              </a:spcAft>
              <a:buFont typeface="Wingdings" panose="05000000000000000000" pitchFamily="2" charset="2"/>
              <a:buChar char="§"/>
            </a:pPr>
            <a:endParaRPr lang="en-CH" sz="1800" dirty="0"/>
          </a:p>
          <a:p>
            <a:pPr marL="171446" indent="-171446" eaLnBrk="0" fontAlgn="base" hangingPunct="0">
              <a:spcBef>
                <a:spcPct val="0"/>
              </a:spcBef>
              <a:spcAft>
                <a:spcPct val="0"/>
              </a:spcAft>
              <a:buFont typeface="Wingdings" panose="05000000000000000000" pitchFamily="2" charset="2"/>
              <a:buChar char="§"/>
            </a:pPr>
            <a:r>
              <a:rPr lang="en-CH" sz="1800" b="1" dirty="0"/>
              <a:t>Brittle: </a:t>
            </a:r>
            <a:r>
              <a:rPr lang="en-CH" sz="1800" dirty="0"/>
              <a:t>faults, controlled by friction</a:t>
            </a:r>
          </a:p>
          <a:p>
            <a:pPr marL="171446" indent="-171446" eaLnBrk="0" fontAlgn="base" hangingPunct="0">
              <a:spcBef>
                <a:spcPct val="0"/>
              </a:spcBef>
              <a:spcAft>
                <a:spcPct val="0"/>
              </a:spcAft>
              <a:buFont typeface="Wingdings" panose="05000000000000000000" pitchFamily="2" charset="2"/>
              <a:buChar char="§"/>
            </a:pPr>
            <a:endParaRPr lang="en-CH" sz="1800" dirty="0"/>
          </a:p>
        </p:txBody>
      </p:sp>
      <p:cxnSp>
        <p:nvCxnSpPr>
          <p:cNvPr id="4" name="Straight Arrow Connector 3">
            <a:extLst>
              <a:ext uri="{FF2B5EF4-FFF2-40B4-BE49-F238E27FC236}">
                <a16:creationId xmlns:a16="http://schemas.microsoft.com/office/drawing/2014/main" id="{30C7A679-A313-88B2-7F41-B25A41DFDC58}"/>
              </a:ext>
            </a:extLst>
          </p:cNvPr>
          <p:cNvCxnSpPr>
            <a:cxnSpLocks/>
          </p:cNvCxnSpPr>
          <p:nvPr/>
        </p:nvCxnSpPr>
        <p:spPr>
          <a:xfrm flipH="1">
            <a:off x="4910903" y="1880654"/>
            <a:ext cx="58833" cy="818977"/>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D516E74D-7C99-821C-2950-A44D04E32A5A}"/>
              </a:ext>
            </a:extLst>
          </p:cNvPr>
          <p:cNvSpPr txBox="1"/>
          <p:nvPr/>
        </p:nvSpPr>
        <p:spPr>
          <a:xfrm>
            <a:off x="4340905" y="1575721"/>
            <a:ext cx="1620957" cy="369332"/>
          </a:xfrm>
          <a:prstGeom prst="rect">
            <a:avLst/>
          </a:prstGeom>
          <a:noFill/>
          <a:ln w="19050">
            <a:solidFill>
              <a:schemeClr val="accent2"/>
            </a:solidFill>
          </a:ln>
        </p:spPr>
        <p:txBody>
          <a:bodyPr wrap="none" rtlCol="0">
            <a:spAutoFit/>
          </a:bodyPr>
          <a:lstStyle/>
          <a:p>
            <a:r>
              <a:rPr lang="en-CH" sz="1800" dirty="0"/>
              <a:t>Brittle fracture</a:t>
            </a:r>
            <a:endParaRPr lang="fr-FR" sz="1800" dirty="0"/>
          </a:p>
        </p:txBody>
      </p:sp>
      <p:cxnSp>
        <p:nvCxnSpPr>
          <p:cNvPr id="6" name="Straight Arrow Connector 5">
            <a:extLst>
              <a:ext uri="{FF2B5EF4-FFF2-40B4-BE49-F238E27FC236}">
                <a16:creationId xmlns:a16="http://schemas.microsoft.com/office/drawing/2014/main" id="{036AF1E1-59E4-9AFA-B6F2-79C0FF1693D4}"/>
              </a:ext>
            </a:extLst>
          </p:cNvPr>
          <p:cNvCxnSpPr>
            <a:cxnSpLocks/>
          </p:cNvCxnSpPr>
          <p:nvPr/>
        </p:nvCxnSpPr>
        <p:spPr>
          <a:xfrm flipH="1">
            <a:off x="3299513" y="1575721"/>
            <a:ext cx="1053570" cy="121571"/>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9794A01-39E9-6A8B-B80E-11E481EFEC23}"/>
              </a:ext>
            </a:extLst>
          </p:cNvPr>
          <p:cNvSpPr txBox="1"/>
          <p:nvPr/>
        </p:nvSpPr>
        <p:spPr>
          <a:xfrm>
            <a:off x="2528888" y="997220"/>
            <a:ext cx="1404522" cy="276999"/>
          </a:xfrm>
          <a:prstGeom prst="rect">
            <a:avLst/>
          </a:prstGeom>
          <a:noFill/>
        </p:spPr>
        <p:txBody>
          <a:bodyPr wrap="square">
            <a:spAutoFit/>
          </a:bodyPr>
          <a:lstStyle/>
          <a:p>
            <a:pPr algn="ctr"/>
            <a:r>
              <a:rPr lang="en-CH" sz="1200" dirty="0"/>
              <a:t>Lab samples </a:t>
            </a:r>
          </a:p>
        </p:txBody>
      </p:sp>
      <p:cxnSp>
        <p:nvCxnSpPr>
          <p:cNvPr id="13" name="Straight Connector 12">
            <a:extLst>
              <a:ext uri="{FF2B5EF4-FFF2-40B4-BE49-F238E27FC236}">
                <a16:creationId xmlns:a16="http://schemas.microsoft.com/office/drawing/2014/main" id="{2448F2B2-6B90-5A1A-966E-9F6F2189F65E}"/>
              </a:ext>
            </a:extLst>
          </p:cNvPr>
          <p:cNvCxnSpPr>
            <a:cxnSpLocks/>
          </p:cNvCxnSpPr>
          <p:nvPr/>
        </p:nvCxnSpPr>
        <p:spPr>
          <a:xfrm>
            <a:off x="3072511" y="4509651"/>
            <a:ext cx="33390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9EC1850-6C02-789C-D6D4-424493D7AB4B}"/>
              </a:ext>
            </a:extLst>
          </p:cNvPr>
          <p:cNvSpPr txBox="1"/>
          <p:nvPr/>
        </p:nvSpPr>
        <p:spPr>
          <a:xfrm>
            <a:off x="0" y="273155"/>
            <a:ext cx="9144000" cy="461665"/>
          </a:xfrm>
          <a:prstGeom prst="rect">
            <a:avLst/>
          </a:prstGeom>
          <a:noFill/>
        </p:spPr>
        <p:txBody>
          <a:bodyPr wrap="square" rtlCol="0">
            <a:spAutoFit/>
          </a:bodyPr>
          <a:lstStyle>
            <a:defPPr>
              <a:defRPr lang="fr-FR"/>
            </a:defPPr>
            <a:lvl1pPr>
              <a:defRPr sz="2800" b="1"/>
            </a:lvl1pPr>
          </a:lstStyle>
          <a:p>
            <a:pPr algn="ctr"/>
            <a:r>
              <a:rPr lang="fr-FR" sz="2400" dirty="0" err="1"/>
              <a:t>What</a:t>
            </a:r>
            <a:r>
              <a:rPr lang="fr-FR" sz="2400" dirty="0"/>
              <a:t> </a:t>
            </a:r>
            <a:r>
              <a:rPr lang="fr-FR" sz="2400" dirty="0" err="1"/>
              <a:t>is</a:t>
            </a:r>
            <a:r>
              <a:rPr lang="fr-FR" sz="2400" dirty="0"/>
              <a:t> the BDT</a:t>
            </a:r>
            <a:r>
              <a:rPr lang="en-CH" sz="2400" dirty="0"/>
              <a:t>?</a:t>
            </a:r>
            <a:endParaRPr lang="fr-FR" sz="2400" dirty="0"/>
          </a:p>
        </p:txBody>
      </p:sp>
      <p:sp>
        <p:nvSpPr>
          <p:cNvPr id="7" name="TextBox 1">
            <a:extLst>
              <a:ext uri="{FF2B5EF4-FFF2-40B4-BE49-F238E27FC236}">
                <a16:creationId xmlns:a16="http://schemas.microsoft.com/office/drawing/2014/main" id="{97CB0E55-F4D1-A134-0357-381C689E03F4}"/>
              </a:ext>
            </a:extLst>
          </p:cNvPr>
          <p:cNvSpPr txBox="1"/>
          <p:nvPr/>
        </p:nvSpPr>
        <p:spPr>
          <a:xfrm>
            <a:off x="12617" y="4443334"/>
            <a:ext cx="2309016" cy="559961"/>
          </a:xfrm>
          <a:prstGeom prst="rect">
            <a:avLst/>
          </a:prstGeom>
          <a:noFill/>
        </p:spPr>
        <p:txBody>
          <a:bodyPr wrap="square" rtlCol="0">
            <a:spAutoFit/>
          </a:bodyPr>
          <a:lstStyle>
            <a:defPPr>
              <a:defRPr lang="fr-FR"/>
            </a:defPPr>
            <a:lvl1pPr>
              <a:defRPr i="1"/>
            </a:lvl1pPr>
          </a:lstStyle>
          <a:p>
            <a:r>
              <a:rPr lang="en-US" sz="1013" dirty="0"/>
              <a:t>Paterson et al., 1958</a:t>
            </a:r>
          </a:p>
          <a:p>
            <a:r>
              <a:rPr lang="en-US" sz="1013" dirty="0" err="1"/>
              <a:t>Byerlee</a:t>
            </a:r>
            <a:r>
              <a:rPr lang="en-US" sz="1013" dirty="0"/>
              <a:t>, 1968, Kirby, 1983,</a:t>
            </a:r>
          </a:p>
          <a:p>
            <a:r>
              <a:rPr lang="en-US" sz="1013" dirty="0" err="1"/>
              <a:t>Kolhlstedt</a:t>
            </a:r>
            <a:r>
              <a:rPr lang="en-US" sz="1013" dirty="0"/>
              <a:t> et a., 1995</a:t>
            </a:r>
          </a:p>
        </p:txBody>
      </p:sp>
      <p:sp>
        <p:nvSpPr>
          <p:cNvPr id="8" name="TextBox 1">
            <a:extLst>
              <a:ext uri="{FF2B5EF4-FFF2-40B4-BE49-F238E27FC236}">
                <a16:creationId xmlns:a16="http://schemas.microsoft.com/office/drawing/2014/main" id="{7B344F44-9B0D-F042-B399-097C3D8FD40A}"/>
              </a:ext>
            </a:extLst>
          </p:cNvPr>
          <p:cNvSpPr txBox="1"/>
          <p:nvPr/>
        </p:nvSpPr>
        <p:spPr>
          <a:xfrm>
            <a:off x="2566508" y="4699866"/>
            <a:ext cx="1229824" cy="248209"/>
          </a:xfrm>
          <a:prstGeom prst="rect">
            <a:avLst/>
          </a:prstGeom>
          <a:noFill/>
        </p:spPr>
        <p:txBody>
          <a:bodyPr wrap="none" rtlCol="0">
            <a:spAutoFit/>
          </a:bodyPr>
          <a:lstStyle>
            <a:defPPr>
              <a:defRPr lang="fr-FR"/>
            </a:defPPr>
            <a:lvl1pPr>
              <a:defRPr i="1"/>
            </a:lvl1pPr>
          </a:lstStyle>
          <a:p>
            <a:r>
              <a:rPr lang="en-US" sz="1013" dirty="0"/>
              <a:t>Evans et al., 1990</a:t>
            </a:r>
          </a:p>
        </p:txBody>
      </p:sp>
      <p:sp>
        <p:nvSpPr>
          <p:cNvPr id="2" name="ZoneTexte 1">
            <a:extLst>
              <a:ext uri="{FF2B5EF4-FFF2-40B4-BE49-F238E27FC236}">
                <a16:creationId xmlns:a16="http://schemas.microsoft.com/office/drawing/2014/main" id="{0DBA618E-0620-A501-8B2C-C6662A2CD6A1}"/>
              </a:ext>
            </a:extLst>
          </p:cNvPr>
          <p:cNvSpPr txBox="1"/>
          <p:nvPr/>
        </p:nvSpPr>
        <p:spPr>
          <a:xfrm>
            <a:off x="8767580" y="4763942"/>
            <a:ext cx="256802" cy="248209"/>
          </a:xfrm>
          <a:prstGeom prst="rect">
            <a:avLst/>
          </a:prstGeom>
          <a:noFill/>
        </p:spPr>
        <p:txBody>
          <a:bodyPr wrap="none" rtlCol="0">
            <a:spAutoFit/>
          </a:bodyPr>
          <a:lstStyle/>
          <a:p>
            <a:r>
              <a:rPr lang="fr-FR" sz="1013" dirty="0"/>
              <a:t>5</a:t>
            </a:r>
            <a:endParaRPr lang="fr-CH" sz="1013" dirty="0"/>
          </a:p>
        </p:txBody>
      </p:sp>
      <p:sp>
        <p:nvSpPr>
          <p:cNvPr id="3" name="ZoneTexte 2">
            <a:extLst>
              <a:ext uri="{FF2B5EF4-FFF2-40B4-BE49-F238E27FC236}">
                <a16:creationId xmlns:a16="http://schemas.microsoft.com/office/drawing/2014/main" id="{7AB5D573-12B2-6FBF-C4AE-B9BEB06E4D34}"/>
              </a:ext>
            </a:extLst>
          </p:cNvPr>
          <p:cNvSpPr txBox="1"/>
          <p:nvPr/>
        </p:nvSpPr>
        <p:spPr>
          <a:xfrm>
            <a:off x="3845782" y="3584625"/>
            <a:ext cx="1856598" cy="248209"/>
          </a:xfrm>
          <a:prstGeom prst="rect">
            <a:avLst/>
          </a:prstGeom>
          <a:noFill/>
        </p:spPr>
        <p:txBody>
          <a:bodyPr wrap="none" rtlCol="0">
            <a:spAutoFit/>
          </a:bodyPr>
          <a:lstStyle/>
          <a:p>
            <a:r>
              <a:rPr lang="fr-FR" sz="1013" i="1" dirty="0" err="1"/>
              <a:t>Burgmann</a:t>
            </a:r>
            <a:r>
              <a:rPr lang="fr-FR" sz="1013" i="1" dirty="0"/>
              <a:t> and </a:t>
            </a:r>
            <a:r>
              <a:rPr lang="fr-FR" sz="1013" i="1" dirty="0" err="1"/>
              <a:t>Dresen</a:t>
            </a:r>
            <a:r>
              <a:rPr lang="fr-FR" sz="1013" i="1" dirty="0"/>
              <a:t>, 2009</a:t>
            </a:r>
            <a:endParaRPr lang="fr-CH" sz="1013" i="1" dirty="0"/>
          </a:p>
        </p:txBody>
      </p:sp>
    </p:spTree>
    <p:extLst>
      <p:ext uri="{BB962C8B-B14F-4D97-AF65-F5344CB8AC3E}">
        <p14:creationId xmlns:p14="http://schemas.microsoft.com/office/powerpoint/2010/main" val="13634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A4AC2A-0ED0-5407-5DB4-52B9B4CE223F}"/>
              </a:ext>
            </a:extLst>
          </p:cNvPr>
          <p:cNvPicPr>
            <a:picLocks noChangeAspect="1"/>
          </p:cNvPicPr>
          <p:nvPr/>
        </p:nvPicPr>
        <p:blipFill rotWithShape="1">
          <a:blip r:embed="rId3">
            <a:extLst>
              <a:ext uri="{28A0092B-C50C-407E-A947-70E740481C1C}">
                <a14:useLocalDpi xmlns:a14="http://schemas.microsoft.com/office/drawing/2010/main" val="0"/>
              </a:ext>
            </a:extLst>
          </a:blip>
          <a:srcRect t="9687"/>
          <a:stretch/>
        </p:blipFill>
        <p:spPr>
          <a:xfrm>
            <a:off x="2995573" y="3326002"/>
            <a:ext cx="487782" cy="884925"/>
          </a:xfrm>
          <a:prstGeom prst="rect">
            <a:avLst/>
          </a:prstGeom>
        </p:spPr>
      </p:pic>
      <p:pic>
        <p:nvPicPr>
          <p:cNvPr id="9" name="Picture 8">
            <a:extLst>
              <a:ext uri="{FF2B5EF4-FFF2-40B4-BE49-F238E27FC236}">
                <a16:creationId xmlns:a16="http://schemas.microsoft.com/office/drawing/2014/main" id="{7024F40E-37E1-F936-F57A-D6EF9A61B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371" y="1340801"/>
            <a:ext cx="477793" cy="884925"/>
          </a:xfrm>
          <a:prstGeom prst="rect">
            <a:avLst/>
          </a:prstGeom>
        </p:spPr>
      </p:pic>
      <p:pic>
        <p:nvPicPr>
          <p:cNvPr id="17" name="Picture 16">
            <a:extLst>
              <a:ext uri="{FF2B5EF4-FFF2-40B4-BE49-F238E27FC236}">
                <a16:creationId xmlns:a16="http://schemas.microsoft.com/office/drawing/2014/main" id="{7D92D538-8596-BA1D-A3AB-0D2E5AD8D737}"/>
              </a:ext>
            </a:extLst>
          </p:cNvPr>
          <p:cNvPicPr>
            <a:picLocks noChangeAspect="1"/>
          </p:cNvPicPr>
          <p:nvPr/>
        </p:nvPicPr>
        <p:blipFill rotWithShape="1">
          <a:blip r:embed="rId5"/>
          <a:srcRect t="13405" b="12941"/>
          <a:stretch/>
        </p:blipFill>
        <p:spPr>
          <a:xfrm>
            <a:off x="4162917" y="2350575"/>
            <a:ext cx="1618978" cy="1144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1" name="Straight Connector 30">
            <a:extLst>
              <a:ext uri="{FF2B5EF4-FFF2-40B4-BE49-F238E27FC236}">
                <a16:creationId xmlns:a16="http://schemas.microsoft.com/office/drawing/2014/main" id="{77D335B3-D2FF-4028-AA3E-F62F9A04B84B}"/>
              </a:ext>
            </a:extLst>
          </p:cNvPr>
          <p:cNvCxnSpPr>
            <a:cxnSpLocks/>
          </p:cNvCxnSpPr>
          <p:nvPr/>
        </p:nvCxnSpPr>
        <p:spPr>
          <a:xfrm>
            <a:off x="757882" y="1334407"/>
            <a:ext cx="0" cy="3323259"/>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F28E8B-F121-47A0-AF07-5166332CD6D1}"/>
              </a:ext>
            </a:extLst>
          </p:cNvPr>
          <p:cNvCxnSpPr>
            <a:cxnSpLocks/>
          </p:cNvCxnSpPr>
          <p:nvPr/>
        </p:nvCxnSpPr>
        <p:spPr>
          <a:xfrm>
            <a:off x="757883" y="1334406"/>
            <a:ext cx="1585516" cy="0"/>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DE5E3D7-2828-4F03-8966-D31802FF4B46}"/>
              </a:ext>
            </a:extLst>
          </p:cNvPr>
          <p:cNvSpPr txBox="1"/>
          <p:nvPr/>
        </p:nvSpPr>
        <p:spPr>
          <a:xfrm>
            <a:off x="871608" y="992124"/>
            <a:ext cx="1226618" cy="276999"/>
          </a:xfrm>
          <a:prstGeom prst="rect">
            <a:avLst/>
          </a:prstGeom>
          <a:noFill/>
        </p:spPr>
        <p:txBody>
          <a:bodyPr wrap="none" rtlCol="0">
            <a:spAutoFit/>
          </a:bodyPr>
          <a:lstStyle/>
          <a:p>
            <a:r>
              <a:rPr lang="en-US" sz="1200" dirty="0"/>
              <a:t>Strength </a:t>
            </a:r>
            <a:r>
              <a:rPr lang="en-CH" sz="1200" dirty="0"/>
              <a:t>(MPa)</a:t>
            </a:r>
          </a:p>
        </p:txBody>
      </p:sp>
      <p:sp>
        <p:nvSpPr>
          <p:cNvPr id="40" name="TextBox 39">
            <a:extLst>
              <a:ext uri="{FF2B5EF4-FFF2-40B4-BE49-F238E27FC236}">
                <a16:creationId xmlns:a16="http://schemas.microsoft.com/office/drawing/2014/main" id="{B16E1551-AF1A-4466-9EE6-1F6775B61D0D}"/>
              </a:ext>
            </a:extLst>
          </p:cNvPr>
          <p:cNvSpPr txBox="1"/>
          <p:nvPr/>
        </p:nvSpPr>
        <p:spPr>
          <a:xfrm rot="16200000">
            <a:off x="47847" y="2750480"/>
            <a:ext cx="944489" cy="276999"/>
          </a:xfrm>
          <a:prstGeom prst="rect">
            <a:avLst/>
          </a:prstGeom>
          <a:noFill/>
        </p:spPr>
        <p:txBody>
          <a:bodyPr wrap="none" rtlCol="0">
            <a:spAutoFit/>
          </a:bodyPr>
          <a:lstStyle/>
          <a:p>
            <a:r>
              <a:rPr lang="en-CH" sz="1200" dirty="0"/>
              <a:t>Depth</a:t>
            </a:r>
            <a:r>
              <a:rPr lang="en-US" sz="1200" dirty="0"/>
              <a:t> </a:t>
            </a:r>
            <a:r>
              <a:rPr lang="en-CH" sz="1200" dirty="0"/>
              <a:t>(km)</a:t>
            </a:r>
          </a:p>
        </p:txBody>
      </p:sp>
      <p:cxnSp>
        <p:nvCxnSpPr>
          <p:cNvPr id="42" name="Straight Connector 41">
            <a:extLst>
              <a:ext uri="{FF2B5EF4-FFF2-40B4-BE49-F238E27FC236}">
                <a16:creationId xmlns:a16="http://schemas.microsoft.com/office/drawing/2014/main" id="{200D303B-786C-4B02-82EF-1D6693CFBE11}"/>
              </a:ext>
            </a:extLst>
          </p:cNvPr>
          <p:cNvCxnSpPr>
            <a:cxnSpLocks/>
          </p:cNvCxnSpPr>
          <p:nvPr/>
        </p:nvCxnSpPr>
        <p:spPr>
          <a:xfrm>
            <a:off x="757883" y="1340801"/>
            <a:ext cx="963827" cy="71937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23525A68-0FDF-4247-B6BE-3CEACF91FEBC}"/>
              </a:ext>
            </a:extLst>
          </p:cNvPr>
          <p:cNvSpPr/>
          <p:nvPr/>
        </p:nvSpPr>
        <p:spPr>
          <a:xfrm>
            <a:off x="871608" y="3216043"/>
            <a:ext cx="850102" cy="1408615"/>
          </a:xfrm>
          <a:custGeom>
            <a:avLst/>
            <a:gdLst>
              <a:gd name="connsiteX0" fmla="*/ 0 w 963827"/>
              <a:gd name="connsiteY0" fmla="*/ 840259 h 840259"/>
              <a:gd name="connsiteX1" fmla="*/ 115330 w 963827"/>
              <a:gd name="connsiteY1" fmla="*/ 535459 h 840259"/>
              <a:gd name="connsiteX2" fmla="*/ 362465 w 963827"/>
              <a:gd name="connsiteY2" fmla="*/ 296562 h 840259"/>
              <a:gd name="connsiteX3" fmla="*/ 963827 w 963827"/>
              <a:gd name="connsiteY3" fmla="*/ 0 h 840259"/>
            </a:gdLst>
            <a:ahLst/>
            <a:cxnLst>
              <a:cxn ang="0">
                <a:pos x="connsiteX0" y="connsiteY0"/>
              </a:cxn>
              <a:cxn ang="0">
                <a:pos x="connsiteX1" y="connsiteY1"/>
              </a:cxn>
              <a:cxn ang="0">
                <a:pos x="connsiteX2" y="connsiteY2"/>
              </a:cxn>
              <a:cxn ang="0">
                <a:pos x="connsiteX3" y="connsiteY3"/>
              </a:cxn>
            </a:cxnLst>
            <a:rect l="l" t="t" r="r" b="b"/>
            <a:pathLst>
              <a:path w="963827" h="840259">
                <a:moveTo>
                  <a:pt x="0" y="840259"/>
                </a:moveTo>
                <a:cubicBezTo>
                  <a:pt x="27459" y="733167"/>
                  <a:pt x="54919" y="626075"/>
                  <a:pt x="115330" y="535459"/>
                </a:cubicBezTo>
                <a:cubicBezTo>
                  <a:pt x="175741" y="444843"/>
                  <a:pt x="221049" y="385805"/>
                  <a:pt x="362465" y="296562"/>
                </a:cubicBezTo>
                <a:cubicBezTo>
                  <a:pt x="503881" y="207319"/>
                  <a:pt x="733854" y="103659"/>
                  <a:pt x="963827" y="0"/>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50" name="TextBox 49">
            <a:extLst>
              <a:ext uri="{FF2B5EF4-FFF2-40B4-BE49-F238E27FC236}">
                <a16:creationId xmlns:a16="http://schemas.microsoft.com/office/drawing/2014/main" id="{5E8DC972-9FC4-4B12-AEEA-69E7D8E29774}"/>
              </a:ext>
            </a:extLst>
          </p:cNvPr>
          <p:cNvSpPr txBox="1"/>
          <p:nvPr/>
        </p:nvSpPr>
        <p:spPr>
          <a:xfrm>
            <a:off x="1396911" y="1495545"/>
            <a:ext cx="577402" cy="276999"/>
          </a:xfrm>
          <a:prstGeom prst="rect">
            <a:avLst/>
          </a:prstGeom>
          <a:noFill/>
          <a:ln>
            <a:noFill/>
          </a:ln>
        </p:spPr>
        <p:txBody>
          <a:bodyPr wrap="none" rtlCol="0">
            <a:spAutoFit/>
          </a:bodyPr>
          <a:lstStyle/>
          <a:p>
            <a:r>
              <a:rPr lang="en-US" sz="1200" dirty="0"/>
              <a:t>B</a:t>
            </a:r>
            <a:r>
              <a:rPr lang="en-CH" sz="1200" dirty="0" err="1"/>
              <a:t>rittle</a:t>
            </a:r>
            <a:endParaRPr lang="en-CH" sz="1200" dirty="0"/>
          </a:p>
        </p:txBody>
      </p:sp>
      <p:sp>
        <p:nvSpPr>
          <p:cNvPr id="51" name="TextBox 50">
            <a:extLst>
              <a:ext uri="{FF2B5EF4-FFF2-40B4-BE49-F238E27FC236}">
                <a16:creationId xmlns:a16="http://schemas.microsoft.com/office/drawing/2014/main" id="{51495E58-D363-4EEE-A61B-B180FFE70FA5}"/>
              </a:ext>
            </a:extLst>
          </p:cNvPr>
          <p:cNvSpPr txBox="1"/>
          <p:nvPr/>
        </p:nvSpPr>
        <p:spPr>
          <a:xfrm>
            <a:off x="1355210" y="3655919"/>
            <a:ext cx="652743" cy="276999"/>
          </a:xfrm>
          <a:prstGeom prst="rect">
            <a:avLst/>
          </a:prstGeom>
          <a:noFill/>
        </p:spPr>
        <p:txBody>
          <a:bodyPr wrap="none" rtlCol="0">
            <a:spAutoFit/>
          </a:bodyPr>
          <a:lstStyle/>
          <a:p>
            <a:r>
              <a:rPr lang="en-US" sz="1200" dirty="0"/>
              <a:t>D</a:t>
            </a:r>
            <a:r>
              <a:rPr lang="en-CH" sz="1200" dirty="0" err="1"/>
              <a:t>uctile</a:t>
            </a:r>
            <a:endParaRPr lang="en-CH" sz="1200" dirty="0"/>
          </a:p>
        </p:txBody>
      </p:sp>
      <p:sp>
        <p:nvSpPr>
          <p:cNvPr id="22" name="TextBox 21">
            <a:extLst>
              <a:ext uri="{FF2B5EF4-FFF2-40B4-BE49-F238E27FC236}">
                <a16:creationId xmlns:a16="http://schemas.microsoft.com/office/drawing/2014/main" id="{B042FF5D-028F-4C76-A865-3CFA51662D04}"/>
              </a:ext>
            </a:extLst>
          </p:cNvPr>
          <p:cNvSpPr txBox="1"/>
          <p:nvPr/>
        </p:nvSpPr>
        <p:spPr>
          <a:xfrm>
            <a:off x="2805500" y="4278840"/>
            <a:ext cx="848309" cy="246221"/>
          </a:xfrm>
          <a:prstGeom prst="rect">
            <a:avLst/>
          </a:prstGeom>
          <a:noFill/>
        </p:spPr>
        <p:txBody>
          <a:bodyPr wrap="square" rtlCol="0">
            <a:spAutoFit/>
          </a:bodyPr>
          <a:lstStyle/>
          <a:p>
            <a:pPr algn="ctr"/>
            <a:r>
              <a:rPr lang="en-CH" sz="1000" dirty="0"/>
              <a:t>10 mm</a:t>
            </a:r>
          </a:p>
        </p:txBody>
      </p:sp>
      <p:sp>
        <p:nvSpPr>
          <p:cNvPr id="32" name="TextBox 31">
            <a:extLst>
              <a:ext uri="{FF2B5EF4-FFF2-40B4-BE49-F238E27FC236}">
                <a16:creationId xmlns:a16="http://schemas.microsoft.com/office/drawing/2014/main" id="{87F9405E-1C78-4813-B6FB-F8B0C62FADEE}"/>
              </a:ext>
            </a:extLst>
          </p:cNvPr>
          <p:cNvSpPr txBox="1"/>
          <p:nvPr/>
        </p:nvSpPr>
        <p:spPr>
          <a:xfrm>
            <a:off x="6206044" y="1516948"/>
            <a:ext cx="2739516" cy="2862322"/>
          </a:xfrm>
          <a:prstGeom prst="rect">
            <a:avLst/>
          </a:prstGeom>
          <a:noFill/>
        </p:spPr>
        <p:txBody>
          <a:bodyPr wrap="square">
            <a:spAutoFit/>
          </a:bodyPr>
          <a:lstStyle/>
          <a:p>
            <a:pPr eaLnBrk="0" fontAlgn="base" hangingPunct="0">
              <a:spcBef>
                <a:spcPct val="0"/>
              </a:spcBef>
              <a:spcAft>
                <a:spcPct val="0"/>
              </a:spcAft>
            </a:pPr>
            <a:r>
              <a:rPr lang="en-CH" sz="1800" b="1" dirty="0"/>
              <a:t>The Earth’s lithosphere</a:t>
            </a:r>
            <a:r>
              <a:rPr lang="en-US" sz="1800" b="1" dirty="0"/>
              <a:t> can be divided into 2 distinct layers:</a:t>
            </a:r>
            <a:endParaRPr lang="en-CH" sz="1800" b="1" dirty="0"/>
          </a:p>
          <a:p>
            <a:pPr marL="171446" indent="-171446" eaLnBrk="0" fontAlgn="base" hangingPunct="0">
              <a:spcBef>
                <a:spcPct val="0"/>
              </a:spcBef>
              <a:spcAft>
                <a:spcPct val="0"/>
              </a:spcAft>
              <a:buFont typeface="Wingdings" panose="05000000000000000000" pitchFamily="2" charset="2"/>
              <a:buChar char="§"/>
            </a:pPr>
            <a:endParaRPr lang="en-CH" sz="1800" dirty="0"/>
          </a:p>
          <a:p>
            <a:pPr marL="171446" indent="-171446" eaLnBrk="0" fontAlgn="base" hangingPunct="0">
              <a:spcBef>
                <a:spcPct val="0"/>
              </a:spcBef>
              <a:spcAft>
                <a:spcPct val="0"/>
              </a:spcAft>
              <a:buFont typeface="Wingdings" panose="05000000000000000000" pitchFamily="2" charset="2"/>
              <a:buChar char="§"/>
            </a:pPr>
            <a:r>
              <a:rPr lang="en-CH" sz="1800" b="1" dirty="0"/>
              <a:t>Brittle: </a:t>
            </a:r>
            <a:r>
              <a:rPr lang="en-CH" sz="1800" dirty="0"/>
              <a:t>faults, controlled by friction</a:t>
            </a:r>
          </a:p>
          <a:p>
            <a:pPr marL="171446" indent="-171446" eaLnBrk="0" fontAlgn="base" hangingPunct="0">
              <a:spcBef>
                <a:spcPct val="0"/>
              </a:spcBef>
              <a:spcAft>
                <a:spcPct val="0"/>
              </a:spcAft>
              <a:buFont typeface="Wingdings" panose="05000000000000000000" pitchFamily="2" charset="2"/>
              <a:buChar char="§"/>
            </a:pPr>
            <a:endParaRPr lang="en-CH" sz="1800" dirty="0"/>
          </a:p>
          <a:p>
            <a:pPr marL="171446" indent="-171446" eaLnBrk="0" fontAlgn="base" hangingPunct="0">
              <a:spcBef>
                <a:spcPct val="0"/>
              </a:spcBef>
              <a:spcAft>
                <a:spcPct val="0"/>
              </a:spcAft>
              <a:buFont typeface="Wingdings" panose="05000000000000000000" pitchFamily="2" charset="2"/>
              <a:buChar char="§"/>
            </a:pPr>
            <a:r>
              <a:rPr lang="en-CH" sz="1800" b="1" dirty="0"/>
              <a:t>Ductile: </a:t>
            </a:r>
            <a:r>
              <a:rPr lang="en-CH" sz="1800" dirty="0"/>
              <a:t>homogeneous deformation, controlled by crystal plasticity</a:t>
            </a:r>
            <a:endParaRPr lang="fr-FR" sz="1800" dirty="0"/>
          </a:p>
        </p:txBody>
      </p:sp>
      <p:sp>
        <p:nvSpPr>
          <p:cNvPr id="3" name="TextBox 2">
            <a:extLst>
              <a:ext uri="{FF2B5EF4-FFF2-40B4-BE49-F238E27FC236}">
                <a16:creationId xmlns:a16="http://schemas.microsoft.com/office/drawing/2014/main" id="{5D7B60D1-F529-41E8-C4AA-9A2962292F7B}"/>
              </a:ext>
            </a:extLst>
          </p:cNvPr>
          <p:cNvSpPr txBox="1"/>
          <p:nvPr/>
        </p:nvSpPr>
        <p:spPr>
          <a:xfrm>
            <a:off x="4235106" y="3897593"/>
            <a:ext cx="1903085" cy="369332"/>
          </a:xfrm>
          <a:prstGeom prst="rect">
            <a:avLst/>
          </a:prstGeom>
          <a:noFill/>
          <a:ln w="19050">
            <a:solidFill>
              <a:schemeClr val="accent2"/>
            </a:solidFill>
          </a:ln>
        </p:spPr>
        <p:txBody>
          <a:bodyPr wrap="none" rtlCol="0">
            <a:spAutoFit/>
          </a:bodyPr>
          <a:lstStyle/>
          <a:p>
            <a:r>
              <a:rPr lang="en-CH" sz="1800" dirty="0"/>
              <a:t>Ductile substrate</a:t>
            </a:r>
            <a:endParaRPr lang="fr-FR" sz="1800" dirty="0"/>
          </a:p>
        </p:txBody>
      </p:sp>
      <p:cxnSp>
        <p:nvCxnSpPr>
          <p:cNvPr id="4" name="Straight Arrow Connector 3">
            <a:extLst>
              <a:ext uri="{FF2B5EF4-FFF2-40B4-BE49-F238E27FC236}">
                <a16:creationId xmlns:a16="http://schemas.microsoft.com/office/drawing/2014/main" id="{30C7A679-A313-88B2-7F41-B25A41DFDC58}"/>
              </a:ext>
            </a:extLst>
          </p:cNvPr>
          <p:cNvCxnSpPr>
            <a:cxnSpLocks/>
          </p:cNvCxnSpPr>
          <p:nvPr/>
        </p:nvCxnSpPr>
        <p:spPr>
          <a:xfrm flipH="1">
            <a:off x="4910903" y="1880654"/>
            <a:ext cx="58833" cy="818977"/>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D516E74D-7C99-821C-2950-A44D04E32A5A}"/>
              </a:ext>
            </a:extLst>
          </p:cNvPr>
          <p:cNvSpPr txBox="1"/>
          <p:nvPr/>
        </p:nvSpPr>
        <p:spPr>
          <a:xfrm>
            <a:off x="4340905" y="1575721"/>
            <a:ext cx="1620957" cy="369332"/>
          </a:xfrm>
          <a:prstGeom prst="rect">
            <a:avLst/>
          </a:prstGeom>
          <a:noFill/>
          <a:ln w="19050">
            <a:solidFill>
              <a:schemeClr val="accent2"/>
            </a:solidFill>
          </a:ln>
        </p:spPr>
        <p:txBody>
          <a:bodyPr wrap="none" rtlCol="0">
            <a:spAutoFit/>
          </a:bodyPr>
          <a:lstStyle/>
          <a:p>
            <a:r>
              <a:rPr lang="en-CH" sz="1800" dirty="0"/>
              <a:t>Brittle fracture</a:t>
            </a:r>
            <a:endParaRPr lang="fr-FR" sz="1800" dirty="0"/>
          </a:p>
        </p:txBody>
      </p:sp>
      <p:cxnSp>
        <p:nvCxnSpPr>
          <p:cNvPr id="6" name="Straight Arrow Connector 5">
            <a:extLst>
              <a:ext uri="{FF2B5EF4-FFF2-40B4-BE49-F238E27FC236}">
                <a16:creationId xmlns:a16="http://schemas.microsoft.com/office/drawing/2014/main" id="{036AF1E1-59E4-9AFA-B6F2-79C0FF1693D4}"/>
              </a:ext>
            </a:extLst>
          </p:cNvPr>
          <p:cNvCxnSpPr>
            <a:cxnSpLocks/>
          </p:cNvCxnSpPr>
          <p:nvPr/>
        </p:nvCxnSpPr>
        <p:spPr>
          <a:xfrm flipH="1">
            <a:off x="3299513" y="1575721"/>
            <a:ext cx="1053570" cy="121571"/>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82E59112-185D-1021-26A8-A3207F2DC42F}"/>
              </a:ext>
            </a:extLst>
          </p:cNvPr>
          <p:cNvCxnSpPr>
            <a:cxnSpLocks/>
            <a:stCxn id="3" idx="0"/>
          </p:cNvCxnSpPr>
          <p:nvPr/>
        </p:nvCxnSpPr>
        <p:spPr>
          <a:xfrm flipH="1" flipV="1">
            <a:off x="5109130" y="3326002"/>
            <a:ext cx="77519" cy="571591"/>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0BA3A7CD-FB00-7CA1-A618-9E3221747345}"/>
              </a:ext>
            </a:extLst>
          </p:cNvPr>
          <p:cNvCxnSpPr>
            <a:cxnSpLocks/>
          </p:cNvCxnSpPr>
          <p:nvPr/>
        </p:nvCxnSpPr>
        <p:spPr>
          <a:xfrm flipH="1" flipV="1">
            <a:off x="3239464" y="3920350"/>
            <a:ext cx="997020" cy="277325"/>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9794A01-39E9-6A8B-B80E-11E481EFEC23}"/>
              </a:ext>
            </a:extLst>
          </p:cNvPr>
          <p:cNvSpPr txBox="1"/>
          <p:nvPr/>
        </p:nvSpPr>
        <p:spPr>
          <a:xfrm>
            <a:off x="2528888" y="997220"/>
            <a:ext cx="1404522" cy="276999"/>
          </a:xfrm>
          <a:prstGeom prst="rect">
            <a:avLst/>
          </a:prstGeom>
          <a:noFill/>
        </p:spPr>
        <p:txBody>
          <a:bodyPr wrap="square">
            <a:spAutoFit/>
          </a:bodyPr>
          <a:lstStyle/>
          <a:p>
            <a:pPr algn="ctr"/>
            <a:r>
              <a:rPr lang="en-CH" sz="1200" dirty="0"/>
              <a:t>Lab samples </a:t>
            </a:r>
          </a:p>
        </p:txBody>
      </p:sp>
      <p:cxnSp>
        <p:nvCxnSpPr>
          <p:cNvPr id="13" name="Straight Connector 12">
            <a:extLst>
              <a:ext uri="{FF2B5EF4-FFF2-40B4-BE49-F238E27FC236}">
                <a16:creationId xmlns:a16="http://schemas.microsoft.com/office/drawing/2014/main" id="{2448F2B2-6B90-5A1A-966E-9F6F2189F65E}"/>
              </a:ext>
            </a:extLst>
          </p:cNvPr>
          <p:cNvCxnSpPr>
            <a:cxnSpLocks/>
          </p:cNvCxnSpPr>
          <p:nvPr/>
        </p:nvCxnSpPr>
        <p:spPr>
          <a:xfrm>
            <a:off x="3072511" y="4509651"/>
            <a:ext cx="33390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4C0E8F-9804-9588-E0E5-176A6E3B7E57}"/>
              </a:ext>
            </a:extLst>
          </p:cNvPr>
          <p:cNvSpPr txBox="1"/>
          <p:nvPr/>
        </p:nvSpPr>
        <p:spPr>
          <a:xfrm>
            <a:off x="0" y="273155"/>
            <a:ext cx="9144000" cy="461665"/>
          </a:xfrm>
          <a:prstGeom prst="rect">
            <a:avLst/>
          </a:prstGeom>
          <a:noFill/>
        </p:spPr>
        <p:txBody>
          <a:bodyPr wrap="square" rtlCol="0">
            <a:spAutoFit/>
          </a:bodyPr>
          <a:lstStyle>
            <a:defPPr>
              <a:defRPr lang="fr-FR"/>
            </a:defPPr>
            <a:lvl1pPr>
              <a:defRPr sz="2800" b="1"/>
            </a:lvl1pPr>
          </a:lstStyle>
          <a:p>
            <a:pPr algn="ctr"/>
            <a:r>
              <a:rPr lang="fr-FR" sz="2400" dirty="0" err="1"/>
              <a:t>What</a:t>
            </a:r>
            <a:r>
              <a:rPr lang="fr-FR" sz="2400" dirty="0"/>
              <a:t> </a:t>
            </a:r>
            <a:r>
              <a:rPr lang="fr-FR" sz="2400" dirty="0" err="1"/>
              <a:t>is</a:t>
            </a:r>
            <a:r>
              <a:rPr lang="fr-FR" sz="2400" dirty="0"/>
              <a:t> the BDT</a:t>
            </a:r>
            <a:r>
              <a:rPr lang="en-CH" sz="2400" dirty="0"/>
              <a:t>?</a:t>
            </a:r>
            <a:endParaRPr lang="fr-FR" sz="2400" dirty="0"/>
          </a:p>
        </p:txBody>
      </p:sp>
      <p:sp>
        <p:nvSpPr>
          <p:cNvPr id="16" name="TextBox 1">
            <a:extLst>
              <a:ext uri="{FF2B5EF4-FFF2-40B4-BE49-F238E27FC236}">
                <a16:creationId xmlns:a16="http://schemas.microsoft.com/office/drawing/2014/main" id="{15BFF981-F446-9B03-D0D4-CA6E15F731AE}"/>
              </a:ext>
            </a:extLst>
          </p:cNvPr>
          <p:cNvSpPr txBox="1"/>
          <p:nvPr/>
        </p:nvSpPr>
        <p:spPr>
          <a:xfrm>
            <a:off x="12617" y="4443334"/>
            <a:ext cx="2309016" cy="559961"/>
          </a:xfrm>
          <a:prstGeom prst="rect">
            <a:avLst/>
          </a:prstGeom>
          <a:noFill/>
        </p:spPr>
        <p:txBody>
          <a:bodyPr wrap="square" rtlCol="0">
            <a:spAutoFit/>
          </a:bodyPr>
          <a:lstStyle>
            <a:defPPr>
              <a:defRPr lang="fr-FR"/>
            </a:defPPr>
            <a:lvl1pPr>
              <a:defRPr i="1"/>
            </a:lvl1pPr>
          </a:lstStyle>
          <a:p>
            <a:r>
              <a:rPr lang="en-US" sz="1013" dirty="0"/>
              <a:t>Paterson et al., 1958</a:t>
            </a:r>
          </a:p>
          <a:p>
            <a:r>
              <a:rPr lang="en-US" sz="1013" dirty="0" err="1"/>
              <a:t>Byerlee</a:t>
            </a:r>
            <a:r>
              <a:rPr lang="en-US" sz="1013" dirty="0"/>
              <a:t>, 1968, Kirby, 1983,</a:t>
            </a:r>
          </a:p>
          <a:p>
            <a:r>
              <a:rPr lang="en-US" sz="1013" dirty="0" err="1"/>
              <a:t>Kolhlstedt</a:t>
            </a:r>
            <a:r>
              <a:rPr lang="en-US" sz="1013" dirty="0"/>
              <a:t> et a., 1995</a:t>
            </a:r>
          </a:p>
        </p:txBody>
      </p:sp>
      <p:sp>
        <p:nvSpPr>
          <p:cNvPr id="18" name="TextBox 1">
            <a:extLst>
              <a:ext uri="{FF2B5EF4-FFF2-40B4-BE49-F238E27FC236}">
                <a16:creationId xmlns:a16="http://schemas.microsoft.com/office/drawing/2014/main" id="{36FF8536-62BF-1B2A-1027-A72E0A99AF25}"/>
              </a:ext>
            </a:extLst>
          </p:cNvPr>
          <p:cNvSpPr txBox="1"/>
          <p:nvPr/>
        </p:nvSpPr>
        <p:spPr>
          <a:xfrm>
            <a:off x="2566508" y="4699866"/>
            <a:ext cx="1229824" cy="248209"/>
          </a:xfrm>
          <a:prstGeom prst="rect">
            <a:avLst/>
          </a:prstGeom>
          <a:noFill/>
        </p:spPr>
        <p:txBody>
          <a:bodyPr wrap="none" rtlCol="0">
            <a:spAutoFit/>
          </a:bodyPr>
          <a:lstStyle>
            <a:defPPr>
              <a:defRPr lang="fr-FR"/>
            </a:defPPr>
            <a:lvl1pPr>
              <a:defRPr i="1"/>
            </a:lvl1pPr>
          </a:lstStyle>
          <a:p>
            <a:r>
              <a:rPr lang="en-US" sz="1013" dirty="0"/>
              <a:t>Evans et al., 1990</a:t>
            </a:r>
          </a:p>
        </p:txBody>
      </p:sp>
      <p:sp>
        <p:nvSpPr>
          <p:cNvPr id="2" name="ZoneTexte 1">
            <a:extLst>
              <a:ext uri="{FF2B5EF4-FFF2-40B4-BE49-F238E27FC236}">
                <a16:creationId xmlns:a16="http://schemas.microsoft.com/office/drawing/2014/main" id="{F829D10D-412E-7E3E-5FC2-20DE91C1B1BB}"/>
              </a:ext>
            </a:extLst>
          </p:cNvPr>
          <p:cNvSpPr txBox="1"/>
          <p:nvPr/>
        </p:nvSpPr>
        <p:spPr>
          <a:xfrm>
            <a:off x="8767580" y="4763942"/>
            <a:ext cx="256802" cy="248209"/>
          </a:xfrm>
          <a:prstGeom prst="rect">
            <a:avLst/>
          </a:prstGeom>
          <a:noFill/>
        </p:spPr>
        <p:txBody>
          <a:bodyPr wrap="none" rtlCol="0">
            <a:spAutoFit/>
          </a:bodyPr>
          <a:lstStyle/>
          <a:p>
            <a:r>
              <a:rPr lang="fr-FR" sz="1013" dirty="0"/>
              <a:t>5</a:t>
            </a:r>
            <a:endParaRPr lang="fr-CH" sz="1013" dirty="0"/>
          </a:p>
        </p:txBody>
      </p:sp>
      <p:sp>
        <p:nvSpPr>
          <p:cNvPr id="11" name="ZoneTexte 10">
            <a:extLst>
              <a:ext uri="{FF2B5EF4-FFF2-40B4-BE49-F238E27FC236}">
                <a16:creationId xmlns:a16="http://schemas.microsoft.com/office/drawing/2014/main" id="{8E6F0F7A-F22A-273B-E691-187DFD1BB348}"/>
              </a:ext>
            </a:extLst>
          </p:cNvPr>
          <p:cNvSpPr txBox="1"/>
          <p:nvPr/>
        </p:nvSpPr>
        <p:spPr>
          <a:xfrm>
            <a:off x="3845782" y="3584625"/>
            <a:ext cx="1856598" cy="248209"/>
          </a:xfrm>
          <a:prstGeom prst="rect">
            <a:avLst/>
          </a:prstGeom>
          <a:noFill/>
        </p:spPr>
        <p:txBody>
          <a:bodyPr wrap="none" rtlCol="0">
            <a:spAutoFit/>
          </a:bodyPr>
          <a:lstStyle/>
          <a:p>
            <a:r>
              <a:rPr lang="fr-FR" sz="1013" i="1" dirty="0" err="1"/>
              <a:t>Burgmann</a:t>
            </a:r>
            <a:r>
              <a:rPr lang="fr-FR" sz="1013" i="1" dirty="0"/>
              <a:t> and </a:t>
            </a:r>
            <a:r>
              <a:rPr lang="fr-FR" sz="1013" i="1" dirty="0" err="1"/>
              <a:t>Dresen</a:t>
            </a:r>
            <a:r>
              <a:rPr lang="fr-FR" sz="1013" i="1" dirty="0"/>
              <a:t>, 2009</a:t>
            </a:r>
            <a:endParaRPr lang="fr-CH" sz="1013" i="1" dirty="0"/>
          </a:p>
        </p:txBody>
      </p:sp>
    </p:spTree>
    <p:extLst>
      <p:ext uri="{BB962C8B-B14F-4D97-AF65-F5344CB8AC3E}">
        <p14:creationId xmlns:p14="http://schemas.microsoft.com/office/powerpoint/2010/main" val="69967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DD6949-6C76-EB8C-112F-9465B2D26DA0}"/>
              </a:ext>
            </a:extLst>
          </p:cNvPr>
          <p:cNvPicPr>
            <a:picLocks noChangeAspect="1"/>
          </p:cNvPicPr>
          <p:nvPr/>
        </p:nvPicPr>
        <p:blipFill rotWithShape="1">
          <a:blip r:embed="rId3"/>
          <a:srcRect l="17324" t="33645" r="12335" b="43151"/>
          <a:stretch/>
        </p:blipFill>
        <p:spPr>
          <a:xfrm>
            <a:off x="4171419" y="2364753"/>
            <a:ext cx="1596634" cy="1108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213C3B27-5791-0FF4-D696-C7002AB77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82258" y="2332646"/>
            <a:ext cx="493049" cy="884925"/>
          </a:xfrm>
          <a:prstGeom prst="rect">
            <a:avLst/>
          </a:prstGeom>
          <a:ln w="38100">
            <a:solidFill>
              <a:schemeClr val="accent2"/>
            </a:solidFill>
          </a:ln>
        </p:spPr>
      </p:pic>
      <p:cxnSp>
        <p:nvCxnSpPr>
          <p:cNvPr id="31" name="Straight Connector 30">
            <a:extLst>
              <a:ext uri="{FF2B5EF4-FFF2-40B4-BE49-F238E27FC236}">
                <a16:creationId xmlns:a16="http://schemas.microsoft.com/office/drawing/2014/main" id="{77D335B3-D2FF-4028-AA3E-F62F9A04B84B}"/>
              </a:ext>
            </a:extLst>
          </p:cNvPr>
          <p:cNvCxnSpPr>
            <a:cxnSpLocks/>
          </p:cNvCxnSpPr>
          <p:nvPr/>
        </p:nvCxnSpPr>
        <p:spPr>
          <a:xfrm>
            <a:off x="757882" y="1334407"/>
            <a:ext cx="0" cy="3323259"/>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F28E8B-F121-47A0-AF07-5166332CD6D1}"/>
              </a:ext>
            </a:extLst>
          </p:cNvPr>
          <p:cNvCxnSpPr>
            <a:cxnSpLocks/>
          </p:cNvCxnSpPr>
          <p:nvPr/>
        </p:nvCxnSpPr>
        <p:spPr>
          <a:xfrm>
            <a:off x="757883" y="1334406"/>
            <a:ext cx="1585516" cy="0"/>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DE5E3D7-2828-4F03-8966-D31802FF4B46}"/>
              </a:ext>
            </a:extLst>
          </p:cNvPr>
          <p:cNvSpPr txBox="1"/>
          <p:nvPr/>
        </p:nvSpPr>
        <p:spPr>
          <a:xfrm>
            <a:off x="871608" y="992124"/>
            <a:ext cx="1226618" cy="276999"/>
          </a:xfrm>
          <a:prstGeom prst="rect">
            <a:avLst/>
          </a:prstGeom>
          <a:noFill/>
        </p:spPr>
        <p:txBody>
          <a:bodyPr wrap="none" rtlCol="0">
            <a:spAutoFit/>
          </a:bodyPr>
          <a:lstStyle/>
          <a:p>
            <a:r>
              <a:rPr lang="en-US" sz="1200" dirty="0"/>
              <a:t>Strength </a:t>
            </a:r>
            <a:r>
              <a:rPr lang="en-CH" sz="1200" dirty="0"/>
              <a:t>(MPa)</a:t>
            </a:r>
          </a:p>
        </p:txBody>
      </p:sp>
      <p:sp>
        <p:nvSpPr>
          <p:cNvPr id="40" name="TextBox 39">
            <a:extLst>
              <a:ext uri="{FF2B5EF4-FFF2-40B4-BE49-F238E27FC236}">
                <a16:creationId xmlns:a16="http://schemas.microsoft.com/office/drawing/2014/main" id="{B16E1551-AF1A-4466-9EE6-1F6775B61D0D}"/>
              </a:ext>
            </a:extLst>
          </p:cNvPr>
          <p:cNvSpPr txBox="1"/>
          <p:nvPr/>
        </p:nvSpPr>
        <p:spPr>
          <a:xfrm rot="16200000">
            <a:off x="47847" y="2750480"/>
            <a:ext cx="944489" cy="276999"/>
          </a:xfrm>
          <a:prstGeom prst="rect">
            <a:avLst/>
          </a:prstGeom>
          <a:noFill/>
        </p:spPr>
        <p:txBody>
          <a:bodyPr wrap="none" rtlCol="0">
            <a:spAutoFit/>
          </a:bodyPr>
          <a:lstStyle/>
          <a:p>
            <a:r>
              <a:rPr lang="en-CH" sz="1200" dirty="0"/>
              <a:t>Depth</a:t>
            </a:r>
            <a:r>
              <a:rPr lang="en-US" sz="1200" dirty="0"/>
              <a:t> </a:t>
            </a:r>
            <a:r>
              <a:rPr lang="en-CH" sz="1200" dirty="0"/>
              <a:t>(km)</a:t>
            </a:r>
          </a:p>
        </p:txBody>
      </p:sp>
      <p:cxnSp>
        <p:nvCxnSpPr>
          <p:cNvPr id="42" name="Straight Connector 41">
            <a:extLst>
              <a:ext uri="{FF2B5EF4-FFF2-40B4-BE49-F238E27FC236}">
                <a16:creationId xmlns:a16="http://schemas.microsoft.com/office/drawing/2014/main" id="{200D303B-786C-4B02-82EF-1D6693CFBE11}"/>
              </a:ext>
            </a:extLst>
          </p:cNvPr>
          <p:cNvCxnSpPr>
            <a:cxnSpLocks/>
          </p:cNvCxnSpPr>
          <p:nvPr/>
        </p:nvCxnSpPr>
        <p:spPr>
          <a:xfrm>
            <a:off x="757883" y="1340801"/>
            <a:ext cx="963827" cy="71937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23525A68-0FDF-4247-B6BE-3CEACF91FEBC}"/>
              </a:ext>
            </a:extLst>
          </p:cNvPr>
          <p:cNvSpPr/>
          <p:nvPr/>
        </p:nvSpPr>
        <p:spPr>
          <a:xfrm>
            <a:off x="871608" y="3216043"/>
            <a:ext cx="850102" cy="1408615"/>
          </a:xfrm>
          <a:custGeom>
            <a:avLst/>
            <a:gdLst>
              <a:gd name="connsiteX0" fmla="*/ 0 w 963827"/>
              <a:gd name="connsiteY0" fmla="*/ 840259 h 840259"/>
              <a:gd name="connsiteX1" fmla="*/ 115330 w 963827"/>
              <a:gd name="connsiteY1" fmla="*/ 535459 h 840259"/>
              <a:gd name="connsiteX2" fmla="*/ 362465 w 963827"/>
              <a:gd name="connsiteY2" fmla="*/ 296562 h 840259"/>
              <a:gd name="connsiteX3" fmla="*/ 963827 w 963827"/>
              <a:gd name="connsiteY3" fmla="*/ 0 h 840259"/>
            </a:gdLst>
            <a:ahLst/>
            <a:cxnLst>
              <a:cxn ang="0">
                <a:pos x="connsiteX0" y="connsiteY0"/>
              </a:cxn>
              <a:cxn ang="0">
                <a:pos x="connsiteX1" y="connsiteY1"/>
              </a:cxn>
              <a:cxn ang="0">
                <a:pos x="connsiteX2" y="connsiteY2"/>
              </a:cxn>
              <a:cxn ang="0">
                <a:pos x="connsiteX3" y="connsiteY3"/>
              </a:cxn>
            </a:cxnLst>
            <a:rect l="l" t="t" r="r" b="b"/>
            <a:pathLst>
              <a:path w="963827" h="840259">
                <a:moveTo>
                  <a:pt x="0" y="840259"/>
                </a:moveTo>
                <a:cubicBezTo>
                  <a:pt x="27459" y="733167"/>
                  <a:pt x="54919" y="626075"/>
                  <a:pt x="115330" y="535459"/>
                </a:cubicBezTo>
                <a:cubicBezTo>
                  <a:pt x="175741" y="444843"/>
                  <a:pt x="221049" y="385805"/>
                  <a:pt x="362465" y="296562"/>
                </a:cubicBezTo>
                <a:cubicBezTo>
                  <a:pt x="503881" y="207319"/>
                  <a:pt x="733854" y="103659"/>
                  <a:pt x="963827" y="0"/>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50" name="TextBox 49">
            <a:extLst>
              <a:ext uri="{FF2B5EF4-FFF2-40B4-BE49-F238E27FC236}">
                <a16:creationId xmlns:a16="http://schemas.microsoft.com/office/drawing/2014/main" id="{5E8DC972-9FC4-4B12-AEEA-69E7D8E29774}"/>
              </a:ext>
            </a:extLst>
          </p:cNvPr>
          <p:cNvSpPr txBox="1"/>
          <p:nvPr/>
        </p:nvSpPr>
        <p:spPr>
          <a:xfrm>
            <a:off x="1396911" y="1495545"/>
            <a:ext cx="577402" cy="276999"/>
          </a:xfrm>
          <a:prstGeom prst="rect">
            <a:avLst/>
          </a:prstGeom>
          <a:noFill/>
          <a:ln>
            <a:noFill/>
          </a:ln>
        </p:spPr>
        <p:txBody>
          <a:bodyPr wrap="none" rtlCol="0">
            <a:spAutoFit/>
          </a:bodyPr>
          <a:lstStyle/>
          <a:p>
            <a:r>
              <a:rPr lang="en-US" sz="1200" dirty="0"/>
              <a:t>B</a:t>
            </a:r>
            <a:r>
              <a:rPr lang="en-CH" sz="1200" dirty="0" err="1"/>
              <a:t>rittle</a:t>
            </a:r>
            <a:endParaRPr lang="en-CH" sz="1200" dirty="0"/>
          </a:p>
        </p:txBody>
      </p:sp>
      <p:sp>
        <p:nvSpPr>
          <p:cNvPr id="51" name="TextBox 50">
            <a:extLst>
              <a:ext uri="{FF2B5EF4-FFF2-40B4-BE49-F238E27FC236}">
                <a16:creationId xmlns:a16="http://schemas.microsoft.com/office/drawing/2014/main" id="{51495E58-D363-4EEE-A61B-B180FFE70FA5}"/>
              </a:ext>
            </a:extLst>
          </p:cNvPr>
          <p:cNvSpPr txBox="1"/>
          <p:nvPr/>
        </p:nvSpPr>
        <p:spPr>
          <a:xfrm>
            <a:off x="1355210" y="3655919"/>
            <a:ext cx="652743" cy="276999"/>
          </a:xfrm>
          <a:prstGeom prst="rect">
            <a:avLst/>
          </a:prstGeom>
          <a:noFill/>
        </p:spPr>
        <p:txBody>
          <a:bodyPr wrap="none" rtlCol="0">
            <a:spAutoFit/>
          </a:bodyPr>
          <a:lstStyle/>
          <a:p>
            <a:r>
              <a:rPr lang="en-US" sz="1200" dirty="0"/>
              <a:t>D</a:t>
            </a:r>
            <a:r>
              <a:rPr lang="en-CH" sz="1200" dirty="0" err="1"/>
              <a:t>uctile</a:t>
            </a:r>
            <a:endParaRPr lang="en-CH" sz="1200" dirty="0"/>
          </a:p>
        </p:txBody>
      </p:sp>
      <p:sp>
        <p:nvSpPr>
          <p:cNvPr id="32" name="TextBox 31">
            <a:extLst>
              <a:ext uri="{FF2B5EF4-FFF2-40B4-BE49-F238E27FC236}">
                <a16:creationId xmlns:a16="http://schemas.microsoft.com/office/drawing/2014/main" id="{87F9405E-1C78-4813-B6FB-F8B0C62FADEE}"/>
              </a:ext>
            </a:extLst>
          </p:cNvPr>
          <p:cNvSpPr txBox="1"/>
          <p:nvPr/>
        </p:nvSpPr>
        <p:spPr>
          <a:xfrm>
            <a:off x="6174667" y="1287951"/>
            <a:ext cx="2739516" cy="2101344"/>
          </a:xfrm>
          <a:prstGeom prst="rect">
            <a:avLst/>
          </a:prstGeom>
          <a:noFill/>
        </p:spPr>
        <p:txBody>
          <a:bodyPr wrap="square">
            <a:spAutoFit/>
          </a:bodyPr>
          <a:lstStyle/>
          <a:p>
            <a:pPr eaLnBrk="0" fontAlgn="base" hangingPunct="0">
              <a:spcBef>
                <a:spcPct val="0"/>
              </a:spcBef>
              <a:spcAft>
                <a:spcPct val="0"/>
              </a:spcAft>
            </a:pPr>
            <a:r>
              <a:rPr lang="en-CH" sz="1013" b="1" dirty="0">
                <a:solidFill>
                  <a:schemeClr val="accent2"/>
                </a:solidFill>
              </a:rPr>
              <a:t>The brittle-to-ductile transition:</a:t>
            </a:r>
          </a:p>
          <a:p>
            <a:pPr eaLnBrk="0" fontAlgn="base" hangingPunct="0">
              <a:spcBef>
                <a:spcPct val="0"/>
              </a:spcBef>
              <a:spcAft>
                <a:spcPct val="0"/>
              </a:spcAft>
            </a:pPr>
            <a:endParaRPr lang="en-CH"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r>
              <a:rPr lang="en-GB" sz="1013" dirty="0">
                <a:solidFill>
                  <a:schemeClr val="accent2"/>
                </a:solidFill>
              </a:rPr>
              <a:t>No clear boundaries </a:t>
            </a:r>
            <a:endParaRPr lang="en-GB" sz="900"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endParaRPr lang="en-GB" sz="900"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r>
              <a:rPr lang="en-GB" sz="1013" dirty="0">
                <a:solidFill>
                  <a:schemeClr val="accent2"/>
                </a:solidFill>
              </a:rPr>
              <a:t>Combination of </a:t>
            </a:r>
            <a:r>
              <a:rPr lang="en-CH" sz="1013" dirty="0">
                <a:solidFill>
                  <a:schemeClr val="accent2"/>
                </a:solidFill>
              </a:rPr>
              <a:t>faulting </a:t>
            </a:r>
            <a:r>
              <a:rPr lang="en-GB" sz="1013" dirty="0">
                <a:solidFill>
                  <a:schemeClr val="accent2"/>
                </a:solidFill>
              </a:rPr>
              <a:t>&amp; crystal plasticity</a:t>
            </a:r>
            <a:endParaRPr lang="en-CH"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endParaRPr lang="en-CH"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r>
              <a:rPr lang="en-US" sz="1013" dirty="0">
                <a:solidFill>
                  <a:schemeClr val="accent2"/>
                </a:solidFill>
              </a:rPr>
              <a:t>Strain is partitioned between the fault plane and the r</a:t>
            </a:r>
            <a:r>
              <a:rPr lang="en-CH" sz="1013" dirty="0">
                <a:solidFill>
                  <a:schemeClr val="accent2"/>
                </a:solidFill>
              </a:rPr>
              <a:t>ock mass.</a:t>
            </a:r>
            <a:endParaRPr lang="fr-FR"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endParaRPr lang="en-CH"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r>
              <a:rPr lang="en-CH" sz="1013" dirty="0">
                <a:solidFill>
                  <a:schemeClr val="accent2"/>
                </a:solidFill>
              </a:rPr>
              <a:t>No mechanical laws</a:t>
            </a:r>
            <a:endParaRPr lang="fr-FR"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endParaRPr lang="en-CH"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r>
              <a:rPr lang="en-CH" sz="1013" dirty="0">
                <a:solidFill>
                  <a:schemeClr val="accent2"/>
                </a:solidFill>
              </a:rPr>
              <a:t>Sparse observations</a:t>
            </a:r>
            <a:endParaRPr lang="en-GB" sz="1013" dirty="0">
              <a:solidFill>
                <a:schemeClr val="accent2"/>
              </a:solidFill>
            </a:endParaRPr>
          </a:p>
        </p:txBody>
      </p:sp>
      <p:cxnSp>
        <p:nvCxnSpPr>
          <p:cNvPr id="39" name="Straight Connector 38">
            <a:extLst>
              <a:ext uri="{FF2B5EF4-FFF2-40B4-BE49-F238E27FC236}">
                <a16:creationId xmlns:a16="http://schemas.microsoft.com/office/drawing/2014/main" id="{589E914C-9D53-4FAA-8373-601295D23975}"/>
              </a:ext>
            </a:extLst>
          </p:cNvPr>
          <p:cNvCxnSpPr>
            <a:cxnSpLocks/>
          </p:cNvCxnSpPr>
          <p:nvPr/>
        </p:nvCxnSpPr>
        <p:spPr>
          <a:xfrm flipH="1">
            <a:off x="1710459" y="2060178"/>
            <a:ext cx="11251" cy="1155866"/>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6002EB4-1C1B-91DF-A4A9-9CD689D86E1A}"/>
              </a:ext>
            </a:extLst>
          </p:cNvPr>
          <p:cNvSpPr txBox="1"/>
          <p:nvPr/>
        </p:nvSpPr>
        <p:spPr>
          <a:xfrm>
            <a:off x="12617" y="4443334"/>
            <a:ext cx="2309016" cy="559961"/>
          </a:xfrm>
          <a:prstGeom prst="rect">
            <a:avLst/>
          </a:prstGeom>
          <a:noFill/>
        </p:spPr>
        <p:txBody>
          <a:bodyPr wrap="square" rtlCol="0">
            <a:spAutoFit/>
          </a:bodyPr>
          <a:lstStyle>
            <a:defPPr>
              <a:defRPr lang="fr-FR"/>
            </a:defPPr>
            <a:lvl1pPr>
              <a:defRPr i="1"/>
            </a:lvl1pPr>
          </a:lstStyle>
          <a:p>
            <a:r>
              <a:rPr lang="en-US" sz="1013" dirty="0"/>
              <a:t>Paterson et al., 1958</a:t>
            </a:r>
          </a:p>
          <a:p>
            <a:r>
              <a:rPr lang="en-US" sz="1013" dirty="0" err="1"/>
              <a:t>Byerlee</a:t>
            </a:r>
            <a:r>
              <a:rPr lang="en-US" sz="1013" dirty="0"/>
              <a:t>, 1968, Kirby, 1983,</a:t>
            </a:r>
          </a:p>
          <a:p>
            <a:r>
              <a:rPr lang="en-US" sz="1013" dirty="0" err="1"/>
              <a:t>Kolhlstedt</a:t>
            </a:r>
            <a:r>
              <a:rPr lang="en-US" sz="1013" dirty="0"/>
              <a:t> et a., 1995</a:t>
            </a:r>
          </a:p>
        </p:txBody>
      </p:sp>
      <p:sp>
        <p:nvSpPr>
          <p:cNvPr id="3" name="TextBox 2">
            <a:extLst>
              <a:ext uri="{FF2B5EF4-FFF2-40B4-BE49-F238E27FC236}">
                <a16:creationId xmlns:a16="http://schemas.microsoft.com/office/drawing/2014/main" id="{5D7B60D1-F529-41E8-C4AA-9A2962292F7B}"/>
              </a:ext>
            </a:extLst>
          </p:cNvPr>
          <p:cNvSpPr txBox="1"/>
          <p:nvPr/>
        </p:nvSpPr>
        <p:spPr>
          <a:xfrm>
            <a:off x="4235106" y="3897593"/>
            <a:ext cx="1903085" cy="369332"/>
          </a:xfrm>
          <a:prstGeom prst="rect">
            <a:avLst/>
          </a:prstGeom>
          <a:noFill/>
          <a:ln w="19050">
            <a:solidFill>
              <a:schemeClr val="accent2"/>
            </a:solidFill>
          </a:ln>
        </p:spPr>
        <p:txBody>
          <a:bodyPr wrap="none" rtlCol="0">
            <a:spAutoFit/>
          </a:bodyPr>
          <a:lstStyle/>
          <a:p>
            <a:r>
              <a:rPr lang="en-CH" sz="1800" dirty="0"/>
              <a:t>Ductile substrate</a:t>
            </a:r>
            <a:endParaRPr lang="fr-FR" sz="1800" dirty="0"/>
          </a:p>
        </p:txBody>
      </p:sp>
      <p:cxnSp>
        <p:nvCxnSpPr>
          <p:cNvPr id="4" name="Straight Arrow Connector 3">
            <a:extLst>
              <a:ext uri="{FF2B5EF4-FFF2-40B4-BE49-F238E27FC236}">
                <a16:creationId xmlns:a16="http://schemas.microsoft.com/office/drawing/2014/main" id="{30C7A679-A313-88B2-7F41-B25A41DFDC58}"/>
              </a:ext>
            </a:extLst>
          </p:cNvPr>
          <p:cNvCxnSpPr>
            <a:cxnSpLocks/>
          </p:cNvCxnSpPr>
          <p:nvPr/>
        </p:nvCxnSpPr>
        <p:spPr>
          <a:xfrm>
            <a:off x="4969737" y="1880654"/>
            <a:ext cx="107422" cy="818977"/>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D516E74D-7C99-821C-2950-A44D04E32A5A}"/>
              </a:ext>
            </a:extLst>
          </p:cNvPr>
          <p:cNvSpPr txBox="1"/>
          <p:nvPr/>
        </p:nvSpPr>
        <p:spPr>
          <a:xfrm>
            <a:off x="4340905" y="1575721"/>
            <a:ext cx="1620957" cy="369332"/>
          </a:xfrm>
          <a:prstGeom prst="rect">
            <a:avLst/>
          </a:prstGeom>
          <a:noFill/>
          <a:ln w="19050">
            <a:solidFill>
              <a:schemeClr val="accent2"/>
            </a:solidFill>
          </a:ln>
        </p:spPr>
        <p:txBody>
          <a:bodyPr wrap="none" rtlCol="0">
            <a:spAutoFit/>
          </a:bodyPr>
          <a:lstStyle/>
          <a:p>
            <a:r>
              <a:rPr lang="en-CH" sz="1800" dirty="0"/>
              <a:t>Brittle fracture</a:t>
            </a:r>
            <a:endParaRPr lang="fr-FR" sz="1800" dirty="0"/>
          </a:p>
        </p:txBody>
      </p:sp>
      <p:cxnSp>
        <p:nvCxnSpPr>
          <p:cNvPr id="6" name="Straight Arrow Connector 5">
            <a:extLst>
              <a:ext uri="{FF2B5EF4-FFF2-40B4-BE49-F238E27FC236}">
                <a16:creationId xmlns:a16="http://schemas.microsoft.com/office/drawing/2014/main" id="{036AF1E1-59E4-9AFA-B6F2-79C0FF1693D4}"/>
              </a:ext>
            </a:extLst>
          </p:cNvPr>
          <p:cNvCxnSpPr>
            <a:cxnSpLocks/>
          </p:cNvCxnSpPr>
          <p:nvPr/>
        </p:nvCxnSpPr>
        <p:spPr>
          <a:xfrm flipH="1">
            <a:off x="3225283" y="1875803"/>
            <a:ext cx="1111403" cy="823828"/>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82E59112-185D-1021-26A8-A3207F2DC42F}"/>
              </a:ext>
            </a:extLst>
          </p:cNvPr>
          <p:cNvCxnSpPr>
            <a:cxnSpLocks/>
            <a:stCxn id="3" idx="0"/>
          </p:cNvCxnSpPr>
          <p:nvPr/>
        </p:nvCxnSpPr>
        <p:spPr>
          <a:xfrm flipH="1" flipV="1">
            <a:off x="4917298" y="3011758"/>
            <a:ext cx="269351" cy="885835"/>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0BA3A7CD-FB00-7CA1-A618-9E3221747345}"/>
              </a:ext>
            </a:extLst>
          </p:cNvPr>
          <p:cNvCxnSpPr>
            <a:cxnSpLocks/>
          </p:cNvCxnSpPr>
          <p:nvPr/>
        </p:nvCxnSpPr>
        <p:spPr>
          <a:xfrm flipH="1" flipV="1">
            <a:off x="3268500" y="2894769"/>
            <a:ext cx="966607" cy="1002824"/>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9794A01-39E9-6A8B-B80E-11E481EFEC23}"/>
              </a:ext>
            </a:extLst>
          </p:cNvPr>
          <p:cNvSpPr txBox="1"/>
          <p:nvPr/>
        </p:nvSpPr>
        <p:spPr>
          <a:xfrm>
            <a:off x="2528888" y="997220"/>
            <a:ext cx="1404522" cy="276999"/>
          </a:xfrm>
          <a:prstGeom prst="rect">
            <a:avLst/>
          </a:prstGeom>
          <a:noFill/>
        </p:spPr>
        <p:txBody>
          <a:bodyPr wrap="square">
            <a:spAutoFit/>
          </a:bodyPr>
          <a:lstStyle/>
          <a:p>
            <a:pPr algn="ctr"/>
            <a:r>
              <a:rPr lang="en-CH" sz="1200" dirty="0"/>
              <a:t>Lab samples </a:t>
            </a:r>
          </a:p>
        </p:txBody>
      </p:sp>
      <p:pic>
        <p:nvPicPr>
          <p:cNvPr id="9" name="Picture 8">
            <a:extLst>
              <a:ext uri="{FF2B5EF4-FFF2-40B4-BE49-F238E27FC236}">
                <a16:creationId xmlns:a16="http://schemas.microsoft.com/office/drawing/2014/main" id="{7024F40E-37E1-F936-F57A-D6EF9A61B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371" y="1340801"/>
            <a:ext cx="477793" cy="884925"/>
          </a:xfrm>
          <a:prstGeom prst="rect">
            <a:avLst/>
          </a:prstGeom>
        </p:spPr>
      </p:pic>
      <p:pic>
        <p:nvPicPr>
          <p:cNvPr id="10" name="Picture 9">
            <a:extLst>
              <a:ext uri="{FF2B5EF4-FFF2-40B4-BE49-F238E27FC236}">
                <a16:creationId xmlns:a16="http://schemas.microsoft.com/office/drawing/2014/main" id="{1EA4AC2A-0ED0-5407-5DB4-52B9B4CE223F}"/>
              </a:ext>
            </a:extLst>
          </p:cNvPr>
          <p:cNvPicPr>
            <a:picLocks noChangeAspect="1"/>
          </p:cNvPicPr>
          <p:nvPr/>
        </p:nvPicPr>
        <p:blipFill rotWithShape="1">
          <a:blip r:embed="rId6">
            <a:extLst>
              <a:ext uri="{28A0092B-C50C-407E-A947-70E740481C1C}">
                <a14:useLocalDpi xmlns:a14="http://schemas.microsoft.com/office/drawing/2010/main" val="0"/>
              </a:ext>
            </a:extLst>
          </a:blip>
          <a:srcRect t="9687"/>
          <a:stretch/>
        </p:blipFill>
        <p:spPr>
          <a:xfrm>
            <a:off x="2995573" y="3326002"/>
            <a:ext cx="487782" cy="884925"/>
          </a:xfrm>
          <a:prstGeom prst="rect">
            <a:avLst/>
          </a:prstGeom>
        </p:spPr>
      </p:pic>
      <p:sp>
        <p:nvSpPr>
          <p:cNvPr id="14" name="TextBox 13">
            <a:extLst>
              <a:ext uri="{FF2B5EF4-FFF2-40B4-BE49-F238E27FC236}">
                <a16:creationId xmlns:a16="http://schemas.microsoft.com/office/drawing/2014/main" id="{E13BA167-0BB9-1AC4-4B91-71391DF1B0F2}"/>
              </a:ext>
            </a:extLst>
          </p:cNvPr>
          <p:cNvSpPr txBox="1"/>
          <p:nvPr/>
        </p:nvSpPr>
        <p:spPr>
          <a:xfrm>
            <a:off x="2805500" y="4278840"/>
            <a:ext cx="848309" cy="246221"/>
          </a:xfrm>
          <a:prstGeom prst="rect">
            <a:avLst/>
          </a:prstGeom>
          <a:noFill/>
        </p:spPr>
        <p:txBody>
          <a:bodyPr wrap="square" rtlCol="0">
            <a:spAutoFit/>
          </a:bodyPr>
          <a:lstStyle/>
          <a:p>
            <a:pPr algn="ctr"/>
            <a:r>
              <a:rPr lang="en-CH" sz="1000" dirty="0"/>
              <a:t>10 mm</a:t>
            </a:r>
          </a:p>
        </p:txBody>
      </p:sp>
      <p:cxnSp>
        <p:nvCxnSpPr>
          <p:cNvPr id="16" name="Straight Connector 15">
            <a:extLst>
              <a:ext uri="{FF2B5EF4-FFF2-40B4-BE49-F238E27FC236}">
                <a16:creationId xmlns:a16="http://schemas.microsoft.com/office/drawing/2014/main" id="{1EC8C64B-E5EA-3CCC-2710-EBC01C476716}"/>
              </a:ext>
            </a:extLst>
          </p:cNvPr>
          <p:cNvCxnSpPr>
            <a:cxnSpLocks/>
          </p:cNvCxnSpPr>
          <p:nvPr/>
        </p:nvCxnSpPr>
        <p:spPr>
          <a:xfrm>
            <a:off x="3072511" y="4509651"/>
            <a:ext cx="33390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B9A1570-D87C-F537-4F7B-BB51790604D4}"/>
              </a:ext>
            </a:extLst>
          </p:cNvPr>
          <p:cNvSpPr txBox="1"/>
          <p:nvPr/>
        </p:nvSpPr>
        <p:spPr>
          <a:xfrm>
            <a:off x="0" y="273155"/>
            <a:ext cx="9144000" cy="461665"/>
          </a:xfrm>
          <a:prstGeom prst="rect">
            <a:avLst/>
          </a:prstGeom>
          <a:noFill/>
        </p:spPr>
        <p:txBody>
          <a:bodyPr wrap="square" rtlCol="0">
            <a:spAutoFit/>
          </a:bodyPr>
          <a:lstStyle>
            <a:defPPr>
              <a:defRPr lang="fr-FR"/>
            </a:defPPr>
            <a:lvl1pPr>
              <a:defRPr sz="2800" b="1"/>
            </a:lvl1pPr>
          </a:lstStyle>
          <a:p>
            <a:pPr algn="ctr"/>
            <a:r>
              <a:rPr lang="fr-FR" sz="2400" dirty="0" err="1"/>
              <a:t>What</a:t>
            </a:r>
            <a:r>
              <a:rPr lang="fr-FR" sz="2400" dirty="0"/>
              <a:t> </a:t>
            </a:r>
            <a:r>
              <a:rPr lang="fr-FR" sz="2400" dirty="0" err="1"/>
              <a:t>is</a:t>
            </a:r>
            <a:r>
              <a:rPr lang="fr-FR" sz="2400" dirty="0"/>
              <a:t> the BDT</a:t>
            </a:r>
            <a:r>
              <a:rPr lang="en-CH" sz="2400" dirty="0"/>
              <a:t>?</a:t>
            </a:r>
            <a:endParaRPr lang="fr-FR" sz="2400" dirty="0"/>
          </a:p>
        </p:txBody>
      </p:sp>
      <p:sp>
        <p:nvSpPr>
          <p:cNvPr id="29" name="TextBox 28">
            <a:extLst>
              <a:ext uri="{FF2B5EF4-FFF2-40B4-BE49-F238E27FC236}">
                <a16:creationId xmlns:a16="http://schemas.microsoft.com/office/drawing/2014/main" id="{49C777A5-8848-4637-A2FE-1AF0977B79C2}"/>
              </a:ext>
            </a:extLst>
          </p:cNvPr>
          <p:cNvSpPr txBox="1"/>
          <p:nvPr/>
        </p:nvSpPr>
        <p:spPr>
          <a:xfrm>
            <a:off x="1831663" y="2438061"/>
            <a:ext cx="699230" cy="400110"/>
          </a:xfrm>
          <a:prstGeom prst="rect">
            <a:avLst/>
          </a:prstGeom>
          <a:noFill/>
          <a:ln>
            <a:solidFill>
              <a:schemeClr val="accent2"/>
            </a:solidFill>
          </a:ln>
        </p:spPr>
        <p:txBody>
          <a:bodyPr wrap="none" rtlCol="0">
            <a:spAutoFit/>
          </a:bodyPr>
          <a:lstStyle/>
          <a:p>
            <a:r>
              <a:rPr lang="en-CH" sz="2000" dirty="0">
                <a:solidFill>
                  <a:schemeClr val="accent2"/>
                </a:solidFill>
              </a:rPr>
              <a:t>BDT</a:t>
            </a:r>
          </a:p>
        </p:txBody>
      </p:sp>
      <p:sp>
        <p:nvSpPr>
          <p:cNvPr id="13" name="TextBox 1">
            <a:extLst>
              <a:ext uri="{FF2B5EF4-FFF2-40B4-BE49-F238E27FC236}">
                <a16:creationId xmlns:a16="http://schemas.microsoft.com/office/drawing/2014/main" id="{13FA8E7C-56ED-7241-35A4-DB93DA27EBD4}"/>
              </a:ext>
            </a:extLst>
          </p:cNvPr>
          <p:cNvSpPr txBox="1"/>
          <p:nvPr/>
        </p:nvSpPr>
        <p:spPr>
          <a:xfrm>
            <a:off x="2566508" y="4699866"/>
            <a:ext cx="1229824" cy="248209"/>
          </a:xfrm>
          <a:prstGeom prst="rect">
            <a:avLst/>
          </a:prstGeom>
          <a:noFill/>
        </p:spPr>
        <p:txBody>
          <a:bodyPr wrap="none" rtlCol="0">
            <a:spAutoFit/>
          </a:bodyPr>
          <a:lstStyle>
            <a:defPPr>
              <a:defRPr lang="fr-FR"/>
            </a:defPPr>
            <a:lvl1pPr>
              <a:defRPr i="1"/>
            </a:lvl1pPr>
          </a:lstStyle>
          <a:p>
            <a:r>
              <a:rPr lang="en-US" sz="1013" dirty="0"/>
              <a:t>Evans et al., 1990</a:t>
            </a:r>
          </a:p>
        </p:txBody>
      </p:sp>
      <p:sp>
        <p:nvSpPr>
          <p:cNvPr id="17" name="ZoneTexte 16">
            <a:extLst>
              <a:ext uri="{FF2B5EF4-FFF2-40B4-BE49-F238E27FC236}">
                <a16:creationId xmlns:a16="http://schemas.microsoft.com/office/drawing/2014/main" id="{669EB08A-EF92-EBF4-1AA9-CC11BE0CF06D}"/>
              </a:ext>
            </a:extLst>
          </p:cNvPr>
          <p:cNvSpPr txBox="1"/>
          <p:nvPr/>
        </p:nvSpPr>
        <p:spPr>
          <a:xfrm>
            <a:off x="8767580" y="4763942"/>
            <a:ext cx="256802" cy="248209"/>
          </a:xfrm>
          <a:prstGeom prst="rect">
            <a:avLst/>
          </a:prstGeom>
          <a:noFill/>
        </p:spPr>
        <p:txBody>
          <a:bodyPr wrap="none" rtlCol="0">
            <a:spAutoFit/>
          </a:bodyPr>
          <a:lstStyle/>
          <a:p>
            <a:r>
              <a:rPr lang="fr-FR" sz="1013" dirty="0"/>
              <a:t>5</a:t>
            </a:r>
            <a:endParaRPr lang="fr-CH" sz="1013" dirty="0"/>
          </a:p>
        </p:txBody>
      </p:sp>
    </p:spTree>
    <p:extLst>
      <p:ext uri="{BB962C8B-B14F-4D97-AF65-F5344CB8AC3E}">
        <p14:creationId xmlns:p14="http://schemas.microsoft.com/office/powerpoint/2010/main" val="44208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1143000" y="1057860"/>
            <a:ext cx="6821784" cy="3217504"/>
            <a:chOff x="-152400" y="1148894"/>
            <a:chExt cx="8880764" cy="4290005"/>
          </a:xfrm>
        </p:grpSpPr>
        <p:pic>
          <p:nvPicPr>
            <p:cNvPr id="16" name="Picture 3"/>
            <p:cNvPicPr>
              <a:picLocks noChangeAspect="1" noChangeArrowheads="1"/>
            </p:cNvPicPr>
            <p:nvPr/>
          </p:nvPicPr>
          <p:blipFill>
            <a:blip r:embed="rId3" cstate="print"/>
            <a:srcRect l="814" r="6355"/>
            <a:stretch>
              <a:fillRect/>
            </a:stretch>
          </p:blipFill>
          <p:spPr bwMode="auto">
            <a:xfrm>
              <a:off x="0" y="1404830"/>
              <a:ext cx="8728364" cy="3686462"/>
            </a:xfrm>
            <a:prstGeom prst="rect">
              <a:avLst/>
            </a:prstGeom>
            <a:noFill/>
            <a:ln w="9525">
              <a:noFill/>
              <a:miter lim="800000"/>
              <a:headEnd/>
              <a:tailEnd/>
            </a:ln>
          </p:spPr>
        </p:pic>
        <p:sp>
          <p:nvSpPr>
            <p:cNvPr id="18" name="Rectangle 17"/>
            <p:cNvSpPr/>
            <p:nvPr/>
          </p:nvSpPr>
          <p:spPr bwMode="auto">
            <a:xfrm>
              <a:off x="-152400" y="1148894"/>
              <a:ext cx="6685808" cy="1056903"/>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dirty="0">
                <a:latin typeface="Arial" charset="0"/>
                <a:ea typeface="ＭＳ Ｐゴシック" pitchFamily="1" charset="-128"/>
              </a:endParaRPr>
            </a:p>
          </p:txBody>
        </p:sp>
        <p:sp>
          <p:nvSpPr>
            <p:cNvPr id="19" name="ZoneTexte 18"/>
            <p:cNvSpPr txBox="1"/>
            <p:nvPr/>
          </p:nvSpPr>
          <p:spPr>
            <a:xfrm>
              <a:off x="1401280" y="1781295"/>
              <a:ext cx="1231647" cy="330945"/>
            </a:xfrm>
            <a:prstGeom prst="rect">
              <a:avLst/>
            </a:prstGeom>
            <a:noFill/>
          </p:spPr>
          <p:txBody>
            <a:bodyPr wrap="none" rtlCol="0">
              <a:spAutoFit/>
            </a:bodyPr>
            <a:lstStyle/>
            <a:p>
              <a:r>
                <a:rPr lang="en-US" sz="1013" dirty="0">
                  <a:latin typeface="Arial Narrow" pitchFamily="34" charset="0"/>
                </a:rPr>
                <a:t>Very low energy</a:t>
              </a:r>
            </a:p>
          </p:txBody>
        </p:sp>
        <p:sp>
          <p:nvSpPr>
            <p:cNvPr id="20" name="ZoneTexte 19"/>
            <p:cNvSpPr txBox="1"/>
            <p:nvPr/>
          </p:nvSpPr>
          <p:spPr>
            <a:xfrm>
              <a:off x="-152400" y="1786409"/>
              <a:ext cx="956185" cy="330945"/>
            </a:xfrm>
            <a:prstGeom prst="rect">
              <a:avLst/>
            </a:prstGeom>
            <a:noFill/>
          </p:spPr>
          <p:txBody>
            <a:bodyPr wrap="none" rtlCol="0">
              <a:spAutoFit/>
            </a:bodyPr>
            <a:lstStyle/>
            <a:p>
              <a:r>
                <a:rPr lang="en-US" sz="1013" dirty="0">
                  <a:latin typeface="Arial Narrow" pitchFamily="34" charset="0"/>
                </a:rPr>
                <a:t>Low energy</a:t>
              </a:r>
            </a:p>
          </p:txBody>
        </p:sp>
        <p:sp>
          <p:nvSpPr>
            <p:cNvPr id="21" name="ZoneTexte 20"/>
            <p:cNvSpPr txBox="1"/>
            <p:nvPr/>
          </p:nvSpPr>
          <p:spPr>
            <a:xfrm>
              <a:off x="5021275" y="1755565"/>
              <a:ext cx="987487" cy="330945"/>
            </a:xfrm>
            <a:prstGeom prst="rect">
              <a:avLst/>
            </a:prstGeom>
            <a:noFill/>
          </p:spPr>
          <p:txBody>
            <a:bodyPr wrap="none" rtlCol="0">
              <a:spAutoFit/>
            </a:bodyPr>
            <a:lstStyle/>
            <a:p>
              <a:r>
                <a:rPr lang="en-US" sz="1013" dirty="0">
                  <a:latin typeface="Arial Narrow" pitchFamily="34" charset="0"/>
                </a:rPr>
                <a:t>High energy</a:t>
              </a:r>
            </a:p>
          </p:txBody>
        </p:sp>
        <p:sp>
          <p:nvSpPr>
            <p:cNvPr id="22" name="Rectangle 21"/>
            <p:cNvSpPr/>
            <p:nvPr/>
          </p:nvSpPr>
          <p:spPr bwMode="auto">
            <a:xfrm>
              <a:off x="320634" y="4643252"/>
              <a:ext cx="4987636" cy="795647"/>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grpSp>
      <p:sp>
        <p:nvSpPr>
          <p:cNvPr id="23" name="Accolade ouvrante 22"/>
          <p:cNvSpPr/>
          <p:nvPr/>
        </p:nvSpPr>
        <p:spPr bwMode="auto">
          <a:xfrm rot="5400000">
            <a:off x="2084697" y="76775"/>
            <a:ext cx="588562" cy="2471953"/>
          </a:xfrm>
          <a:prstGeom prst="leftBrace">
            <a:avLst>
              <a:gd name="adj1" fmla="val 8333"/>
              <a:gd name="adj2" fmla="val 47458"/>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4" name="Accolade ouvrante 23"/>
          <p:cNvSpPr/>
          <p:nvPr/>
        </p:nvSpPr>
        <p:spPr bwMode="auto">
          <a:xfrm rot="5400000">
            <a:off x="5472750" y="830811"/>
            <a:ext cx="349730" cy="1001404"/>
          </a:xfrm>
          <a:prstGeom prst="leftBrace">
            <a:avLst>
              <a:gd name="adj1" fmla="val 8333"/>
              <a:gd name="adj2" fmla="val 45414"/>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5" name="ZoneTexte 24"/>
          <p:cNvSpPr txBox="1"/>
          <p:nvPr/>
        </p:nvSpPr>
        <p:spPr>
          <a:xfrm>
            <a:off x="5216860" y="726743"/>
            <a:ext cx="638316" cy="248209"/>
          </a:xfrm>
          <a:prstGeom prst="rect">
            <a:avLst/>
          </a:prstGeom>
          <a:noFill/>
        </p:spPr>
        <p:txBody>
          <a:bodyPr wrap="none" rtlCol="0">
            <a:spAutoFit/>
          </a:bodyPr>
          <a:lstStyle/>
          <a:p>
            <a:r>
              <a:rPr lang="en-US" sz="1013" dirty="0">
                <a:latin typeface="Arial Narrow" pitchFamily="34" charset="0"/>
              </a:rPr>
              <a:t>Electricity</a:t>
            </a:r>
          </a:p>
        </p:txBody>
      </p:sp>
      <p:sp>
        <p:nvSpPr>
          <p:cNvPr id="26" name="ZoneTexte 25"/>
          <p:cNvSpPr txBox="1"/>
          <p:nvPr/>
        </p:nvSpPr>
        <p:spPr>
          <a:xfrm>
            <a:off x="1260067" y="733544"/>
            <a:ext cx="1606530" cy="248209"/>
          </a:xfrm>
          <a:prstGeom prst="rect">
            <a:avLst/>
          </a:prstGeom>
          <a:noFill/>
        </p:spPr>
        <p:txBody>
          <a:bodyPr wrap="none" rtlCol="0">
            <a:spAutoFit/>
          </a:bodyPr>
          <a:lstStyle/>
          <a:p>
            <a:r>
              <a:rPr lang="en-US" sz="1013" dirty="0">
                <a:latin typeface="Arial Narrow" pitchFamily="34" charset="0"/>
              </a:rPr>
              <a:t>Heating system of the building</a:t>
            </a:r>
          </a:p>
        </p:txBody>
      </p:sp>
      <p:sp>
        <p:nvSpPr>
          <p:cNvPr id="2" name="Titre 20">
            <a:extLst>
              <a:ext uri="{FF2B5EF4-FFF2-40B4-BE49-F238E27FC236}">
                <a16:creationId xmlns:a16="http://schemas.microsoft.com/office/drawing/2014/main" id="{28ADED80-4290-3D25-72A8-44ECE99DA15B}"/>
              </a:ext>
            </a:extLst>
          </p:cNvPr>
          <p:cNvSpPr txBox="1">
            <a:spLocks/>
          </p:cNvSpPr>
          <p:nvPr/>
        </p:nvSpPr>
        <p:spPr>
          <a:xfrm>
            <a:off x="1075460" y="0"/>
            <a:ext cx="6858000" cy="483433"/>
          </a:xfrm>
          <a:prstGeom prst="rect">
            <a:avLst/>
          </a:prstGeom>
        </p:spPr>
        <p:txBody>
          <a:bodyPr/>
          <a:lstStyle/>
          <a:p>
            <a:pPr lvl="0" algn="ctr">
              <a:defRPr/>
            </a:pPr>
            <a:r>
              <a:rPr lang="en-US" sz="2400" b="1" dirty="0"/>
              <a:t>Geothermal energy: an important green alternative energy source!</a:t>
            </a:r>
          </a:p>
        </p:txBody>
      </p:sp>
      <p:sp>
        <p:nvSpPr>
          <p:cNvPr id="3" name="ZoneTexte 2">
            <a:extLst>
              <a:ext uri="{FF2B5EF4-FFF2-40B4-BE49-F238E27FC236}">
                <a16:creationId xmlns:a16="http://schemas.microsoft.com/office/drawing/2014/main" id="{71AB0364-A287-CFFC-67E5-7315903CBE1A}"/>
              </a:ext>
            </a:extLst>
          </p:cNvPr>
          <p:cNvSpPr txBox="1"/>
          <p:nvPr/>
        </p:nvSpPr>
        <p:spPr>
          <a:xfrm>
            <a:off x="6629400" y="4114750"/>
            <a:ext cx="1371600" cy="248209"/>
          </a:xfrm>
          <a:prstGeom prst="rect">
            <a:avLst/>
          </a:prstGeom>
          <a:noFill/>
        </p:spPr>
        <p:txBody>
          <a:bodyPr wrap="square" rtlCol="0">
            <a:spAutoFit/>
          </a:bodyPr>
          <a:lstStyle>
            <a:defPPr>
              <a:defRPr lang="fr-FR"/>
            </a:defPPr>
            <a:lvl1pPr>
              <a:defRPr i="1"/>
            </a:lvl1pPr>
          </a:lstStyle>
          <a:p>
            <a:r>
              <a:rPr lang="fr-FR" sz="1013" dirty="0"/>
              <a:t>BRGM, (2010)</a:t>
            </a:r>
          </a:p>
        </p:txBody>
      </p:sp>
      <p:sp>
        <p:nvSpPr>
          <p:cNvPr id="4" name="ZoneTexte 3">
            <a:extLst>
              <a:ext uri="{FF2B5EF4-FFF2-40B4-BE49-F238E27FC236}">
                <a16:creationId xmlns:a16="http://schemas.microsoft.com/office/drawing/2014/main" id="{4EC2676B-D723-26B1-2AEB-F918CFE80074}"/>
              </a:ext>
            </a:extLst>
          </p:cNvPr>
          <p:cNvSpPr txBox="1"/>
          <p:nvPr/>
        </p:nvSpPr>
        <p:spPr>
          <a:xfrm>
            <a:off x="8767580" y="4771562"/>
            <a:ext cx="256802" cy="248209"/>
          </a:xfrm>
          <a:prstGeom prst="rect">
            <a:avLst/>
          </a:prstGeom>
          <a:noFill/>
        </p:spPr>
        <p:txBody>
          <a:bodyPr wrap="none" rtlCol="0">
            <a:spAutoFit/>
          </a:bodyPr>
          <a:lstStyle/>
          <a:p>
            <a:r>
              <a:rPr lang="fr-FR" sz="1013" dirty="0"/>
              <a:t>2</a:t>
            </a:r>
            <a:endParaRPr lang="fr-CH" sz="1013"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31">
            <a:extLst>
              <a:ext uri="{FF2B5EF4-FFF2-40B4-BE49-F238E27FC236}">
                <a16:creationId xmlns:a16="http://schemas.microsoft.com/office/drawing/2014/main" id="{9281CE9F-70F0-5E80-A03C-2DB2E0E5578D}"/>
              </a:ext>
            </a:extLst>
          </p:cNvPr>
          <p:cNvSpPr txBox="1"/>
          <p:nvPr/>
        </p:nvSpPr>
        <p:spPr>
          <a:xfrm>
            <a:off x="6174667" y="1287951"/>
            <a:ext cx="2739516" cy="2101344"/>
          </a:xfrm>
          <a:prstGeom prst="rect">
            <a:avLst/>
          </a:prstGeom>
          <a:noFill/>
        </p:spPr>
        <p:txBody>
          <a:bodyPr wrap="square">
            <a:spAutoFit/>
          </a:bodyPr>
          <a:lstStyle/>
          <a:p>
            <a:pPr eaLnBrk="0" fontAlgn="base" hangingPunct="0">
              <a:spcBef>
                <a:spcPct val="0"/>
              </a:spcBef>
              <a:spcAft>
                <a:spcPct val="0"/>
              </a:spcAft>
            </a:pPr>
            <a:r>
              <a:rPr lang="en-CH" sz="1013" b="1" dirty="0">
                <a:solidFill>
                  <a:schemeClr val="accent2"/>
                </a:solidFill>
              </a:rPr>
              <a:t>The brittle-to-ductile transition:</a:t>
            </a:r>
          </a:p>
          <a:p>
            <a:pPr eaLnBrk="0" fontAlgn="base" hangingPunct="0">
              <a:spcBef>
                <a:spcPct val="0"/>
              </a:spcBef>
              <a:spcAft>
                <a:spcPct val="0"/>
              </a:spcAft>
            </a:pPr>
            <a:endParaRPr lang="en-CH"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r>
              <a:rPr lang="en-GB" sz="1013" dirty="0">
                <a:solidFill>
                  <a:schemeClr val="accent2"/>
                </a:solidFill>
              </a:rPr>
              <a:t>No clear boundaries </a:t>
            </a:r>
            <a:endParaRPr lang="en-GB" sz="900"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endParaRPr lang="en-GB" sz="900"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r>
              <a:rPr lang="en-GB" sz="1013" dirty="0">
                <a:solidFill>
                  <a:schemeClr val="accent2"/>
                </a:solidFill>
              </a:rPr>
              <a:t>Combination of </a:t>
            </a:r>
            <a:r>
              <a:rPr lang="en-CH" sz="1013" dirty="0">
                <a:solidFill>
                  <a:schemeClr val="accent2"/>
                </a:solidFill>
              </a:rPr>
              <a:t>faulting </a:t>
            </a:r>
            <a:r>
              <a:rPr lang="en-GB" sz="1013" dirty="0">
                <a:solidFill>
                  <a:schemeClr val="accent2"/>
                </a:solidFill>
              </a:rPr>
              <a:t>&amp; crystal plasticity</a:t>
            </a:r>
            <a:endParaRPr lang="en-CH"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endParaRPr lang="en-CH"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r>
              <a:rPr lang="en-US" sz="1013" dirty="0">
                <a:solidFill>
                  <a:schemeClr val="accent2"/>
                </a:solidFill>
              </a:rPr>
              <a:t>Strain is partitioned between the fault plane and the r</a:t>
            </a:r>
            <a:r>
              <a:rPr lang="en-CH" sz="1013" dirty="0">
                <a:solidFill>
                  <a:schemeClr val="accent2"/>
                </a:solidFill>
              </a:rPr>
              <a:t>ock mass.</a:t>
            </a:r>
            <a:endParaRPr lang="fr-FR"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endParaRPr lang="en-CH"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r>
              <a:rPr lang="en-CH" sz="1013" dirty="0">
                <a:solidFill>
                  <a:schemeClr val="accent2"/>
                </a:solidFill>
              </a:rPr>
              <a:t>No mechanical laws</a:t>
            </a:r>
            <a:endParaRPr lang="fr-FR"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endParaRPr lang="en-CH" sz="1013" dirty="0">
              <a:solidFill>
                <a:schemeClr val="accent2"/>
              </a:solidFill>
            </a:endParaRPr>
          </a:p>
          <a:p>
            <a:pPr marL="285743" indent="-285743" eaLnBrk="0" fontAlgn="base" hangingPunct="0">
              <a:spcBef>
                <a:spcPct val="0"/>
              </a:spcBef>
              <a:spcAft>
                <a:spcPct val="0"/>
              </a:spcAft>
              <a:buFont typeface="Wingdings" panose="05000000000000000000" pitchFamily="2" charset="2"/>
              <a:buChar char="§"/>
            </a:pPr>
            <a:r>
              <a:rPr lang="en-CH" sz="1013" dirty="0">
                <a:solidFill>
                  <a:schemeClr val="accent2"/>
                </a:solidFill>
              </a:rPr>
              <a:t>Sparse observations</a:t>
            </a:r>
            <a:endParaRPr lang="en-GB" sz="1013" dirty="0">
              <a:solidFill>
                <a:schemeClr val="accent2"/>
              </a:solidFill>
            </a:endParaRPr>
          </a:p>
        </p:txBody>
      </p:sp>
      <p:pic>
        <p:nvPicPr>
          <p:cNvPr id="11" name="Picture 10">
            <a:extLst>
              <a:ext uri="{FF2B5EF4-FFF2-40B4-BE49-F238E27FC236}">
                <a16:creationId xmlns:a16="http://schemas.microsoft.com/office/drawing/2014/main" id="{34DD6949-6C76-EB8C-112F-9465B2D26DA0}"/>
              </a:ext>
            </a:extLst>
          </p:cNvPr>
          <p:cNvPicPr>
            <a:picLocks noChangeAspect="1"/>
          </p:cNvPicPr>
          <p:nvPr/>
        </p:nvPicPr>
        <p:blipFill rotWithShape="1">
          <a:blip r:embed="rId3"/>
          <a:srcRect l="17324" t="33645" r="12335" b="43151"/>
          <a:stretch/>
        </p:blipFill>
        <p:spPr>
          <a:xfrm>
            <a:off x="4171419" y="2364753"/>
            <a:ext cx="1596634" cy="1108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213C3B27-5791-0FF4-D696-C7002AB77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82258" y="2332646"/>
            <a:ext cx="493049" cy="884925"/>
          </a:xfrm>
          <a:prstGeom prst="rect">
            <a:avLst/>
          </a:prstGeom>
          <a:ln w="38100">
            <a:solidFill>
              <a:schemeClr val="accent2"/>
            </a:solidFill>
          </a:ln>
        </p:spPr>
      </p:pic>
      <p:cxnSp>
        <p:nvCxnSpPr>
          <p:cNvPr id="31" name="Straight Connector 30">
            <a:extLst>
              <a:ext uri="{FF2B5EF4-FFF2-40B4-BE49-F238E27FC236}">
                <a16:creationId xmlns:a16="http://schemas.microsoft.com/office/drawing/2014/main" id="{77D335B3-D2FF-4028-AA3E-F62F9A04B84B}"/>
              </a:ext>
            </a:extLst>
          </p:cNvPr>
          <p:cNvCxnSpPr>
            <a:cxnSpLocks/>
          </p:cNvCxnSpPr>
          <p:nvPr/>
        </p:nvCxnSpPr>
        <p:spPr>
          <a:xfrm>
            <a:off x="757882" y="1334407"/>
            <a:ext cx="0" cy="3323259"/>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F28E8B-F121-47A0-AF07-5166332CD6D1}"/>
              </a:ext>
            </a:extLst>
          </p:cNvPr>
          <p:cNvCxnSpPr>
            <a:cxnSpLocks/>
          </p:cNvCxnSpPr>
          <p:nvPr/>
        </p:nvCxnSpPr>
        <p:spPr>
          <a:xfrm>
            <a:off x="757883" y="1334406"/>
            <a:ext cx="1585516" cy="0"/>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DE5E3D7-2828-4F03-8966-D31802FF4B46}"/>
              </a:ext>
            </a:extLst>
          </p:cNvPr>
          <p:cNvSpPr txBox="1"/>
          <p:nvPr/>
        </p:nvSpPr>
        <p:spPr>
          <a:xfrm>
            <a:off x="871608" y="992124"/>
            <a:ext cx="1226618" cy="276999"/>
          </a:xfrm>
          <a:prstGeom prst="rect">
            <a:avLst/>
          </a:prstGeom>
          <a:noFill/>
        </p:spPr>
        <p:txBody>
          <a:bodyPr wrap="none" rtlCol="0">
            <a:spAutoFit/>
          </a:bodyPr>
          <a:lstStyle/>
          <a:p>
            <a:r>
              <a:rPr lang="en-US" sz="1200" dirty="0"/>
              <a:t>Strength </a:t>
            </a:r>
            <a:r>
              <a:rPr lang="en-CH" sz="1200" dirty="0"/>
              <a:t>(MPa)</a:t>
            </a:r>
          </a:p>
        </p:txBody>
      </p:sp>
      <p:sp>
        <p:nvSpPr>
          <p:cNvPr id="40" name="TextBox 39">
            <a:extLst>
              <a:ext uri="{FF2B5EF4-FFF2-40B4-BE49-F238E27FC236}">
                <a16:creationId xmlns:a16="http://schemas.microsoft.com/office/drawing/2014/main" id="{B16E1551-AF1A-4466-9EE6-1F6775B61D0D}"/>
              </a:ext>
            </a:extLst>
          </p:cNvPr>
          <p:cNvSpPr txBox="1"/>
          <p:nvPr/>
        </p:nvSpPr>
        <p:spPr>
          <a:xfrm rot="16200000">
            <a:off x="47847" y="2750480"/>
            <a:ext cx="944489" cy="276999"/>
          </a:xfrm>
          <a:prstGeom prst="rect">
            <a:avLst/>
          </a:prstGeom>
          <a:noFill/>
        </p:spPr>
        <p:txBody>
          <a:bodyPr wrap="none" rtlCol="0">
            <a:spAutoFit/>
          </a:bodyPr>
          <a:lstStyle/>
          <a:p>
            <a:r>
              <a:rPr lang="en-CH" sz="1200" dirty="0"/>
              <a:t>Depth</a:t>
            </a:r>
            <a:r>
              <a:rPr lang="en-US" sz="1200" dirty="0"/>
              <a:t> </a:t>
            </a:r>
            <a:r>
              <a:rPr lang="en-CH" sz="1200" dirty="0"/>
              <a:t>(km)</a:t>
            </a:r>
          </a:p>
        </p:txBody>
      </p:sp>
      <p:cxnSp>
        <p:nvCxnSpPr>
          <p:cNvPr id="42" name="Straight Connector 41">
            <a:extLst>
              <a:ext uri="{FF2B5EF4-FFF2-40B4-BE49-F238E27FC236}">
                <a16:creationId xmlns:a16="http://schemas.microsoft.com/office/drawing/2014/main" id="{200D303B-786C-4B02-82EF-1D6693CFBE11}"/>
              </a:ext>
            </a:extLst>
          </p:cNvPr>
          <p:cNvCxnSpPr>
            <a:cxnSpLocks/>
          </p:cNvCxnSpPr>
          <p:nvPr/>
        </p:nvCxnSpPr>
        <p:spPr>
          <a:xfrm>
            <a:off x="757883" y="1340801"/>
            <a:ext cx="963827" cy="71937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23525A68-0FDF-4247-B6BE-3CEACF91FEBC}"/>
              </a:ext>
            </a:extLst>
          </p:cNvPr>
          <p:cNvSpPr/>
          <p:nvPr/>
        </p:nvSpPr>
        <p:spPr>
          <a:xfrm>
            <a:off x="871608" y="3216043"/>
            <a:ext cx="850102" cy="1408615"/>
          </a:xfrm>
          <a:custGeom>
            <a:avLst/>
            <a:gdLst>
              <a:gd name="connsiteX0" fmla="*/ 0 w 963827"/>
              <a:gd name="connsiteY0" fmla="*/ 840259 h 840259"/>
              <a:gd name="connsiteX1" fmla="*/ 115330 w 963827"/>
              <a:gd name="connsiteY1" fmla="*/ 535459 h 840259"/>
              <a:gd name="connsiteX2" fmla="*/ 362465 w 963827"/>
              <a:gd name="connsiteY2" fmla="*/ 296562 h 840259"/>
              <a:gd name="connsiteX3" fmla="*/ 963827 w 963827"/>
              <a:gd name="connsiteY3" fmla="*/ 0 h 840259"/>
            </a:gdLst>
            <a:ahLst/>
            <a:cxnLst>
              <a:cxn ang="0">
                <a:pos x="connsiteX0" y="connsiteY0"/>
              </a:cxn>
              <a:cxn ang="0">
                <a:pos x="connsiteX1" y="connsiteY1"/>
              </a:cxn>
              <a:cxn ang="0">
                <a:pos x="connsiteX2" y="connsiteY2"/>
              </a:cxn>
              <a:cxn ang="0">
                <a:pos x="connsiteX3" y="connsiteY3"/>
              </a:cxn>
            </a:cxnLst>
            <a:rect l="l" t="t" r="r" b="b"/>
            <a:pathLst>
              <a:path w="963827" h="840259">
                <a:moveTo>
                  <a:pt x="0" y="840259"/>
                </a:moveTo>
                <a:cubicBezTo>
                  <a:pt x="27459" y="733167"/>
                  <a:pt x="54919" y="626075"/>
                  <a:pt x="115330" y="535459"/>
                </a:cubicBezTo>
                <a:cubicBezTo>
                  <a:pt x="175741" y="444843"/>
                  <a:pt x="221049" y="385805"/>
                  <a:pt x="362465" y="296562"/>
                </a:cubicBezTo>
                <a:cubicBezTo>
                  <a:pt x="503881" y="207319"/>
                  <a:pt x="733854" y="103659"/>
                  <a:pt x="963827" y="0"/>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50" name="TextBox 49">
            <a:extLst>
              <a:ext uri="{FF2B5EF4-FFF2-40B4-BE49-F238E27FC236}">
                <a16:creationId xmlns:a16="http://schemas.microsoft.com/office/drawing/2014/main" id="{5E8DC972-9FC4-4B12-AEEA-69E7D8E29774}"/>
              </a:ext>
            </a:extLst>
          </p:cNvPr>
          <p:cNvSpPr txBox="1"/>
          <p:nvPr/>
        </p:nvSpPr>
        <p:spPr>
          <a:xfrm>
            <a:off x="1396911" y="1495545"/>
            <a:ext cx="577402" cy="276999"/>
          </a:xfrm>
          <a:prstGeom prst="rect">
            <a:avLst/>
          </a:prstGeom>
          <a:noFill/>
          <a:ln>
            <a:noFill/>
          </a:ln>
        </p:spPr>
        <p:txBody>
          <a:bodyPr wrap="none" rtlCol="0">
            <a:spAutoFit/>
          </a:bodyPr>
          <a:lstStyle/>
          <a:p>
            <a:r>
              <a:rPr lang="en-US" sz="1200" dirty="0"/>
              <a:t>B</a:t>
            </a:r>
            <a:r>
              <a:rPr lang="en-CH" sz="1200" dirty="0" err="1"/>
              <a:t>rittle</a:t>
            </a:r>
            <a:endParaRPr lang="en-CH" sz="1200" dirty="0"/>
          </a:p>
        </p:txBody>
      </p:sp>
      <p:sp>
        <p:nvSpPr>
          <p:cNvPr id="51" name="TextBox 50">
            <a:extLst>
              <a:ext uri="{FF2B5EF4-FFF2-40B4-BE49-F238E27FC236}">
                <a16:creationId xmlns:a16="http://schemas.microsoft.com/office/drawing/2014/main" id="{51495E58-D363-4EEE-A61B-B180FFE70FA5}"/>
              </a:ext>
            </a:extLst>
          </p:cNvPr>
          <p:cNvSpPr txBox="1"/>
          <p:nvPr/>
        </p:nvSpPr>
        <p:spPr>
          <a:xfrm>
            <a:off x="1355210" y="3655919"/>
            <a:ext cx="652743" cy="276999"/>
          </a:xfrm>
          <a:prstGeom prst="rect">
            <a:avLst/>
          </a:prstGeom>
          <a:noFill/>
        </p:spPr>
        <p:txBody>
          <a:bodyPr wrap="none" rtlCol="0">
            <a:spAutoFit/>
          </a:bodyPr>
          <a:lstStyle/>
          <a:p>
            <a:r>
              <a:rPr lang="en-US" sz="1200" dirty="0"/>
              <a:t>D</a:t>
            </a:r>
            <a:r>
              <a:rPr lang="en-CH" sz="1200" dirty="0" err="1"/>
              <a:t>uctile</a:t>
            </a:r>
            <a:endParaRPr lang="en-CH" sz="1200" dirty="0"/>
          </a:p>
        </p:txBody>
      </p:sp>
      <p:cxnSp>
        <p:nvCxnSpPr>
          <p:cNvPr id="39" name="Straight Connector 38">
            <a:extLst>
              <a:ext uri="{FF2B5EF4-FFF2-40B4-BE49-F238E27FC236}">
                <a16:creationId xmlns:a16="http://schemas.microsoft.com/office/drawing/2014/main" id="{589E914C-9D53-4FAA-8373-601295D23975}"/>
              </a:ext>
            </a:extLst>
          </p:cNvPr>
          <p:cNvCxnSpPr>
            <a:cxnSpLocks/>
          </p:cNvCxnSpPr>
          <p:nvPr/>
        </p:nvCxnSpPr>
        <p:spPr>
          <a:xfrm flipH="1">
            <a:off x="1710459" y="2060178"/>
            <a:ext cx="11251" cy="1155866"/>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D7B60D1-F529-41E8-C4AA-9A2962292F7B}"/>
              </a:ext>
            </a:extLst>
          </p:cNvPr>
          <p:cNvSpPr txBox="1"/>
          <p:nvPr/>
        </p:nvSpPr>
        <p:spPr>
          <a:xfrm>
            <a:off x="4235106" y="3897593"/>
            <a:ext cx="1903085" cy="369332"/>
          </a:xfrm>
          <a:prstGeom prst="rect">
            <a:avLst/>
          </a:prstGeom>
          <a:noFill/>
          <a:ln w="19050">
            <a:solidFill>
              <a:schemeClr val="accent2"/>
            </a:solidFill>
          </a:ln>
        </p:spPr>
        <p:txBody>
          <a:bodyPr wrap="none" rtlCol="0">
            <a:spAutoFit/>
          </a:bodyPr>
          <a:lstStyle/>
          <a:p>
            <a:r>
              <a:rPr lang="en-CH" sz="1800" dirty="0"/>
              <a:t>Ductile substrate</a:t>
            </a:r>
            <a:endParaRPr lang="fr-FR" sz="1800" dirty="0"/>
          </a:p>
        </p:txBody>
      </p:sp>
      <p:cxnSp>
        <p:nvCxnSpPr>
          <p:cNvPr id="4" name="Straight Arrow Connector 3">
            <a:extLst>
              <a:ext uri="{FF2B5EF4-FFF2-40B4-BE49-F238E27FC236}">
                <a16:creationId xmlns:a16="http://schemas.microsoft.com/office/drawing/2014/main" id="{30C7A679-A313-88B2-7F41-B25A41DFDC58}"/>
              </a:ext>
            </a:extLst>
          </p:cNvPr>
          <p:cNvCxnSpPr>
            <a:cxnSpLocks/>
          </p:cNvCxnSpPr>
          <p:nvPr/>
        </p:nvCxnSpPr>
        <p:spPr>
          <a:xfrm>
            <a:off x="4969737" y="1880654"/>
            <a:ext cx="107422" cy="818977"/>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D516E74D-7C99-821C-2950-A44D04E32A5A}"/>
              </a:ext>
            </a:extLst>
          </p:cNvPr>
          <p:cNvSpPr txBox="1"/>
          <p:nvPr/>
        </p:nvSpPr>
        <p:spPr>
          <a:xfrm>
            <a:off x="4340905" y="1575721"/>
            <a:ext cx="1620957" cy="369332"/>
          </a:xfrm>
          <a:prstGeom prst="rect">
            <a:avLst/>
          </a:prstGeom>
          <a:noFill/>
          <a:ln w="19050">
            <a:solidFill>
              <a:schemeClr val="accent2"/>
            </a:solidFill>
          </a:ln>
        </p:spPr>
        <p:txBody>
          <a:bodyPr wrap="none" rtlCol="0">
            <a:spAutoFit/>
          </a:bodyPr>
          <a:lstStyle/>
          <a:p>
            <a:r>
              <a:rPr lang="en-CH" sz="1800" dirty="0"/>
              <a:t>Brittle fracture</a:t>
            </a:r>
            <a:endParaRPr lang="fr-FR" sz="1800" dirty="0"/>
          </a:p>
        </p:txBody>
      </p:sp>
      <p:cxnSp>
        <p:nvCxnSpPr>
          <p:cNvPr id="6" name="Straight Arrow Connector 5">
            <a:extLst>
              <a:ext uri="{FF2B5EF4-FFF2-40B4-BE49-F238E27FC236}">
                <a16:creationId xmlns:a16="http://schemas.microsoft.com/office/drawing/2014/main" id="{036AF1E1-59E4-9AFA-B6F2-79C0FF1693D4}"/>
              </a:ext>
            </a:extLst>
          </p:cNvPr>
          <p:cNvCxnSpPr>
            <a:cxnSpLocks/>
          </p:cNvCxnSpPr>
          <p:nvPr/>
        </p:nvCxnSpPr>
        <p:spPr>
          <a:xfrm flipH="1">
            <a:off x="3225283" y="1875803"/>
            <a:ext cx="1111403" cy="823828"/>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82E59112-185D-1021-26A8-A3207F2DC42F}"/>
              </a:ext>
            </a:extLst>
          </p:cNvPr>
          <p:cNvCxnSpPr>
            <a:cxnSpLocks/>
            <a:stCxn id="3" idx="0"/>
          </p:cNvCxnSpPr>
          <p:nvPr/>
        </p:nvCxnSpPr>
        <p:spPr>
          <a:xfrm flipH="1" flipV="1">
            <a:off x="4917298" y="3011758"/>
            <a:ext cx="269351" cy="885835"/>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0BA3A7CD-FB00-7CA1-A618-9E3221747345}"/>
              </a:ext>
            </a:extLst>
          </p:cNvPr>
          <p:cNvCxnSpPr>
            <a:cxnSpLocks/>
          </p:cNvCxnSpPr>
          <p:nvPr/>
        </p:nvCxnSpPr>
        <p:spPr>
          <a:xfrm flipH="1" flipV="1">
            <a:off x="3268500" y="2894769"/>
            <a:ext cx="966607" cy="1002824"/>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9794A01-39E9-6A8B-B80E-11E481EFEC23}"/>
              </a:ext>
            </a:extLst>
          </p:cNvPr>
          <p:cNvSpPr txBox="1"/>
          <p:nvPr/>
        </p:nvSpPr>
        <p:spPr>
          <a:xfrm>
            <a:off x="2528888" y="997220"/>
            <a:ext cx="1404522" cy="276999"/>
          </a:xfrm>
          <a:prstGeom prst="rect">
            <a:avLst/>
          </a:prstGeom>
          <a:noFill/>
        </p:spPr>
        <p:txBody>
          <a:bodyPr wrap="square">
            <a:spAutoFit/>
          </a:bodyPr>
          <a:lstStyle/>
          <a:p>
            <a:pPr algn="ctr"/>
            <a:r>
              <a:rPr lang="en-CH" sz="1200" dirty="0"/>
              <a:t>Lab samples </a:t>
            </a:r>
          </a:p>
        </p:txBody>
      </p:sp>
      <p:pic>
        <p:nvPicPr>
          <p:cNvPr id="9" name="Picture 8">
            <a:extLst>
              <a:ext uri="{FF2B5EF4-FFF2-40B4-BE49-F238E27FC236}">
                <a16:creationId xmlns:a16="http://schemas.microsoft.com/office/drawing/2014/main" id="{7024F40E-37E1-F936-F57A-D6EF9A61B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371" y="1340801"/>
            <a:ext cx="477793" cy="884925"/>
          </a:xfrm>
          <a:prstGeom prst="rect">
            <a:avLst/>
          </a:prstGeom>
        </p:spPr>
      </p:pic>
      <p:pic>
        <p:nvPicPr>
          <p:cNvPr id="10" name="Picture 9">
            <a:extLst>
              <a:ext uri="{FF2B5EF4-FFF2-40B4-BE49-F238E27FC236}">
                <a16:creationId xmlns:a16="http://schemas.microsoft.com/office/drawing/2014/main" id="{1EA4AC2A-0ED0-5407-5DB4-52B9B4CE223F}"/>
              </a:ext>
            </a:extLst>
          </p:cNvPr>
          <p:cNvPicPr>
            <a:picLocks noChangeAspect="1"/>
          </p:cNvPicPr>
          <p:nvPr/>
        </p:nvPicPr>
        <p:blipFill rotWithShape="1">
          <a:blip r:embed="rId6">
            <a:extLst>
              <a:ext uri="{28A0092B-C50C-407E-A947-70E740481C1C}">
                <a14:useLocalDpi xmlns:a14="http://schemas.microsoft.com/office/drawing/2010/main" val="0"/>
              </a:ext>
            </a:extLst>
          </a:blip>
          <a:srcRect t="9687"/>
          <a:stretch/>
        </p:blipFill>
        <p:spPr>
          <a:xfrm>
            <a:off x="2995573" y="3326002"/>
            <a:ext cx="487782" cy="884925"/>
          </a:xfrm>
          <a:prstGeom prst="rect">
            <a:avLst/>
          </a:prstGeom>
        </p:spPr>
      </p:pic>
      <p:sp>
        <p:nvSpPr>
          <p:cNvPr id="14" name="TextBox 13">
            <a:extLst>
              <a:ext uri="{FF2B5EF4-FFF2-40B4-BE49-F238E27FC236}">
                <a16:creationId xmlns:a16="http://schemas.microsoft.com/office/drawing/2014/main" id="{E13BA167-0BB9-1AC4-4B91-71391DF1B0F2}"/>
              </a:ext>
            </a:extLst>
          </p:cNvPr>
          <p:cNvSpPr txBox="1"/>
          <p:nvPr/>
        </p:nvSpPr>
        <p:spPr>
          <a:xfrm>
            <a:off x="2805500" y="4278840"/>
            <a:ext cx="848309" cy="246221"/>
          </a:xfrm>
          <a:prstGeom prst="rect">
            <a:avLst/>
          </a:prstGeom>
          <a:noFill/>
        </p:spPr>
        <p:txBody>
          <a:bodyPr wrap="square" rtlCol="0">
            <a:spAutoFit/>
          </a:bodyPr>
          <a:lstStyle/>
          <a:p>
            <a:pPr algn="ctr"/>
            <a:r>
              <a:rPr lang="en-CH" sz="1000" dirty="0"/>
              <a:t>10 mm</a:t>
            </a:r>
          </a:p>
        </p:txBody>
      </p:sp>
      <p:cxnSp>
        <p:nvCxnSpPr>
          <p:cNvPr id="16" name="Straight Connector 15">
            <a:extLst>
              <a:ext uri="{FF2B5EF4-FFF2-40B4-BE49-F238E27FC236}">
                <a16:creationId xmlns:a16="http://schemas.microsoft.com/office/drawing/2014/main" id="{1EC8C64B-E5EA-3CCC-2710-EBC01C476716}"/>
              </a:ext>
            </a:extLst>
          </p:cNvPr>
          <p:cNvCxnSpPr>
            <a:cxnSpLocks/>
          </p:cNvCxnSpPr>
          <p:nvPr/>
        </p:nvCxnSpPr>
        <p:spPr>
          <a:xfrm>
            <a:off x="3072511" y="4509651"/>
            <a:ext cx="33390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B9A1570-D87C-F537-4F7B-BB51790604D4}"/>
              </a:ext>
            </a:extLst>
          </p:cNvPr>
          <p:cNvSpPr txBox="1"/>
          <p:nvPr/>
        </p:nvSpPr>
        <p:spPr>
          <a:xfrm>
            <a:off x="0" y="273155"/>
            <a:ext cx="9144000" cy="461665"/>
          </a:xfrm>
          <a:prstGeom prst="rect">
            <a:avLst/>
          </a:prstGeom>
          <a:noFill/>
        </p:spPr>
        <p:txBody>
          <a:bodyPr wrap="square" rtlCol="0">
            <a:spAutoFit/>
          </a:bodyPr>
          <a:lstStyle>
            <a:defPPr>
              <a:defRPr lang="fr-FR"/>
            </a:defPPr>
            <a:lvl1pPr>
              <a:defRPr sz="2800" b="1"/>
            </a:lvl1pPr>
          </a:lstStyle>
          <a:p>
            <a:pPr algn="ctr"/>
            <a:r>
              <a:rPr lang="fr-FR" sz="2400" dirty="0" err="1"/>
              <a:t>What</a:t>
            </a:r>
            <a:r>
              <a:rPr lang="fr-FR" sz="2400" dirty="0"/>
              <a:t> </a:t>
            </a:r>
            <a:r>
              <a:rPr lang="fr-FR" sz="2400" dirty="0" err="1"/>
              <a:t>is</a:t>
            </a:r>
            <a:r>
              <a:rPr lang="fr-FR" sz="2400" dirty="0"/>
              <a:t> the BDT</a:t>
            </a:r>
            <a:r>
              <a:rPr lang="en-CH" sz="2400" dirty="0"/>
              <a:t>?</a:t>
            </a:r>
            <a:endParaRPr lang="fr-FR" sz="2400" dirty="0"/>
          </a:p>
        </p:txBody>
      </p:sp>
      <p:sp>
        <p:nvSpPr>
          <p:cNvPr id="29" name="TextBox 28">
            <a:extLst>
              <a:ext uri="{FF2B5EF4-FFF2-40B4-BE49-F238E27FC236}">
                <a16:creationId xmlns:a16="http://schemas.microsoft.com/office/drawing/2014/main" id="{49C777A5-8848-4637-A2FE-1AF0977B79C2}"/>
              </a:ext>
            </a:extLst>
          </p:cNvPr>
          <p:cNvSpPr txBox="1"/>
          <p:nvPr/>
        </p:nvSpPr>
        <p:spPr>
          <a:xfrm>
            <a:off x="1831663" y="2438061"/>
            <a:ext cx="699230" cy="400110"/>
          </a:xfrm>
          <a:prstGeom prst="rect">
            <a:avLst/>
          </a:prstGeom>
          <a:noFill/>
          <a:ln>
            <a:solidFill>
              <a:schemeClr val="accent2"/>
            </a:solidFill>
          </a:ln>
        </p:spPr>
        <p:txBody>
          <a:bodyPr wrap="none" rtlCol="0">
            <a:spAutoFit/>
          </a:bodyPr>
          <a:lstStyle/>
          <a:p>
            <a:r>
              <a:rPr lang="en-CH" sz="2000" dirty="0">
                <a:solidFill>
                  <a:schemeClr val="accent2"/>
                </a:solidFill>
              </a:rPr>
              <a:t>BDT</a:t>
            </a:r>
          </a:p>
        </p:txBody>
      </p:sp>
      <p:sp>
        <p:nvSpPr>
          <p:cNvPr id="17" name="ZoneTexte 16">
            <a:extLst>
              <a:ext uri="{FF2B5EF4-FFF2-40B4-BE49-F238E27FC236}">
                <a16:creationId xmlns:a16="http://schemas.microsoft.com/office/drawing/2014/main" id="{84EC6CDD-B579-33AE-4436-B92E6B59AA91}"/>
              </a:ext>
            </a:extLst>
          </p:cNvPr>
          <p:cNvSpPr txBox="1"/>
          <p:nvPr/>
        </p:nvSpPr>
        <p:spPr>
          <a:xfrm>
            <a:off x="757881" y="2049517"/>
            <a:ext cx="8236939" cy="871713"/>
          </a:xfrm>
          <a:prstGeom prst="rect">
            <a:avLst/>
          </a:prstGeom>
          <a:solidFill>
            <a:schemeClr val="bg1"/>
          </a:solidFill>
          <a:ln w="57150">
            <a:solidFill>
              <a:schemeClr val="tx1"/>
            </a:solidFill>
          </a:ln>
        </p:spPr>
        <p:txBody>
          <a:bodyPr wrap="square" rtlCol="0">
            <a:spAutoFit/>
          </a:bodyPr>
          <a:lstStyle>
            <a:defPPr>
              <a:defRPr lang="fr-FR"/>
            </a:defPPr>
            <a:lvl1pPr marL="285750" indent="-285750">
              <a:buFont typeface="Arial" panose="020B0604020202020204" pitchFamily="34" charset="0"/>
              <a:buChar char="•"/>
              <a:defRPr/>
            </a:lvl1pPr>
          </a:lstStyle>
          <a:p>
            <a:r>
              <a:rPr lang="en-US" sz="1013" dirty="0"/>
              <a:t>BDT is an umbrella term for two transitions:</a:t>
            </a:r>
          </a:p>
          <a:p>
            <a:endParaRPr lang="en-US" sz="1013" dirty="0"/>
          </a:p>
          <a:p>
            <a:r>
              <a:rPr lang="en-US" sz="1013" dirty="0"/>
              <a:t>Transition in mode of deformation (LDT) </a:t>
            </a:r>
            <a:r>
              <a:rPr lang="en-US" sz="1013" i="1" dirty="0"/>
              <a:t>(Meyer et al., 2019, Meyer and Violay 2023)</a:t>
            </a:r>
          </a:p>
          <a:p>
            <a:endParaRPr lang="en-US" sz="1013" dirty="0"/>
          </a:p>
          <a:p>
            <a:r>
              <a:rPr lang="en-US" sz="1013" dirty="0"/>
              <a:t>Transition in type of deformation (BPT) </a:t>
            </a:r>
            <a:r>
              <a:rPr lang="en-US" sz="1013" i="1" dirty="0"/>
              <a:t>(</a:t>
            </a:r>
            <a:r>
              <a:rPr lang="en-US" sz="1013" i="1" dirty="0" err="1"/>
              <a:t>Frederich</a:t>
            </a:r>
            <a:r>
              <a:rPr lang="en-US" sz="1013" i="1" dirty="0"/>
              <a:t> et al., 1989)</a:t>
            </a:r>
          </a:p>
        </p:txBody>
      </p:sp>
      <p:sp>
        <p:nvSpPr>
          <p:cNvPr id="2" name="TextBox 1">
            <a:extLst>
              <a:ext uri="{FF2B5EF4-FFF2-40B4-BE49-F238E27FC236}">
                <a16:creationId xmlns:a16="http://schemas.microsoft.com/office/drawing/2014/main" id="{8D0C71AE-CB4D-9A9C-752C-E46ECA8B2573}"/>
              </a:ext>
            </a:extLst>
          </p:cNvPr>
          <p:cNvSpPr txBox="1"/>
          <p:nvPr/>
        </p:nvSpPr>
        <p:spPr>
          <a:xfrm>
            <a:off x="12617" y="4443334"/>
            <a:ext cx="2309016" cy="559961"/>
          </a:xfrm>
          <a:prstGeom prst="rect">
            <a:avLst/>
          </a:prstGeom>
          <a:noFill/>
        </p:spPr>
        <p:txBody>
          <a:bodyPr wrap="square" rtlCol="0">
            <a:spAutoFit/>
          </a:bodyPr>
          <a:lstStyle>
            <a:defPPr>
              <a:defRPr lang="fr-FR"/>
            </a:defPPr>
            <a:lvl1pPr>
              <a:defRPr i="1"/>
            </a:lvl1pPr>
          </a:lstStyle>
          <a:p>
            <a:r>
              <a:rPr lang="en-US" sz="1013" dirty="0"/>
              <a:t>Paterson et al., 1958</a:t>
            </a:r>
          </a:p>
          <a:p>
            <a:r>
              <a:rPr lang="en-US" sz="1013" dirty="0" err="1"/>
              <a:t>Byerlee</a:t>
            </a:r>
            <a:r>
              <a:rPr lang="en-US" sz="1013" dirty="0"/>
              <a:t>, 1968, Kirby, 1983,</a:t>
            </a:r>
          </a:p>
          <a:p>
            <a:r>
              <a:rPr lang="en-US" sz="1013" dirty="0" err="1"/>
              <a:t>Kolhlstedt</a:t>
            </a:r>
            <a:r>
              <a:rPr lang="en-US" sz="1013" dirty="0"/>
              <a:t> et a., 1995</a:t>
            </a:r>
          </a:p>
        </p:txBody>
      </p:sp>
      <p:sp>
        <p:nvSpPr>
          <p:cNvPr id="20" name="TextBox 1">
            <a:extLst>
              <a:ext uri="{FF2B5EF4-FFF2-40B4-BE49-F238E27FC236}">
                <a16:creationId xmlns:a16="http://schemas.microsoft.com/office/drawing/2014/main" id="{30BB7B0E-F87E-943F-F140-26CDB126E0A2}"/>
              </a:ext>
            </a:extLst>
          </p:cNvPr>
          <p:cNvSpPr txBox="1"/>
          <p:nvPr/>
        </p:nvSpPr>
        <p:spPr>
          <a:xfrm>
            <a:off x="2566508" y="4699866"/>
            <a:ext cx="1229824" cy="248209"/>
          </a:xfrm>
          <a:prstGeom prst="rect">
            <a:avLst/>
          </a:prstGeom>
          <a:noFill/>
        </p:spPr>
        <p:txBody>
          <a:bodyPr wrap="none" rtlCol="0">
            <a:spAutoFit/>
          </a:bodyPr>
          <a:lstStyle>
            <a:defPPr>
              <a:defRPr lang="fr-FR"/>
            </a:defPPr>
            <a:lvl1pPr>
              <a:defRPr i="1"/>
            </a:lvl1pPr>
          </a:lstStyle>
          <a:p>
            <a:r>
              <a:rPr lang="en-US" sz="1013" dirty="0"/>
              <a:t>Evans et al., 1990</a:t>
            </a:r>
          </a:p>
        </p:txBody>
      </p:sp>
      <p:sp>
        <p:nvSpPr>
          <p:cNvPr id="13" name="ZoneTexte 12">
            <a:extLst>
              <a:ext uri="{FF2B5EF4-FFF2-40B4-BE49-F238E27FC236}">
                <a16:creationId xmlns:a16="http://schemas.microsoft.com/office/drawing/2014/main" id="{7C78A8B9-D864-63BF-C8A1-1FF269BAA667}"/>
              </a:ext>
            </a:extLst>
          </p:cNvPr>
          <p:cNvSpPr txBox="1"/>
          <p:nvPr/>
        </p:nvSpPr>
        <p:spPr>
          <a:xfrm>
            <a:off x="8767580" y="4763942"/>
            <a:ext cx="256802" cy="248209"/>
          </a:xfrm>
          <a:prstGeom prst="rect">
            <a:avLst/>
          </a:prstGeom>
          <a:noFill/>
        </p:spPr>
        <p:txBody>
          <a:bodyPr wrap="none" rtlCol="0">
            <a:spAutoFit/>
          </a:bodyPr>
          <a:lstStyle/>
          <a:p>
            <a:r>
              <a:rPr lang="fr-FR" sz="1013" dirty="0"/>
              <a:t>5</a:t>
            </a:r>
            <a:endParaRPr lang="fr-CH" sz="1013" dirty="0"/>
          </a:p>
        </p:txBody>
      </p:sp>
    </p:spTree>
    <p:extLst>
      <p:ext uri="{BB962C8B-B14F-4D97-AF65-F5344CB8AC3E}">
        <p14:creationId xmlns:p14="http://schemas.microsoft.com/office/powerpoint/2010/main" val="397820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9BD5223-0109-4A1F-B0E9-198B0F2B8898}"/>
              </a:ext>
            </a:extLst>
          </p:cNvPr>
          <p:cNvSpPr/>
          <p:nvPr/>
        </p:nvSpPr>
        <p:spPr>
          <a:xfrm>
            <a:off x="776171" y="2040279"/>
            <a:ext cx="5712126" cy="1180532"/>
          </a:xfrm>
          <a:prstGeom prst="rect">
            <a:avLst/>
          </a:prstGeom>
          <a:solidFill>
            <a:schemeClr val="accent2">
              <a:lumMod val="75000"/>
              <a:alpha val="31000"/>
            </a:schemeClr>
          </a:solidFill>
          <a:ln>
            <a:solidFill>
              <a:schemeClr val="accent2">
                <a:lumMod val="20000"/>
                <a:lumOff val="8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fr-FR" sz="1800" dirty="0"/>
          </a:p>
        </p:txBody>
      </p:sp>
      <p:sp>
        <p:nvSpPr>
          <p:cNvPr id="89" name="TextBox 88">
            <a:extLst>
              <a:ext uri="{FF2B5EF4-FFF2-40B4-BE49-F238E27FC236}">
                <a16:creationId xmlns:a16="http://schemas.microsoft.com/office/drawing/2014/main" id="{C89705F5-A7AD-44E4-8BD3-C3354F620B2C}"/>
              </a:ext>
            </a:extLst>
          </p:cNvPr>
          <p:cNvSpPr txBox="1"/>
          <p:nvPr/>
        </p:nvSpPr>
        <p:spPr>
          <a:xfrm>
            <a:off x="6843279" y="1948820"/>
            <a:ext cx="2169992" cy="646331"/>
          </a:xfrm>
          <a:prstGeom prst="rect">
            <a:avLst/>
          </a:prstGeom>
          <a:noFill/>
        </p:spPr>
        <p:txBody>
          <a:bodyPr wrap="square" rtlCol="0">
            <a:spAutoFit/>
          </a:bodyPr>
          <a:lstStyle/>
          <a:p>
            <a:pPr marL="285743" indent="-285743">
              <a:buFont typeface="Arial" panose="020B0604020202020204" pitchFamily="34" charset="0"/>
              <a:buChar char="•"/>
            </a:pPr>
            <a:r>
              <a:rPr lang="en-CH" sz="1200" dirty="0"/>
              <a:t>Magnitude</a:t>
            </a:r>
          </a:p>
          <a:p>
            <a:pPr marL="285743" indent="-285743">
              <a:buFont typeface="Arial" panose="020B0604020202020204" pitchFamily="34" charset="0"/>
              <a:buChar char="•"/>
            </a:pPr>
            <a:endParaRPr lang="en-CH" sz="1200" dirty="0"/>
          </a:p>
          <a:p>
            <a:pPr marL="285743" indent="-285743">
              <a:buFont typeface="Arial" panose="020B0604020202020204" pitchFamily="34" charset="0"/>
              <a:buChar char="•"/>
            </a:pPr>
            <a:endParaRPr lang="en-CH" sz="1200" dirty="0"/>
          </a:p>
        </p:txBody>
      </p:sp>
      <p:cxnSp>
        <p:nvCxnSpPr>
          <p:cNvPr id="3" name="Straight Connector 2">
            <a:extLst>
              <a:ext uri="{FF2B5EF4-FFF2-40B4-BE49-F238E27FC236}">
                <a16:creationId xmlns:a16="http://schemas.microsoft.com/office/drawing/2014/main" id="{CDE31A08-5989-8D56-23B2-B8FB56531191}"/>
              </a:ext>
            </a:extLst>
          </p:cNvPr>
          <p:cNvCxnSpPr>
            <a:cxnSpLocks/>
          </p:cNvCxnSpPr>
          <p:nvPr/>
        </p:nvCxnSpPr>
        <p:spPr>
          <a:xfrm>
            <a:off x="757882" y="1334413"/>
            <a:ext cx="0" cy="3323259"/>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82621E-0458-8549-A4D5-E5CEF97B24B9}"/>
              </a:ext>
            </a:extLst>
          </p:cNvPr>
          <p:cNvCxnSpPr>
            <a:cxnSpLocks/>
          </p:cNvCxnSpPr>
          <p:nvPr/>
        </p:nvCxnSpPr>
        <p:spPr>
          <a:xfrm>
            <a:off x="757883" y="1334412"/>
            <a:ext cx="1585516" cy="0"/>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BC60559-4AF6-A120-B468-6D43FEB94518}"/>
              </a:ext>
            </a:extLst>
          </p:cNvPr>
          <p:cNvSpPr txBox="1"/>
          <p:nvPr/>
        </p:nvSpPr>
        <p:spPr>
          <a:xfrm>
            <a:off x="871608" y="992130"/>
            <a:ext cx="1226618" cy="276999"/>
          </a:xfrm>
          <a:prstGeom prst="rect">
            <a:avLst/>
          </a:prstGeom>
          <a:noFill/>
        </p:spPr>
        <p:txBody>
          <a:bodyPr wrap="none" rtlCol="0">
            <a:spAutoFit/>
          </a:bodyPr>
          <a:lstStyle/>
          <a:p>
            <a:r>
              <a:rPr lang="en-US" sz="1200" dirty="0"/>
              <a:t>Strength </a:t>
            </a:r>
            <a:r>
              <a:rPr lang="en-CH" sz="1200" dirty="0"/>
              <a:t>(MPa)</a:t>
            </a:r>
          </a:p>
        </p:txBody>
      </p:sp>
      <p:sp>
        <p:nvSpPr>
          <p:cNvPr id="10" name="TextBox 9">
            <a:extLst>
              <a:ext uri="{FF2B5EF4-FFF2-40B4-BE49-F238E27FC236}">
                <a16:creationId xmlns:a16="http://schemas.microsoft.com/office/drawing/2014/main" id="{2494C379-75B1-48EB-E8EF-A9C569469C62}"/>
              </a:ext>
            </a:extLst>
          </p:cNvPr>
          <p:cNvSpPr txBox="1"/>
          <p:nvPr/>
        </p:nvSpPr>
        <p:spPr>
          <a:xfrm rot="16200000">
            <a:off x="47847" y="2750486"/>
            <a:ext cx="944489" cy="276999"/>
          </a:xfrm>
          <a:prstGeom prst="rect">
            <a:avLst/>
          </a:prstGeom>
          <a:noFill/>
        </p:spPr>
        <p:txBody>
          <a:bodyPr wrap="none" rtlCol="0">
            <a:spAutoFit/>
          </a:bodyPr>
          <a:lstStyle/>
          <a:p>
            <a:r>
              <a:rPr lang="en-CH" sz="1200" dirty="0"/>
              <a:t>Depth</a:t>
            </a:r>
            <a:r>
              <a:rPr lang="en-US" sz="1200" dirty="0"/>
              <a:t> </a:t>
            </a:r>
            <a:r>
              <a:rPr lang="en-CH" sz="1200" dirty="0"/>
              <a:t>(km)</a:t>
            </a:r>
          </a:p>
        </p:txBody>
      </p:sp>
      <p:cxnSp>
        <p:nvCxnSpPr>
          <p:cNvPr id="12" name="Straight Connector 11">
            <a:extLst>
              <a:ext uri="{FF2B5EF4-FFF2-40B4-BE49-F238E27FC236}">
                <a16:creationId xmlns:a16="http://schemas.microsoft.com/office/drawing/2014/main" id="{14EE1011-C05F-C174-48A3-AE86E9B94AE1}"/>
              </a:ext>
            </a:extLst>
          </p:cNvPr>
          <p:cNvCxnSpPr>
            <a:cxnSpLocks/>
          </p:cNvCxnSpPr>
          <p:nvPr/>
        </p:nvCxnSpPr>
        <p:spPr>
          <a:xfrm>
            <a:off x="757883" y="1340807"/>
            <a:ext cx="963827" cy="71937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Freeform: Shape 43">
            <a:extLst>
              <a:ext uri="{FF2B5EF4-FFF2-40B4-BE49-F238E27FC236}">
                <a16:creationId xmlns:a16="http://schemas.microsoft.com/office/drawing/2014/main" id="{C3285672-8302-2D08-CF6B-174C6458F833}"/>
              </a:ext>
            </a:extLst>
          </p:cNvPr>
          <p:cNvSpPr/>
          <p:nvPr/>
        </p:nvSpPr>
        <p:spPr>
          <a:xfrm>
            <a:off x="871608" y="3216049"/>
            <a:ext cx="850102" cy="1408615"/>
          </a:xfrm>
          <a:custGeom>
            <a:avLst/>
            <a:gdLst>
              <a:gd name="connsiteX0" fmla="*/ 0 w 963827"/>
              <a:gd name="connsiteY0" fmla="*/ 840259 h 840259"/>
              <a:gd name="connsiteX1" fmla="*/ 115330 w 963827"/>
              <a:gd name="connsiteY1" fmla="*/ 535459 h 840259"/>
              <a:gd name="connsiteX2" fmla="*/ 362465 w 963827"/>
              <a:gd name="connsiteY2" fmla="*/ 296562 h 840259"/>
              <a:gd name="connsiteX3" fmla="*/ 963827 w 963827"/>
              <a:gd name="connsiteY3" fmla="*/ 0 h 840259"/>
            </a:gdLst>
            <a:ahLst/>
            <a:cxnLst>
              <a:cxn ang="0">
                <a:pos x="connsiteX0" y="connsiteY0"/>
              </a:cxn>
              <a:cxn ang="0">
                <a:pos x="connsiteX1" y="connsiteY1"/>
              </a:cxn>
              <a:cxn ang="0">
                <a:pos x="connsiteX2" y="connsiteY2"/>
              </a:cxn>
              <a:cxn ang="0">
                <a:pos x="connsiteX3" y="connsiteY3"/>
              </a:cxn>
            </a:cxnLst>
            <a:rect l="l" t="t" r="r" b="b"/>
            <a:pathLst>
              <a:path w="963827" h="840259">
                <a:moveTo>
                  <a:pt x="0" y="840259"/>
                </a:moveTo>
                <a:cubicBezTo>
                  <a:pt x="27459" y="733167"/>
                  <a:pt x="54919" y="626075"/>
                  <a:pt x="115330" y="535459"/>
                </a:cubicBezTo>
                <a:cubicBezTo>
                  <a:pt x="175741" y="444843"/>
                  <a:pt x="221049" y="385805"/>
                  <a:pt x="362465" y="296562"/>
                </a:cubicBezTo>
                <a:cubicBezTo>
                  <a:pt x="503881" y="207319"/>
                  <a:pt x="733854" y="103659"/>
                  <a:pt x="963827" y="0"/>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14" name="TextBox 13">
            <a:extLst>
              <a:ext uri="{FF2B5EF4-FFF2-40B4-BE49-F238E27FC236}">
                <a16:creationId xmlns:a16="http://schemas.microsoft.com/office/drawing/2014/main" id="{012DFCB8-8563-F88B-1B0A-A886C9CB855F}"/>
              </a:ext>
            </a:extLst>
          </p:cNvPr>
          <p:cNvSpPr txBox="1"/>
          <p:nvPr/>
        </p:nvSpPr>
        <p:spPr>
          <a:xfrm>
            <a:off x="1396911" y="1495551"/>
            <a:ext cx="577402" cy="276999"/>
          </a:xfrm>
          <a:prstGeom prst="rect">
            <a:avLst/>
          </a:prstGeom>
          <a:noFill/>
          <a:ln>
            <a:noFill/>
          </a:ln>
        </p:spPr>
        <p:txBody>
          <a:bodyPr wrap="none" rtlCol="0">
            <a:spAutoFit/>
          </a:bodyPr>
          <a:lstStyle/>
          <a:p>
            <a:r>
              <a:rPr lang="en-US" sz="1200" dirty="0"/>
              <a:t>B</a:t>
            </a:r>
            <a:r>
              <a:rPr lang="en-CH" sz="1200" dirty="0" err="1"/>
              <a:t>rittle</a:t>
            </a:r>
            <a:endParaRPr lang="en-CH" sz="1200" dirty="0"/>
          </a:p>
        </p:txBody>
      </p:sp>
      <p:sp>
        <p:nvSpPr>
          <p:cNvPr id="15" name="TextBox 14">
            <a:extLst>
              <a:ext uri="{FF2B5EF4-FFF2-40B4-BE49-F238E27FC236}">
                <a16:creationId xmlns:a16="http://schemas.microsoft.com/office/drawing/2014/main" id="{813201EF-D77D-EF85-93F4-26D2EB06E440}"/>
              </a:ext>
            </a:extLst>
          </p:cNvPr>
          <p:cNvSpPr txBox="1"/>
          <p:nvPr/>
        </p:nvSpPr>
        <p:spPr>
          <a:xfrm>
            <a:off x="1355210" y="3655925"/>
            <a:ext cx="652743" cy="276999"/>
          </a:xfrm>
          <a:prstGeom prst="rect">
            <a:avLst/>
          </a:prstGeom>
          <a:noFill/>
        </p:spPr>
        <p:txBody>
          <a:bodyPr wrap="none" rtlCol="0">
            <a:spAutoFit/>
          </a:bodyPr>
          <a:lstStyle/>
          <a:p>
            <a:r>
              <a:rPr lang="en-US" sz="1200" dirty="0"/>
              <a:t>D</a:t>
            </a:r>
            <a:r>
              <a:rPr lang="en-CH" sz="1200" dirty="0" err="1"/>
              <a:t>uctile</a:t>
            </a:r>
            <a:endParaRPr lang="en-CH" sz="1200" dirty="0"/>
          </a:p>
        </p:txBody>
      </p:sp>
      <p:cxnSp>
        <p:nvCxnSpPr>
          <p:cNvPr id="16" name="Straight Connector 15">
            <a:extLst>
              <a:ext uri="{FF2B5EF4-FFF2-40B4-BE49-F238E27FC236}">
                <a16:creationId xmlns:a16="http://schemas.microsoft.com/office/drawing/2014/main" id="{52DA5EDB-4E9B-58F9-89C3-AD8D14B1F8C7}"/>
              </a:ext>
            </a:extLst>
          </p:cNvPr>
          <p:cNvCxnSpPr>
            <a:cxnSpLocks/>
          </p:cNvCxnSpPr>
          <p:nvPr/>
        </p:nvCxnSpPr>
        <p:spPr>
          <a:xfrm flipH="1">
            <a:off x="1710459" y="2060184"/>
            <a:ext cx="11251" cy="1155866"/>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108288E-16F6-3C11-593C-2D5B877A0DDF}"/>
              </a:ext>
            </a:extLst>
          </p:cNvPr>
          <p:cNvSpPr txBox="1"/>
          <p:nvPr/>
        </p:nvSpPr>
        <p:spPr>
          <a:xfrm>
            <a:off x="1831663" y="2438061"/>
            <a:ext cx="699230" cy="400110"/>
          </a:xfrm>
          <a:prstGeom prst="rect">
            <a:avLst/>
          </a:prstGeom>
          <a:noFill/>
          <a:ln>
            <a:solidFill>
              <a:schemeClr val="accent2"/>
            </a:solidFill>
          </a:ln>
        </p:spPr>
        <p:txBody>
          <a:bodyPr wrap="none" rtlCol="0">
            <a:spAutoFit/>
          </a:bodyPr>
          <a:lstStyle/>
          <a:p>
            <a:r>
              <a:rPr lang="en-CH" sz="2000" dirty="0">
                <a:solidFill>
                  <a:schemeClr val="accent2"/>
                </a:solidFill>
              </a:rPr>
              <a:t>BDT</a:t>
            </a:r>
          </a:p>
        </p:txBody>
      </p:sp>
      <p:sp>
        <p:nvSpPr>
          <p:cNvPr id="35" name="TextBox 34">
            <a:extLst>
              <a:ext uri="{FF2B5EF4-FFF2-40B4-BE49-F238E27FC236}">
                <a16:creationId xmlns:a16="http://schemas.microsoft.com/office/drawing/2014/main" id="{A55433F4-5456-D658-C863-A0C01101B5C4}"/>
              </a:ext>
            </a:extLst>
          </p:cNvPr>
          <p:cNvSpPr txBox="1"/>
          <p:nvPr/>
        </p:nvSpPr>
        <p:spPr>
          <a:xfrm>
            <a:off x="0" y="273155"/>
            <a:ext cx="9144000" cy="461665"/>
          </a:xfrm>
          <a:prstGeom prst="rect">
            <a:avLst/>
          </a:prstGeom>
          <a:noFill/>
        </p:spPr>
        <p:txBody>
          <a:bodyPr wrap="square" rtlCol="0">
            <a:spAutoFit/>
          </a:bodyPr>
          <a:lstStyle>
            <a:defPPr>
              <a:defRPr lang="fr-FR"/>
            </a:defPPr>
            <a:lvl1pPr>
              <a:defRPr sz="2800" b="1"/>
            </a:lvl1pPr>
          </a:lstStyle>
          <a:p>
            <a:pPr algn="ctr"/>
            <a:r>
              <a:rPr lang="fr-FR" sz="2400" dirty="0"/>
              <a:t>The BDT and </a:t>
            </a:r>
            <a:r>
              <a:rPr lang="fr-FR" sz="2400" dirty="0" err="1"/>
              <a:t>earthquakes</a:t>
            </a:r>
            <a:endParaRPr lang="fr-FR" sz="2400" dirty="0"/>
          </a:p>
        </p:txBody>
      </p:sp>
      <p:sp>
        <p:nvSpPr>
          <p:cNvPr id="2" name="TextBox 1">
            <a:extLst>
              <a:ext uri="{FF2B5EF4-FFF2-40B4-BE49-F238E27FC236}">
                <a16:creationId xmlns:a16="http://schemas.microsoft.com/office/drawing/2014/main" id="{480022D1-F97C-D93E-9D34-803C60028CA2}"/>
              </a:ext>
            </a:extLst>
          </p:cNvPr>
          <p:cNvSpPr txBox="1"/>
          <p:nvPr/>
        </p:nvSpPr>
        <p:spPr>
          <a:xfrm>
            <a:off x="12617" y="4443334"/>
            <a:ext cx="2309016" cy="559961"/>
          </a:xfrm>
          <a:prstGeom prst="rect">
            <a:avLst/>
          </a:prstGeom>
          <a:noFill/>
        </p:spPr>
        <p:txBody>
          <a:bodyPr wrap="square" rtlCol="0">
            <a:spAutoFit/>
          </a:bodyPr>
          <a:lstStyle>
            <a:defPPr>
              <a:defRPr lang="fr-FR"/>
            </a:defPPr>
            <a:lvl1pPr>
              <a:defRPr i="1"/>
            </a:lvl1pPr>
          </a:lstStyle>
          <a:p>
            <a:r>
              <a:rPr lang="en-US" sz="1013" dirty="0"/>
              <a:t>Paterson et al., 1958</a:t>
            </a:r>
          </a:p>
          <a:p>
            <a:r>
              <a:rPr lang="en-US" sz="1013" dirty="0" err="1"/>
              <a:t>Byerlee</a:t>
            </a:r>
            <a:r>
              <a:rPr lang="en-US" sz="1013" dirty="0"/>
              <a:t>, 1968, Kirby, 1983,</a:t>
            </a:r>
          </a:p>
          <a:p>
            <a:r>
              <a:rPr lang="en-US" sz="1013" dirty="0" err="1"/>
              <a:t>Kolhlstedt</a:t>
            </a:r>
            <a:r>
              <a:rPr lang="en-US" sz="1013" dirty="0"/>
              <a:t> et a., 1995</a:t>
            </a:r>
          </a:p>
        </p:txBody>
      </p:sp>
      <p:sp>
        <p:nvSpPr>
          <p:cNvPr id="4" name="ZoneTexte 3">
            <a:extLst>
              <a:ext uri="{FF2B5EF4-FFF2-40B4-BE49-F238E27FC236}">
                <a16:creationId xmlns:a16="http://schemas.microsoft.com/office/drawing/2014/main" id="{C8F0F3D3-0A61-8A21-2400-E81B8E74CEA5}"/>
              </a:ext>
            </a:extLst>
          </p:cNvPr>
          <p:cNvSpPr txBox="1"/>
          <p:nvPr/>
        </p:nvSpPr>
        <p:spPr>
          <a:xfrm>
            <a:off x="8767580" y="4763942"/>
            <a:ext cx="256802" cy="248209"/>
          </a:xfrm>
          <a:prstGeom prst="rect">
            <a:avLst/>
          </a:prstGeom>
          <a:noFill/>
        </p:spPr>
        <p:txBody>
          <a:bodyPr wrap="none" rtlCol="0">
            <a:spAutoFit/>
          </a:bodyPr>
          <a:lstStyle/>
          <a:p>
            <a:r>
              <a:rPr lang="fr-FR" sz="1013" dirty="0"/>
              <a:t>6</a:t>
            </a:r>
            <a:endParaRPr lang="fr-CH" sz="1013" dirty="0"/>
          </a:p>
        </p:txBody>
      </p:sp>
    </p:spTree>
    <p:extLst>
      <p:ext uri="{BB962C8B-B14F-4D97-AF65-F5344CB8AC3E}">
        <p14:creationId xmlns:p14="http://schemas.microsoft.com/office/powerpoint/2010/main" val="269107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9BD5223-0109-4A1F-B0E9-198B0F2B8898}"/>
              </a:ext>
            </a:extLst>
          </p:cNvPr>
          <p:cNvSpPr/>
          <p:nvPr/>
        </p:nvSpPr>
        <p:spPr>
          <a:xfrm>
            <a:off x="776171" y="2040279"/>
            <a:ext cx="5712126" cy="1180532"/>
          </a:xfrm>
          <a:prstGeom prst="rect">
            <a:avLst/>
          </a:prstGeom>
          <a:solidFill>
            <a:schemeClr val="accent2">
              <a:lumMod val="75000"/>
              <a:alpha val="31000"/>
            </a:schemeClr>
          </a:solidFill>
          <a:ln>
            <a:solidFill>
              <a:schemeClr val="accent2">
                <a:lumMod val="20000"/>
                <a:lumOff val="8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fr-FR" sz="1800" dirty="0"/>
          </a:p>
        </p:txBody>
      </p:sp>
      <p:cxnSp>
        <p:nvCxnSpPr>
          <p:cNvPr id="25" name="Straight Connector 24">
            <a:extLst>
              <a:ext uri="{FF2B5EF4-FFF2-40B4-BE49-F238E27FC236}">
                <a16:creationId xmlns:a16="http://schemas.microsoft.com/office/drawing/2014/main" id="{FAD163A8-E562-4F76-B14E-24F397AC741D}"/>
              </a:ext>
            </a:extLst>
          </p:cNvPr>
          <p:cNvCxnSpPr>
            <a:cxnSpLocks/>
          </p:cNvCxnSpPr>
          <p:nvPr/>
        </p:nvCxnSpPr>
        <p:spPr>
          <a:xfrm>
            <a:off x="2623134" y="1333116"/>
            <a:ext cx="1585516" cy="0"/>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C98A340D-14BD-416B-8DBF-753CE95E9324}"/>
              </a:ext>
            </a:extLst>
          </p:cNvPr>
          <p:cNvSpPr/>
          <p:nvPr/>
        </p:nvSpPr>
        <p:spPr>
          <a:xfrm>
            <a:off x="3150127" y="1360375"/>
            <a:ext cx="560253" cy="2133939"/>
          </a:xfrm>
          <a:custGeom>
            <a:avLst/>
            <a:gdLst>
              <a:gd name="connsiteX0" fmla="*/ 477875 w 560253"/>
              <a:gd name="connsiteY0" fmla="*/ 0 h 1861751"/>
              <a:gd name="connsiteX1" fmla="*/ 477875 w 560253"/>
              <a:gd name="connsiteY1" fmla="*/ 164757 h 1861751"/>
              <a:gd name="connsiteX2" fmla="*/ 469637 w 560253"/>
              <a:gd name="connsiteY2" fmla="*/ 304800 h 1861751"/>
              <a:gd name="connsiteX3" fmla="*/ 420210 w 560253"/>
              <a:gd name="connsiteY3" fmla="*/ 403654 h 1861751"/>
              <a:gd name="connsiteX4" fmla="*/ 329594 w 560253"/>
              <a:gd name="connsiteY4" fmla="*/ 576649 h 1861751"/>
              <a:gd name="connsiteX5" fmla="*/ 173075 w 560253"/>
              <a:gd name="connsiteY5" fmla="*/ 749643 h 1861751"/>
              <a:gd name="connsiteX6" fmla="*/ 107172 w 560253"/>
              <a:gd name="connsiteY6" fmla="*/ 930876 h 1861751"/>
              <a:gd name="connsiteX7" fmla="*/ 33032 w 560253"/>
              <a:gd name="connsiteY7" fmla="*/ 1153297 h 1861751"/>
              <a:gd name="connsiteX8" fmla="*/ 80 w 560253"/>
              <a:gd name="connsiteY8" fmla="*/ 1351005 h 1861751"/>
              <a:gd name="connsiteX9" fmla="*/ 41270 w 560253"/>
              <a:gd name="connsiteY9" fmla="*/ 1565189 h 1861751"/>
              <a:gd name="connsiteX10" fmla="*/ 296643 w 560253"/>
              <a:gd name="connsiteY10" fmla="*/ 1746422 h 1861751"/>
              <a:gd name="connsiteX11" fmla="*/ 560253 w 560253"/>
              <a:gd name="connsiteY11" fmla="*/ 1861751 h 1861751"/>
              <a:gd name="connsiteX12" fmla="*/ 560253 w 560253"/>
              <a:gd name="connsiteY12" fmla="*/ 1861751 h 186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253" h="1861751">
                <a:moveTo>
                  <a:pt x="477875" y="0"/>
                </a:moveTo>
                <a:cubicBezTo>
                  <a:pt x="478561" y="56978"/>
                  <a:pt x="479248" y="113957"/>
                  <a:pt x="477875" y="164757"/>
                </a:cubicBezTo>
                <a:cubicBezTo>
                  <a:pt x="476502" y="215557"/>
                  <a:pt x="479248" y="264984"/>
                  <a:pt x="469637" y="304800"/>
                </a:cubicBezTo>
                <a:cubicBezTo>
                  <a:pt x="460026" y="344616"/>
                  <a:pt x="443550" y="358346"/>
                  <a:pt x="420210" y="403654"/>
                </a:cubicBezTo>
                <a:cubicBezTo>
                  <a:pt x="396870" y="448962"/>
                  <a:pt x="370783" y="518984"/>
                  <a:pt x="329594" y="576649"/>
                </a:cubicBezTo>
                <a:cubicBezTo>
                  <a:pt x="288405" y="634314"/>
                  <a:pt x="210145" y="690605"/>
                  <a:pt x="173075" y="749643"/>
                </a:cubicBezTo>
                <a:cubicBezTo>
                  <a:pt x="136005" y="808681"/>
                  <a:pt x="130512" y="863600"/>
                  <a:pt x="107172" y="930876"/>
                </a:cubicBezTo>
                <a:cubicBezTo>
                  <a:pt x="83832" y="998152"/>
                  <a:pt x="50881" y="1083276"/>
                  <a:pt x="33032" y="1153297"/>
                </a:cubicBezTo>
                <a:cubicBezTo>
                  <a:pt x="15183" y="1223318"/>
                  <a:pt x="-1293" y="1282356"/>
                  <a:pt x="80" y="1351005"/>
                </a:cubicBezTo>
                <a:cubicBezTo>
                  <a:pt x="1453" y="1419654"/>
                  <a:pt x="-8157" y="1499286"/>
                  <a:pt x="41270" y="1565189"/>
                </a:cubicBezTo>
                <a:cubicBezTo>
                  <a:pt x="90697" y="1631092"/>
                  <a:pt x="210146" y="1696995"/>
                  <a:pt x="296643" y="1746422"/>
                </a:cubicBezTo>
                <a:cubicBezTo>
                  <a:pt x="383140" y="1795849"/>
                  <a:pt x="560253" y="1861751"/>
                  <a:pt x="560253" y="1861751"/>
                </a:cubicBezTo>
                <a:lnTo>
                  <a:pt x="560253" y="1861751"/>
                </a:lnTo>
              </a:path>
            </a:pathLst>
          </a:custGeom>
          <a:ln w="38100">
            <a:solidFill>
              <a:schemeClr val="accent6">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CH" sz="1800"/>
          </a:p>
        </p:txBody>
      </p:sp>
      <p:cxnSp>
        <p:nvCxnSpPr>
          <p:cNvPr id="9" name="Straight Connector 8">
            <a:extLst>
              <a:ext uri="{FF2B5EF4-FFF2-40B4-BE49-F238E27FC236}">
                <a16:creationId xmlns:a16="http://schemas.microsoft.com/office/drawing/2014/main" id="{37A36F03-470A-41E7-81E7-F9EE5A32C3A7}"/>
              </a:ext>
            </a:extLst>
          </p:cNvPr>
          <p:cNvCxnSpPr>
            <a:cxnSpLocks/>
          </p:cNvCxnSpPr>
          <p:nvPr/>
        </p:nvCxnSpPr>
        <p:spPr>
          <a:xfrm>
            <a:off x="3484751" y="1333117"/>
            <a:ext cx="0" cy="2911367"/>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1604D54-FEF9-4D74-BA18-F22EA5F19C7B}"/>
              </a:ext>
            </a:extLst>
          </p:cNvPr>
          <p:cNvSpPr txBox="1"/>
          <p:nvPr/>
        </p:nvSpPr>
        <p:spPr>
          <a:xfrm>
            <a:off x="3222062" y="1498146"/>
            <a:ext cx="235962" cy="276999"/>
          </a:xfrm>
          <a:prstGeom prst="rect">
            <a:avLst/>
          </a:prstGeom>
          <a:noFill/>
        </p:spPr>
        <p:txBody>
          <a:bodyPr wrap="none" rtlCol="0">
            <a:spAutoFit/>
          </a:bodyPr>
          <a:lstStyle/>
          <a:p>
            <a:r>
              <a:rPr lang="en-CH" sz="1200" dirty="0"/>
              <a:t>-</a:t>
            </a:r>
          </a:p>
        </p:txBody>
      </p:sp>
      <p:sp>
        <p:nvSpPr>
          <p:cNvPr id="32" name="TextBox 31">
            <a:extLst>
              <a:ext uri="{FF2B5EF4-FFF2-40B4-BE49-F238E27FC236}">
                <a16:creationId xmlns:a16="http://schemas.microsoft.com/office/drawing/2014/main" id="{8820C680-DBDA-4EAF-9517-54C2ED4EFB0A}"/>
              </a:ext>
            </a:extLst>
          </p:cNvPr>
          <p:cNvSpPr txBox="1"/>
          <p:nvPr/>
        </p:nvSpPr>
        <p:spPr>
          <a:xfrm>
            <a:off x="3586162" y="1498146"/>
            <a:ext cx="274434" cy="276999"/>
          </a:xfrm>
          <a:prstGeom prst="rect">
            <a:avLst/>
          </a:prstGeom>
          <a:noFill/>
        </p:spPr>
        <p:txBody>
          <a:bodyPr wrap="none" rtlCol="0">
            <a:spAutoFit/>
          </a:bodyPr>
          <a:lstStyle/>
          <a:p>
            <a:r>
              <a:rPr lang="en-CH" sz="1200" dirty="0"/>
              <a:t>+</a:t>
            </a:r>
          </a:p>
        </p:txBody>
      </p:sp>
      <p:sp>
        <p:nvSpPr>
          <p:cNvPr id="19" name="TextBox 18">
            <a:extLst>
              <a:ext uri="{FF2B5EF4-FFF2-40B4-BE49-F238E27FC236}">
                <a16:creationId xmlns:a16="http://schemas.microsoft.com/office/drawing/2014/main" id="{DD92A97D-384B-4C31-93A9-93FB80162733}"/>
              </a:ext>
            </a:extLst>
          </p:cNvPr>
          <p:cNvSpPr txBox="1"/>
          <p:nvPr/>
        </p:nvSpPr>
        <p:spPr>
          <a:xfrm>
            <a:off x="2548271" y="1485214"/>
            <a:ext cx="788999" cy="276999"/>
          </a:xfrm>
          <a:prstGeom prst="rect">
            <a:avLst/>
          </a:prstGeom>
          <a:noFill/>
        </p:spPr>
        <p:txBody>
          <a:bodyPr wrap="none" rtlCol="0">
            <a:spAutoFit/>
          </a:bodyPr>
          <a:lstStyle/>
          <a:p>
            <a:r>
              <a:rPr lang="en-CH" sz="1200" dirty="0"/>
              <a:t>Unstable</a:t>
            </a:r>
          </a:p>
        </p:txBody>
      </p:sp>
      <p:sp>
        <p:nvSpPr>
          <p:cNvPr id="43" name="TextBox 42">
            <a:extLst>
              <a:ext uri="{FF2B5EF4-FFF2-40B4-BE49-F238E27FC236}">
                <a16:creationId xmlns:a16="http://schemas.microsoft.com/office/drawing/2014/main" id="{491C03AA-565D-4FE1-BD6C-E278701EBC6C}"/>
              </a:ext>
            </a:extLst>
          </p:cNvPr>
          <p:cNvSpPr txBox="1"/>
          <p:nvPr/>
        </p:nvSpPr>
        <p:spPr>
          <a:xfrm>
            <a:off x="3813150" y="1498146"/>
            <a:ext cx="619080" cy="276999"/>
          </a:xfrm>
          <a:prstGeom prst="rect">
            <a:avLst/>
          </a:prstGeom>
          <a:noFill/>
        </p:spPr>
        <p:txBody>
          <a:bodyPr wrap="none" rtlCol="0">
            <a:spAutoFit/>
          </a:bodyPr>
          <a:lstStyle/>
          <a:p>
            <a:r>
              <a:rPr lang="en-CH" sz="1200" dirty="0"/>
              <a:t>Stable</a:t>
            </a:r>
          </a:p>
        </p:txBody>
      </p:sp>
      <p:sp>
        <p:nvSpPr>
          <p:cNvPr id="86" name="TextBox 85">
            <a:extLst>
              <a:ext uri="{FF2B5EF4-FFF2-40B4-BE49-F238E27FC236}">
                <a16:creationId xmlns:a16="http://schemas.microsoft.com/office/drawing/2014/main" id="{4B734BCC-4F49-4233-A77E-456A360EFADC}"/>
              </a:ext>
            </a:extLst>
          </p:cNvPr>
          <p:cNvSpPr txBox="1"/>
          <p:nvPr/>
        </p:nvSpPr>
        <p:spPr>
          <a:xfrm>
            <a:off x="2964085" y="4706505"/>
            <a:ext cx="913952" cy="404085"/>
          </a:xfrm>
          <a:prstGeom prst="rect">
            <a:avLst/>
          </a:prstGeom>
          <a:noFill/>
        </p:spPr>
        <p:txBody>
          <a:bodyPr wrap="square" rtlCol="0">
            <a:spAutoFit/>
          </a:bodyPr>
          <a:lstStyle>
            <a:defPPr>
              <a:defRPr lang="fr-FR"/>
            </a:defPPr>
            <a:lvl1pPr>
              <a:defRPr i="1"/>
            </a:lvl1pPr>
          </a:lstStyle>
          <a:p>
            <a:r>
              <a:rPr lang="en-CH" sz="1013" dirty="0"/>
              <a:t>Scholtz, 2019</a:t>
            </a:r>
          </a:p>
        </p:txBody>
      </p:sp>
      <p:sp>
        <p:nvSpPr>
          <p:cNvPr id="89" name="TextBox 88">
            <a:extLst>
              <a:ext uri="{FF2B5EF4-FFF2-40B4-BE49-F238E27FC236}">
                <a16:creationId xmlns:a16="http://schemas.microsoft.com/office/drawing/2014/main" id="{C89705F5-A7AD-44E4-8BD3-C3354F620B2C}"/>
              </a:ext>
            </a:extLst>
          </p:cNvPr>
          <p:cNvSpPr txBox="1"/>
          <p:nvPr/>
        </p:nvSpPr>
        <p:spPr>
          <a:xfrm>
            <a:off x="6843279" y="1956439"/>
            <a:ext cx="2169992" cy="830997"/>
          </a:xfrm>
          <a:prstGeom prst="rect">
            <a:avLst/>
          </a:prstGeom>
          <a:noFill/>
        </p:spPr>
        <p:txBody>
          <a:bodyPr wrap="square" rtlCol="0">
            <a:spAutoFit/>
          </a:bodyPr>
          <a:lstStyle/>
          <a:p>
            <a:pPr marL="285743" indent="-285743">
              <a:buFont typeface="Arial" panose="020B0604020202020204" pitchFamily="34" charset="0"/>
              <a:buChar char="•"/>
            </a:pPr>
            <a:r>
              <a:rPr lang="en-CH" sz="1200" dirty="0"/>
              <a:t>Magnitude</a:t>
            </a:r>
          </a:p>
          <a:p>
            <a:pPr marL="285743" indent="-285743">
              <a:buFont typeface="Arial" panose="020B0604020202020204" pitchFamily="34" charset="0"/>
              <a:buChar char="•"/>
            </a:pPr>
            <a:endParaRPr lang="en-CH" sz="1200" dirty="0"/>
          </a:p>
          <a:p>
            <a:pPr marL="285743" indent="-285743">
              <a:buFont typeface="Arial" panose="020B0604020202020204" pitchFamily="34" charset="0"/>
              <a:buChar char="•"/>
            </a:pPr>
            <a:r>
              <a:rPr lang="en-CH" sz="1200" dirty="0"/>
              <a:t>Depth</a:t>
            </a:r>
          </a:p>
          <a:p>
            <a:pPr marL="285743" indent="-285743">
              <a:buFont typeface="Arial" panose="020B0604020202020204" pitchFamily="34" charset="0"/>
              <a:buChar char="•"/>
            </a:pPr>
            <a:endParaRPr lang="en-CH" sz="1200" dirty="0"/>
          </a:p>
        </p:txBody>
      </p:sp>
      <p:cxnSp>
        <p:nvCxnSpPr>
          <p:cNvPr id="3" name="Straight Connector 2">
            <a:extLst>
              <a:ext uri="{FF2B5EF4-FFF2-40B4-BE49-F238E27FC236}">
                <a16:creationId xmlns:a16="http://schemas.microsoft.com/office/drawing/2014/main" id="{CDE31A08-5989-8D56-23B2-B8FB56531191}"/>
              </a:ext>
            </a:extLst>
          </p:cNvPr>
          <p:cNvCxnSpPr>
            <a:cxnSpLocks/>
          </p:cNvCxnSpPr>
          <p:nvPr/>
        </p:nvCxnSpPr>
        <p:spPr>
          <a:xfrm>
            <a:off x="757882" y="1334413"/>
            <a:ext cx="0" cy="3323259"/>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82621E-0458-8549-A4D5-E5CEF97B24B9}"/>
              </a:ext>
            </a:extLst>
          </p:cNvPr>
          <p:cNvCxnSpPr>
            <a:cxnSpLocks/>
          </p:cNvCxnSpPr>
          <p:nvPr/>
        </p:nvCxnSpPr>
        <p:spPr>
          <a:xfrm>
            <a:off x="757883" y="1334412"/>
            <a:ext cx="1585516" cy="0"/>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BC60559-4AF6-A120-B468-6D43FEB94518}"/>
              </a:ext>
            </a:extLst>
          </p:cNvPr>
          <p:cNvSpPr txBox="1"/>
          <p:nvPr/>
        </p:nvSpPr>
        <p:spPr>
          <a:xfrm>
            <a:off x="871608" y="992130"/>
            <a:ext cx="1226618" cy="276999"/>
          </a:xfrm>
          <a:prstGeom prst="rect">
            <a:avLst/>
          </a:prstGeom>
          <a:noFill/>
        </p:spPr>
        <p:txBody>
          <a:bodyPr wrap="none" rtlCol="0">
            <a:spAutoFit/>
          </a:bodyPr>
          <a:lstStyle/>
          <a:p>
            <a:r>
              <a:rPr lang="en-US" sz="1200" dirty="0"/>
              <a:t>Strength </a:t>
            </a:r>
            <a:r>
              <a:rPr lang="en-CH" sz="1200" dirty="0"/>
              <a:t>(MPa)</a:t>
            </a:r>
          </a:p>
        </p:txBody>
      </p:sp>
      <p:sp>
        <p:nvSpPr>
          <p:cNvPr id="10" name="TextBox 9">
            <a:extLst>
              <a:ext uri="{FF2B5EF4-FFF2-40B4-BE49-F238E27FC236}">
                <a16:creationId xmlns:a16="http://schemas.microsoft.com/office/drawing/2014/main" id="{2494C379-75B1-48EB-E8EF-A9C569469C62}"/>
              </a:ext>
            </a:extLst>
          </p:cNvPr>
          <p:cNvSpPr txBox="1"/>
          <p:nvPr/>
        </p:nvSpPr>
        <p:spPr>
          <a:xfrm rot="16200000">
            <a:off x="47847" y="2750486"/>
            <a:ext cx="944489" cy="276999"/>
          </a:xfrm>
          <a:prstGeom prst="rect">
            <a:avLst/>
          </a:prstGeom>
          <a:noFill/>
        </p:spPr>
        <p:txBody>
          <a:bodyPr wrap="none" rtlCol="0">
            <a:spAutoFit/>
          </a:bodyPr>
          <a:lstStyle/>
          <a:p>
            <a:r>
              <a:rPr lang="en-CH" sz="1200" dirty="0"/>
              <a:t>Depth</a:t>
            </a:r>
            <a:r>
              <a:rPr lang="en-US" sz="1200" dirty="0"/>
              <a:t> </a:t>
            </a:r>
            <a:r>
              <a:rPr lang="en-CH" sz="1200" dirty="0"/>
              <a:t>(km)</a:t>
            </a:r>
          </a:p>
        </p:txBody>
      </p:sp>
      <p:cxnSp>
        <p:nvCxnSpPr>
          <p:cNvPr id="12" name="Straight Connector 11">
            <a:extLst>
              <a:ext uri="{FF2B5EF4-FFF2-40B4-BE49-F238E27FC236}">
                <a16:creationId xmlns:a16="http://schemas.microsoft.com/office/drawing/2014/main" id="{14EE1011-C05F-C174-48A3-AE86E9B94AE1}"/>
              </a:ext>
            </a:extLst>
          </p:cNvPr>
          <p:cNvCxnSpPr>
            <a:cxnSpLocks/>
          </p:cNvCxnSpPr>
          <p:nvPr/>
        </p:nvCxnSpPr>
        <p:spPr>
          <a:xfrm>
            <a:off x="757883" y="1340807"/>
            <a:ext cx="963827" cy="71937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Freeform: Shape 43">
            <a:extLst>
              <a:ext uri="{FF2B5EF4-FFF2-40B4-BE49-F238E27FC236}">
                <a16:creationId xmlns:a16="http://schemas.microsoft.com/office/drawing/2014/main" id="{C3285672-8302-2D08-CF6B-174C6458F833}"/>
              </a:ext>
            </a:extLst>
          </p:cNvPr>
          <p:cNvSpPr/>
          <p:nvPr/>
        </p:nvSpPr>
        <p:spPr>
          <a:xfrm>
            <a:off x="871608" y="3216049"/>
            <a:ext cx="850102" cy="1408615"/>
          </a:xfrm>
          <a:custGeom>
            <a:avLst/>
            <a:gdLst>
              <a:gd name="connsiteX0" fmla="*/ 0 w 963827"/>
              <a:gd name="connsiteY0" fmla="*/ 840259 h 840259"/>
              <a:gd name="connsiteX1" fmla="*/ 115330 w 963827"/>
              <a:gd name="connsiteY1" fmla="*/ 535459 h 840259"/>
              <a:gd name="connsiteX2" fmla="*/ 362465 w 963827"/>
              <a:gd name="connsiteY2" fmla="*/ 296562 h 840259"/>
              <a:gd name="connsiteX3" fmla="*/ 963827 w 963827"/>
              <a:gd name="connsiteY3" fmla="*/ 0 h 840259"/>
            </a:gdLst>
            <a:ahLst/>
            <a:cxnLst>
              <a:cxn ang="0">
                <a:pos x="connsiteX0" y="connsiteY0"/>
              </a:cxn>
              <a:cxn ang="0">
                <a:pos x="connsiteX1" y="connsiteY1"/>
              </a:cxn>
              <a:cxn ang="0">
                <a:pos x="connsiteX2" y="connsiteY2"/>
              </a:cxn>
              <a:cxn ang="0">
                <a:pos x="connsiteX3" y="connsiteY3"/>
              </a:cxn>
            </a:cxnLst>
            <a:rect l="l" t="t" r="r" b="b"/>
            <a:pathLst>
              <a:path w="963827" h="840259">
                <a:moveTo>
                  <a:pt x="0" y="840259"/>
                </a:moveTo>
                <a:cubicBezTo>
                  <a:pt x="27459" y="733167"/>
                  <a:pt x="54919" y="626075"/>
                  <a:pt x="115330" y="535459"/>
                </a:cubicBezTo>
                <a:cubicBezTo>
                  <a:pt x="175741" y="444843"/>
                  <a:pt x="221049" y="385805"/>
                  <a:pt x="362465" y="296562"/>
                </a:cubicBezTo>
                <a:cubicBezTo>
                  <a:pt x="503881" y="207319"/>
                  <a:pt x="733854" y="103659"/>
                  <a:pt x="963827" y="0"/>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14" name="TextBox 13">
            <a:extLst>
              <a:ext uri="{FF2B5EF4-FFF2-40B4-BE49-F238E27FC236}">
                <a16:creationId xmlns:a16="http://schemas.microsoft.com/office/drawing/2014/main" id="{012DFCB8-8563-F88B-1B0A-A886C9CB855F}"/>
              </a:ext>
            </a:extLst>
          </p:cNvPr>
          <p:cNvSpPr txBox="1"/>
          <p:nvPr/>
        </p:nvSpPr>
        <p:spPr>
          <a:xfrm>
            <a:off x="1396911" y="1495551"/>
            <a:ext cx="577402" cy="276999"/>
          </a:xfrm>
          <a:prstGeom prst="rect">
            <a:avLst/>
          </a:prstGeom>
          <a:noFill/>
          <a:ln>
            <a:noFill/>
          </a:ln>
        </p:spPr>
        <p:txBody>
          <a:bodyPr wrap="none" rtlCol="0">
            <a:spAutoFit/>
          </a:bodyPr>
          <a:lstStyle/>
          <a:p>
            <a:r>
              <a:rPr lang="en-US" sz="1200" dirty="0"/>
              <a:t>B</a:t>
            </a:r>
            <a:r>
              <a:rPr lang="en-CH" sz="1200" dirty="0" err="1"/>
              <a:t>rittle</a:t>
            </a:r>
            <a:endParaRPr lang="en-CH" sz="1200" dirty="0"/>
          </a:p>
        </p:txBody>
      </p:sp>
      <p:sp>
        <p:nvSpPr>
          <p:cNvPr id="15" name="TextBox 14">
            <a:extLst>
              <a:ext uri="{FF2B5EF4-FFF2-40B4-BE49-F238E27FC236}">
                <a16:creationId xmlns:a16="http://schemas.microsoft.com/office/drawing/2014/main" id="{813201EF-D77D-EF85-93F4-26D2EB06E440}"/>
              </a:ext>
            </a:extLst>
          </p:cNvPr>
          <p:cNvSpPr txBox="1"/>
          <p:nvPr/>
        </p:nvSpPr>
        <p:spPr>
          <a:xfrm>
            <a:off x="1355210" y="3655925"/>
            <a:ext cx="652743" cy="276999"/>
          </a:xfrm>
          <a:prstGeom prst="rect">
            <a:avLst/>
          </a:prstGeom>
          <a:noFill/>
        </p:spPr>
        <p:txBody>
          <a:bodyPr wrap="none" rtlCol="0">
            <a:spAutoFit/>
          </a:bodyPr>
          <a:lstStyle/>
          <a:p>
            <a:r>
              <a:rPr lang="en-US" sz="1200" dirty="0"/>
              <a:t>D</a:t>
            </a:r>
            <a:r>
              <a:rPr lang="en-CH" sz="1200" dirty="0" err="1"/>
              <a:t>uctile</a:t>
            </a:r>
            <a:endParaRPr lang="en-CH" sz="1200" dirty="0"/>
          </a:p>
        </p:txBody>
      </p:sp>
      <p:cxnSp>
        <p:nvCxnSpPr>
          <p:cNvPr id="16" name="Straight Connector 15">
            <a:extLst>
              <a:ext uri="{FF2B5EF4-FFF2-40B4-BE49-F238E27FC236}">
                <a16:creationId xmlns:a16="http://schemas.microsoft.com/office/drawing/2014/main" id="{52DA5EDB-4E9B-58F9-89C3-AD8D14B1F8C7}"/>
              </a:ext>
            </a:extLst>
          </p:cNvPr>
          <p:cNvCxnSpPr>
            <a:cxnSpLocks/>
          </p:cNvCxnSpPr>
          <p:nvPr/>
        </p:nvCxnSpPr>
        <p:spPr>
          <a:xfrm flipH="1">
            <a:off x="1710459" y="2060184"/>
            <a:ext cx="11251" cy="1155866"/>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108288E-16F6-3C11-593C-2D5B877A0DDF}"/>
              </a:ext>
            </a:extLst>
          </p:cNvPr>
          <p:cNvSpPr txBox="1"/>
          <p:nvPr/>
        </p:nvSpPr>
        <p:spPr>
          <a:xfrm>
            <a:off x="1831663" y="2438061"/>
            <a:ext cx="699230" cy="400110"/>
          </a:xfrm>
          <a:prstGeom prst="rect">
            <a:avLst/>
          </a:prstGeom>
          <a:noFill/>
          <a:ln>
            <a:solidFill>
              <a:schemeClr val="accent2"/>
            </a:solidFill>
          </a:ln>
        </p:spPr>
        <p:txBody>
          <a:bodyPr wrap="none" rtlCol="0">
            <a:spAutoFit/>
          </a:bodyPr>
          <a:lstStyle/>
          <a:p>
            <a:r>
              <a:rPr lang="en-CH" sz="2000" dirty="0">
                <a:solidFill>
                  <a:schemeClr val="accent2"/>
                </a:solidFill>
              </a:rPr>
              <a:t>BDT</a:t>
            </a:r>
          </a:p>
        </p:txBody>
      </p:sp>
      <p:sp>
        <p:nvSpPr>
          <p:cNvPr id="27" name="TextBox 26">
            <a:extLst>
              <a:ext uri="{FF2B5EF4-FFF2-40B4-BE49-F238E27FC236}">
                <a16:creationId xmlns:a16="http://schemas.microsoft.com/office/drawing/2014/main" id="{BA178540-AE8E-65A5-2359-A4DA8B7AB036}"/>
              </a:ext>
            </a:extLst>
          </p:cNvPr>
          <p:cNvSpPr txBox="1"/>
          <p:nvPr/>
        </p:nvSpPr>
        <p:spPr>
          <a:xfrm>
            <a:off x="2545056" y="2618010"/>
            <a:ext cx="518091" cy="369332"/>
          </a:xfrm>
          <a:prstGeom prst="rect">
            <a:avLst/>
          </a:prstGeom>
          <a:noFill/>
        </p:spPr>
        <p:txBody>
          <a:bodyPr wrap="none" rtlCol="0">
            <a:spAutoFit/>
          </a:bodyPr>
          <a:lstStyle/>
          <a:p>
            <a:r>
              <a:rPr lang="en-CH" sz="1800" b="1" dirty="0">
                <a:solidFill>
                  <a:schemeClr val="accent1"/>
                </a:solidFill>
              </a:rPr>
              <a:t>EQ</a:t>
            </a:r>
          </a:p>
        </p:txBody>
      </p:sp>
      <p:sp>
        <p:nvSpPr>
          <p:cNvPr id="28" name="Lightning Bolt 27">
            <a:extLst>
              <a:ext uri="{FF2B5EF4-FFF2-40B4-BE49-F238E27FC236}">
                <a16:creationId xmlns:a16="http://schemas.microsoft.com/office/drawing/2014/main" id="{2A92BA94-843A-77D2-0676-A279DDD5318C}"/>
              </a:ext>
            </a:extLst>
          </p:cNvPr>
          <p:cNvSpPr/>
          <p:nvPr/>
        </p:nvSpPr>
        <p:spPr>
          <a:xfrm>
            <a:off x="2772580" y="2347597"/>
            <a:ext cx="303013" cy="447379"/>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solidFill>
                <a:schemeClr val="accent1"/>
              </a:solidFill>
            </a:endParaRPr>
          </a:p>
        </p:txBody>
      </p:sp>
      <p:sp>
        <p:nvSpPr>
          <p:cNvPr id="29" name="TextBox 28">
            <a:extLst>
              <a:ext uri="{FF2B5EF4-FFF2-40B4-BE49-F238E27FC236}">
                <a16:creationId xmlns:a16="http://schemas.microsoft.com/office/drawing/2014/main" id="{0AD2BE51-DD4E-45F9-3A22-2FC03392D75C}"/>
              </a:ext>
            </a:extLst>
          </p:cNvPr>
          <p:cNvSpPr txBox="1"/>
          <p:nvPr/>
        </p:nvSpPr>
        <p:spPr>
          <a:xfrm>
            <a:off x="3701512" y="3273627"/>
            <a:ext cx="655949" cy="276999"/>
          </a:xfrm>
          <a:prstGeom prst="rect">
            <a:avLst/>
          </a:prstGeom>
          <a:noFill/>
        </p:spPr>
        <p:txBody>
          <a:bodyPr wrap="none" rtlCol="0">
            <a:spAutoFit/>
          </a:bodyPr>
          <a:lstStyle/>
          <a:p>
            <a:r>
              <a:rPr lang="en-CH" sz="1200" b="1" dirty="0">
                <a:solidFill>
                  <a:schemeClr val="accent2"/>
                </a:solidFill>
              </a:rPr>
              <a:t>No EQ</a:t>
            </a:r>
          </a:p>
        </p:txBody>
      </p:sp>
      <p:sp>
        <p:nvSpPr>
          <p:cNvPr id="30" name="TextBox 29">
            <a:extLst>
              <a:ext uri="{FF2B5EF4-FFF2-40B4-BE49-F238E27FC236}">
                <a16:creationId xmlns:a16="http://schemas.microsoft.com/office/drawing/2014/main" id="{9F976C5A-9D78-D4BE-8B8A-DD8E2DE056A6}"/>
              </a:ext>
            </a:extLst>
          </p:cNvPr>
          <p:cNvSpPr txBox="1"/>
          <p:nvPr/>
        </p:nvSpPr>
        <p:spPr>
          <a:xfrm>
            <a:off x="3701512" y="1734846"/>
            <a:ext cx="655949" cy="276999"/>
          </a:xfrm>
          <a:prstGeom prst="rect">
            <a:avLst/>
          </a:prstGeom>
          <a:noFill/>
        </p:spPr>
        <p:txBody>
          <a:bodyPr wrap="none" rtlCol="0">
            <a:spAutoFit/>
          </a:bodyPr>
          <a:lstStyle/>
          <a:p>
            <a:r>
              <a:rPr lang="en-CH" sz="1200" b="1" dirty="0">
                <a:solidFill>
                  <a:schemeClr val="accent2"/>
                </a:solidFill>
              </a:rPr>
              <a:t>No EQ</a:t>
            </a:r>
          </a:p>
        </p:txBody>
      </p:sp>
      <p:sp>
        <p:nvSpPr>
          <p:cNvPr id="4" name="TextBox 3">
            <a:extLst>
              <a:ext uri="{FF2B5EF4-FFF2-40B4-BE49-F238E27FC236}">
                <a16:creationId xmlns:a16="http://schemas.microsoft.com/office/drawing/2014/main" id="{32C99B4A-E214-8E64-2A37-904EBC4DFC41}"/>
              </a:ext>
            </a:extLst>
          </p:cNvPr>
          <p:cNvSpPr txBox="1"/>
          <p:nvPr/>
        </p:nvSpPr>
        <p:spPr>
          <a:xfrm>
            <a:off x="0" y="273155"/>
            <a:ext cx="9144000" cy="461665"/>
          </a:xfrm>
          <a:prstGeom prst="rect">
            <a:avLst/>
          </a:prstGeom>
          <a:noFill/>
        </p:spPr>
        <p:txBody>
          <a:bodyPr wrap="square" rtlCol="0">
            <a:spAutoFit/>
          </a:bodyPr>
          <a:lstStyle>
            <a:defPPr>
              <a:defRPr lang="fr-FR"/>
            </a:defPPr>
            <a:lvl1pPr>
              <a:defRPr sz="2800" b="1"/>
            </a:lvl1pPr>
          </a:lstStyle>
          <a:p>
            <a:pPr algn="ctr"/>
            <a:r>
              <a:rPr lang="fr-FR" sz="2400" dirty="0"/>
              <a:t>The BDT and </a:t>
            </a:r>
            <a:r>
              <a:rPr lang="fr-FR" sz="2400" dirty="0" err="1"/>
              <a:t>earthquakes</a:t>
            </a:r>
            <a:endParaRPr lang="fr-FR" sz="2400" dirty="0"/>
          </a:p>
        </p:txBody>
      </p:sp>
      <p:sp>
        <p:nvSpPr>
          <p:cNvPr id="31" name="TextBox 30">
            <a:extLst>
              <a:ext uri="{FF2B5EF4-FFF2-40B4-BE49-F238E27FC236}">
                <a16:creationId xmlns:a16="http://schemas.microsoft.com/office/drawing/2014/main" id="{6B199EB6-4FE9-413F-82D4-CD32EC425245}"/>
              </a:ext>
            </a:extLst>
          </p:cNvPr>
          <p:cNvSpPr txBox="1"/>
          <p:nvPr/>
        </p:nvSpPr>
        <p:spPr>
          <a:xfrm>
            <a:off x="2790434" y="1026702"/>
            <a:ext cx="1386918" cy="276999"/>
          </a:xfrm>
          <a:prstGeom prst="rect">
            <a:avLst/>
          </a:prstGeom>
          <a:noFill/>
        </p:spPr>
        <p:txBody>
          <a:bodyPr wrap="none" rtlCol="0">
            <a:spAutoFit/>
          </a:bodyPr>
          <a:lstStyle/>
          <a:p>
            <a:r>
              <a:rPr lang="fr-FR" sz="1200" dirty="0" err="1"/>
              <a:t>Frictional</a:t>
            </a:r>
            <a:r>
              <a:rPr lang="fr-FR" sz="1200" dirty="0"/>
              <a:t> </a:t>
            </a:r>
            <a:r>
              <a:rPr lang="en-CH" sz="1200" dirty="0"/>
              <a:t>Stab</a:t>
            </a:r>
            <a:r>
              <a:rPr lang="en-US" sz="1200" dirty="0" err="1"/>
              <a:t>ility</a:t>
            </a:r>
            <a:endParaRPr lang="en-CH" sz="1200" dirty="0"/>
          </a:p>
        </p:txBody>
      </p:sp>
      <p:sp>
        <p:nvSpPr>
          <p:cNvPr id="2" name="TextBox 1">
            <a:extLst>
              <a:ext uri="{FF2B5EF4-FFF2-40B4-BE49-F238E27FC236}">
                <a16:creationId xmlns:a16="http://schemas.microsoft.com/office/drawing/2014/main" id="{2543EE24-7C38-549C-D877-3C7A49E34635}"/>
              </a:ext>
            </a:extLst>
          </p:cNvPr>
          <p:cNvSpPr txBox="1"/>
          <p:nvPr/>
        </p:nvSpPr>
        <p:spPr>
          <a:xfrm>
            <a:off x="12617" y="4443334"/>
            <a:ext cx="2309016" cy="559961"/>
          </a:xfrm>
          <a:prstGeom prst="rect">
            <a:avLst/>
          </a:prstGeom>
          <a:noFill/>
        </p:spPr>
        <p:txBody>
          <a:bodyPr wrap="square" rtlCol="0">
            <a:spAutoFit/>
          </a:bodyPr>
          <a:lstStyle>
            <a:defPPr>
              <a:defRPr lang="fr-FR"/>
            </a:defPPr>
            <a:lvl1pPr>
              <a:defRPr i="1"/>
            </a:lvl1pPr>
          </a:lstStyle>
          <a:p>
            <a:r>
              <a:rPr lang="en-US" sz="1013" dirty="0"/>
              <a:t>Paterson et al., 1958</a:t>
            </a:r>
          </a:p>
          <a:p>
            <a:r>
              <a:rPr lang="en-US" sz="1013" dirty="0" err="1"/>
              <a:t>Byerlee</a:t>
            </a:r>
            <a:r>
              <a:rPr lang="en-US" sz="1013" dirty="0"/>
              <a:t>, 1968, Kirby, 1983,</a:t>
            </a:r>
          </a:p>
          <a:p>
            <a:r>
              <a:rPr lang="en-US" sz="1013" dirty="0" err="1"/>
              <a:t>Kolhlstedt</a:t>
            </a:r>
            <a:r>
              <a:rPr lang="en-US" sz="1013" dirty="0"/>
              <a:t> et a., 1995</a:t>
            </a:r>
          </a:p>
        </p:txBody>
      </p:sp>
      <p:sp>
        <p:nvSpPr>
          <p:cNvPr id="8" name="ZoneTexte 7">
            <a:extLst>
              <a:ext uri="{FF2B5EF4-FFF2-40B4-BE49-F238E27FC236}">
                <a16:creationId xmlns:a16="http://schemas.microsoft.com/office/drawing/2014/main" id="{B1A67899-B95A-183A-B441-F634B4061C3B}"/>
              </a:ext>
            </a:extLst>
          </p:cNvPr>
          <p:cNvSpPr txBox="1"/>
          <p:nvPr/>
        </p:nvSpPr>
        <p:spPr>
          <a:xfrm>
            <a:off x="8767580" y="4763942"/>
            <a:ext cx="256802" cy="248209"/>
          </a:xfrm>
          <a:prstGeom prst="rect">
            <a:avLst/>
          </a:prstGeom>
          <a:noFill/>
        </p:spPr>
        <p:txBody>
          <a:bodyPr wrap="none" rtlCol="0">
            <a:spAutoFit/>
          </a:bodyPr>
          <a:lstStyle/>
          <a:p>
            <a:r>
              <a:rPr lang="fr-FR" sz="1013" dirty="0"/>
              <a:t>6</a:t>
            </a:r>
            <a:endParaRPr lang="fr-CH" sz="1013" dirty="0"/>
          </a:p>
        </p:txBody>
      </p:sp>
    </p:spTree>
    <p:extLst>
      <p:ext uri="{BB962C8B-B14F-4D97-AF65-F5344CB8AC3E}">
        <p14:creationId xmlns:p14="http://schemas.microsoft.com/office/powerpoint/2010/main" val="403701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9BD5223-0109-4A1F-B0E9-198B0F2B8898}"/>
              </a:ext>
            </a:extLst>
          </p:cNvPr>
          <p:cNvSpPr/>
          <p:nvPr/>
        </p:nvSpPr>
        <p:spPr>
          <a:xfrm>
            <a:off x="776171" y="2040279"/>
            <a:ext cx="5712126" cy="1180532"/>
          </a:xfrm>
          <a:prstGeom prst="rect">
            <a:avLst/>
          </a:prstGeom>
          <a:solidFill>
            <a:schemeClr val="accent2">
              <a:lumMod val="75000"/>
              <a:alpha val="31000"/>
            </a:schemeClr>
          </a:solidFill>
          <a:ln>
            <a:solidFill>
              <a:schemeClr val="accent2">
                <a:lumMod val="20000"/>
                <a:lumOff val="8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fr-FR" sz="1800" dirty="0"/>
          </a:p>
        </p:txBody>
      </p:sp>
      <p:sp>
        <p:nvSpPr>
          <p:cNvPr id="83" name="Freeform: Shape 82">
            <a:extLst>
              <a:ext uri="{FF2B5EF4-FFF2-40B4-BE49-F238E27FC236}">
                <a16:creationId xmlns:a16="http://schemas.microsoft.com/office/drawing/2014/main" id="{2D78616F-E172-476E-AE72-B2B55FAE52CA}"/>
              </a:ext>
            </a:extLst>
          </p:cNvPr>
          <p:cNvSpPr/>
          <p:nvPr/>
        </p:nvSpPr>
        <p:spPr>
          <a:xfrm>
            <a:off x="4601831" y="2094407"/>
            <a:ext cx="1887279" cy="2105247"/>
          </a:xfrm>
          <a:custGeom>
            <a:avLst/>
            <a:gdLst>
              <a:gd name="connsiteX0" fmla="*/ 1052623 w 1887279"/>
              <a:gd name="connsiteY0" fmla="*/ 0 h 2105247"/>
              <a:gd name="connsiteX1" fmla="*/ 0 w 1887279"/>
              <a:gd name="connsiteY1" fmla="*/ 1010093 h 2105247"/>
              <a:gd name="connsiteX2" fmla="*/ 0 w 1887279"/>
              <a:gd name="connsiteY2" fmla="*/ 2105247 h 2105247"/>
              <a:gd name="connsiteX3" fmla="*/ 1887279 w 1887279"/>
              <a:gd name="connsiteY3" fmla="*/ 2089298 h 2105247"/>
              <a:gd name="connsiteX4" fmla="*/ 1887279 w 1887279"/>
              <a:gd name="connsiteY4" fmla="*/ 1307805 h 2105247"/>
              <a:gd name="connsiteX5" fmla="*/ 1642730 w 1887279"/>
              <a:gd name="connsiteY5" fmla="*/ 1137684 h 2105247"/>
              <a:gd name="connsiteX6" fmla="*/ 1419446 w 1887279"/>
              <a:gd name="connsiteY6" fmla="*/ 930349 h 2105247"/>
              <a:gd name="connsiteX7" fmla="*/ 1233376 w 1887279"/>
              <a:gd name="connsiteY7" fmla="*/ 606056 h 2105247"/>
              <a:gd name="connsiteX8" fmla="*/ 1143000 w 1887279"/>
              <a:gd name="connsiteY8" fmla="*/ 287079 h 2105247"/>
              <a:gd name="connsiteX9" fmla="*/ 1052623 w 1887279"/>
              <a:gd name="connsiteY9" fmla="*/ 0 h 210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7279" h="2105247">
                <a:moveTo>
                  <a:pt x="1052623" y="0"/>
                </a:moveTo>
                <a:lnTo>
                  <a:pt x="0" y="1010093"/>
                </a:lnTo>
                <a:lnTo>
                  <a:pt x="0" y="2105247"/>
                </a:lnTo>
                <a:lnTo>
                  <a:pt x="1887279" y="2089298"/>
                </a:lnTo>
                <a:lnTo>
                  <a:pt x="1887279" y="1307805"/>
                </a:lnTo>
                <a:lnTo>
                  <a:pt x="1642730" y="1137684"/>
                </a:lnTo>
                <a:lnTo>
                  <a:pt x="1419446" y="930349"/>
                </a:lnTo>
                <a:lnTo>
                  <a:pt x="1233376" y="606056"/>
                </a:lnTo>
                <a:lnTo>
                  <a:pt x="1143000" y="287079"/>
                </a:lnTo>
                <a:lnTo>
                  <a:pt x="1052623" y="0"/>
                </a:lnTo>
                <a:close/>
              </a:path>
            </a:pathLst>
          </a:cu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dirty="0"/>
          </a:p>
        </p:txBody>
      </p:sp>
      <p:cxnSp>
        <p:nvCxnSpPr>
          <p:cNvPr id="25" name="Straight Connector 24">
            <a:extLst>
              <a:ext uri="{FF2B5EF4-FFF2-40B4-BE49-F238E27FC236}">
                <a16:creationId xmlns:a16="http://schemas.microsoft.com/office/drawing/2014/main" id="{FAD163A8-E562-4F76-B14E-24F397AC741D}"/>
              </a:ext>
            </a:extLst>
          </p:cNvPr>
          <p:cNvCxnSpPr>
            <a:cxnSpLocks/>
          </p:cNvCxnSpPr>
          <p:nvPr/>
        </p:nvCxnSpPr>
        <p:spPr>
          <a:xfrm>
            <a:off x="2623134" y="1333116"/>
            <a:ext cx="1585516" cy="0"/>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C98A340D-14BD-416B-8DBF-753CE95E9324}"/>
              </a:ext>
            </a:extLst>
          </p:cNvPr>
          <p:cNvSpPr/>
          <p:nvPr/>
        </p:nvSpPr>
        <p:spPr>
          <a:xfrm>
            <a:off x="3150127" y="1360375"/>
            <a:ext cx="560253" cy="2133939"/>
          </a:xfrm>
          <a:custGeom>
            <a:avLst/>
            <a:gdLst>
              <a:gd name="connsiteX0" fmla="*/ 477875 w 560253"/>
              <a:gd name="connsiteY0" fmla="*/ 0 h 1861751"/>
              <a:gd name="connsiteX1" fmla="*/ 477875 w 560253"/>
              <a:gd name="connsiteY1" fmla="*/ 164757 h 1861751"/>
              <a:gd name="connsiteX2" fmla="*/ 469637 w 560253"/>
              <a:gd name="connsiteY2" fmla="*/ 304800 h 1861751"/>
              <a:gd name="connsiteX3" fmla="*/ 420210 w 560253"/>
              <a:gd name="connsiteY3" fmla="*/ 403654 h 1861751"/>
              <a:gd name="connsiteX4" fmla="*/ 329594 w 560253"/>
              <a:gd name="connsiteY4" fmla="*/ 576649 h 1861751"/>
              <a:gd name="connsiteX5" fmla="*/ 173075 w 560253"/>
              <a:gd name="connsiteY5" fmla="*/ 749643 h 1861751"/>
              <a:gd name="connsiteX6" fmla="*/ 107172 w 560253"/>
              <a:gd name="connsiteY6" fmla="*/ 930876 h 1861751"/>
              <a:gd name="connsiteX7" fmla="*/ 33032 w 560253"/>
              <a:gd name="connsiteY7" fmla="*/ 1153297 h 1861751"/>
              <a:gd name="connsiteX8" fmla="*/ 80 w 560253"/>
              <a:gd name="connsiteY8" fmla="*/ 1351005 h 1861751"/>
              <a:gd name="connsiteX9" fmla="*/ 41270 w 560253"/>
              <a:gd name="connsiteY9" fmla="*/ 1565189 h 1861751"/>
              <a:gd name="connsiteX10" fmla="*/ 296643 w 560253"/>
              <a:gd name="connsiteY10" fmla="*/ 1746422 h 1861751"/>
              <a:gd name="connsiteX11" fmla="*/ 560253 w 560253"/>
              <a:gd name="connsiteY11" fmla="*/ 1861751 h 1861751"/>
              <a:gd name="connsiteX12" fmla="*/ 560253 w 560253"/>
              <a:gd name="connsiteY12" fmla="*/ 1861751 h 186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253" h="1861751">
                <a:moveTo>
                  <a:pt x="477875" y="0"/>
                </a:moveTo>
                <a:cubicBezTo>
                  <a:pt x="478561" y="56978"/>
                  <a:pt x="479248" y="113957"/>
                  <a:pt x="477875" y="164757"/>
                </a:cubicBezTo>
                <a:cubicBezTo>
                  <a:pt x="476502" y="215557"/>
                  <a:pt x="479248" y="264984"/>
                  <a:pt x="469637" y="304800"/>
                </a:cubicBezTo>
                <a:cubicBezTo>
                  <a:pt x="460026" y="344616"/>
                  <a:pt x="443550" y="358346"/>
                  <a:pt x="420210" y="403654"/>
                </a:cubicBezTo>
                <a:cubicBezTo>
                  <a:pt x="396870" y="448962"/>
                  <a:pt x="370783" y="518984"/>
                  <a:pt x="329594" y="576649"/>
                </a:cubicBezTo>
                <a:cubicBezTo>
                  <a:pt x="288405" y="634314"/>
                  <a:pt x="210145" y="690605"/>
                  <a:pt x="173075" y="749643"/>
                </a:cubicBezTo>
                <a:cubicBezTo>
                  <a:pt x="136005" y="808681"/>
                  <a:pt x="130512" y="863600"/>
                  <a:pt x="107172" y="930876"/>
                </a:cubicBezTo>
                <a:cubicBezTo>
                  <a:pt x="83832" y="998152"/>
                  <a:pt x="50881" y="1083276"/>
                  <a:pt x="33032" y="1153297"/>
                </a:cubicBezTo>
                <a:cubicBezTo>
                  <a:pt x="15183" y="1223318"/>
                  <a:pt x="-1293" y="1282356"/>
                  <a:pt x="80" y="1351005"/>
                </a:cubicBezTo>
                <a:cubicBezTo>
                  <a:pt x="1453" y="1419654"/>
                  <a:pt x="-8157" y="1499286"/>
                  <a:pt x="41270" y="1565189"/>
                </a:cubicBezTo>
                <a:cubicBezTo>
                  <a:pt x="90697" y="1631092"/>
                  <a:pt x="210146" y="1696995"/>
                  <a:pt x="296643" y="1746422"/>
                </a:cubicBezTo>
                <a:cubicBezTo>
                  <a:pt x="383140" y="1795849"/>
                  <a:pt x="560253" y="1861751"/>
                  <a:pt x="560253" y="1861751"/>
                </a:cubicBezTo>
                <a:lnTo>
                  <a:pt x="560253" y="1861751"/>
                </a:lnTo>
              </a:path>
            </a:pathLst>
          </a:custGeom>
          <a:ln w="38100">
            <a:solidFill>
              <a:schemeClr val="accent6">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CH" sz="1800"/>
          </a:p>
        </p:txBody>
      </p:sp>
      <p:cxnSp>
        <p:nvCxnSpPr>
          <p:cNvPr id="9" name="Straight Connector 8">
            <a:extLst>
              <a:ext uri="{FF2B5EF4-FFF2-40B4-BE49-F238E27FC236}">
                <a16:creationId xmlns:a16="http://schemas.microsoft.com/office/drawing/2014/main" id="{37A36F03-470A-41E7-81E7-F9EE5A32C3A7}"/>
              </a:ext>
            </a:extLst>
          </p:cNvPr>
          <p:cNvCxnSpPr>
            <a:cxnSpLocks/>
          </p:cNvCxnSpPr>
          <p:nvPr/>
        </p:nvCxnSpPr>
        <p:spPr>
          <a:xfrm>
            <a:off x="3484751" y="1333117"/>
            <a:ext cx="0" cy="2911367"/>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1604D54-FEF9-4D74-BA18-F22EA5F19C7B}"/>
              </a:ext>
            </a:extLst>
          </p:cNvPr>
          <p:cNvSpPr txBox="1"/>
          <p:nvPr/>
        </p:nvSpPr>
        <p:spPr>
          <a:xfrm>
            <a:off x="3222062" y="1498146"/>
            <a:ext cx="235962" cy="276999"/>
          </a:xfrm>
          <a:prstGeom prst="rect">
            <a:avLst/>
          </a:prstGeom>
          <a:noFill/>
        </p:spPr>
        <p:txBody>
          <a:bodyPr wrap="none" rtlCol="0">
            <a:spAutoFit/>
          </a:bodyPr>
          <a:lstStyle/>
          <a:p>
            <a:r>
              <a:rPr lang="en-CH" sz="1200" dirty="0"/>
              <a:t>-</a:t>
            </a:r>
          </a:p>
        </p:txBody>
      </p:sp>
      <p:sp>
        <p:nvSpPr>
          <p:cNvPr id="32" name="TextBox 31">
            <a:extLst>
              <a:ext uri="{FF2B5EF4-FFF2-40B4-BE49-F238E27FC236}">
                <a16:creationId xmlns:a16="http://schemas.microsoft.com/office/drawing/2014/main" id="{8820C680-DBDA-4EAF-9517-54C2ED4EFB0A}"/>
              </a:ext>
            </a:extLst>
          </p:cNvPr>
          <p:cNvSpPr txBox="1"/>
          <p:nvPr/>
        </p:nvSpPr>
        <p:spPr>
          <a:xfrm>
            <a:off x="3586162" y="1498146"/>
            <a:ext cx="274434" cy="276999"/>
          </a:xfrm>
          <a:prstGeom prst="rect">
            <a:avLst/>
          </a:prstGeom>
          <a:noFill/>
        </p:spPr>
        <p:txBody>
          <a:bodyPr wrap="none" rtlCol="0">
            <a:spAutoFit/>
          </a:bodyPr>
          <a:lstStyle/>
          <a:p>
            <a:r>
              <a:rPr lang="en-CH" sz="1200" dirty="0"/>
              <a:t>+</a:t>
            </a:r>
          </a:p>
        </p:txBody>
      </p:sp>
      <p:sp>
        <p:nvSpPr>
          <p:cNvPr id="19" name="TextBox 18">
            <a:extLst>
              <a:ext uri="{FF2B5EF4-FFF2-40B4-BE49-F238E27FC236}">
                <a16:creationId xmlns:a16="http://schemas.microsoft.com/office/drawing/2014/main" id="{DD92A97D-384B-4C31-93A9-93FB80162733}"/>
              </a:ext>
            </a:extLst>
          </p:cNvPr>
          <p:cNvSpPr txBox="1"/>
          <p:nvPr/>
        </p:nvSpPr>
        <p:spPr>
          <a:xfrm>
            <a:off x="2548271" y="1485214"/>
            <a:ext cx="788999" cy="276999"/>
          </a:xfrm>
          <a:prstGeom prst="rect">
            <a:avLst/>
          </a:prstGeom>
          <a:noFill/>
        </p:spPr>
        <p:txBody>
          <a:bodyPr wrap="none" rtlCol="0">
            <a:spAutoFit/>
          </a:bodyPr>
          <a:lstStyle/>
          <a:p>
            <a:r>
              <a:rPr lang="en-CH" sz="1200" dirty="0"/>
              <a:t>Unstable</a:t>
            </a:r>
          </a:p>
        </p:txBody>
      </p:sp>
      <p:sp>
        <p:nvSpPr>
          <p:cNvPr id="43" name="TextBox 42">
            <a:extLst>
              <a:ext uri="{FF2B5EF4-FFF2-40B4-BE49-F238E27FC236}">
                <a16:creationId xmlns:a16="http://schemas.microsoft.com/office/drawing/2014/main" id="{491C03AA-565D-4FE1-BD6C-E278701EBC6C}"/>
              </a:ext>
            </a:extLst>
          </p:cNvPr>
          <p:cNvSpPr txBox="1"/>
          <p:nvPr/>
        </p:nvSpPr>
        <p:spPr>
          <a:xfrm>
            <a:off x="3813150" y="1498146"/>
            <a:ext cx="619080" cy="276999"/>
          </a:xfrm>
          <a:prstGeom prst="rect">
            <a:avLst/>
          </a:prstGeom>
          <a:noFill/>
        </p:spPr>
        <p:txBody>
          <a:bodyPr wrap="none" rtlCol="0">
            <a:spAutoFit/>
          </a:bodyPr>
          <a:lstStyle/>
          <a:p>
            <a:r>
              <a:rPr lang="en-CH" sz="1200" dirty="0"/>
              <a:t>Stable</a:t>
            </a:r>
          </a:p>
        </p:txBody>
      </p:sp>
      <p:pic>
        <p:nvPicPr>
          <p:cNvPr id="21" name="Graphic 20" descr="Deciduous tree with solid fill">
            <a:extLst>
              <a:ext uri="{FF2B5EF4-FFF2-40B4-BE49-F238E27FC236}">
                <a16:creationId xmlns:a16="http://schemas.microsoft.com/office/drawing/2014/main" id="{2B34E836-C69C-43E0-B70E-4C52C13836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4272" y="833935"/>
            <a:ext cx="394674" cy="434045"/>
          </a:xfrm>
          <a:prstGeom prst="rect">
            <a:avLst/>
          </a:prstGeom>
        </p:spPr>
      </p:pic>
      <p:sp>
        <p:nvSpPr>
          <p:cNvPr id="22" name="Freeform: Shape 21">
            <a:extLst>
              <a:ext uri="{FF2B5EF4-FFF2-40B4-BE49-F238E27FC236}">
                <a16:creationId xmlns:a16="http://schemas.microsoft.com/office/drawing/2014/main" id="{CB58A71E-BCEC-48A2-9998-B6BAABA9A8ED}"/>
              </a:ext>
            </a:extLst>
          </p:cNvPr>
          <p:cNvSpPr/>
          <p:nvPr/>
        </p:nvSpPr>
        <p:spPr>
          <a:xfrm>
            <a:off x="4601832" y="1197144"/>
            <a:ext cx="1886465" cy="107770"/>
          </a:xfrm>
          <a:custGeom>
            <a:avLst/>
            <a:gdLst>
              <a:gd name="connsiteX0" fmla="*/ 0 w 3377513"/>
              <a:gd name="connsiteY0" fmla="*/ 57665 h 568819"/>
              <a:gd name="connsiteX1" fmla="*/ 1532238 w 3377513"/>
              <a:gd name="connsiteY1" fmla="*/ 90616 h 568819"/>
              <a:gd name="connsiteX2" fmla="*/ 2166551 w 3377513"/>
              <a:gd name="connsiteY2" fmla="*/ 568411 h 568819"/>
              <a:gd name="connsiteX3" fmla="*/ 3377513 w 3377513"/>
              <a:gd name="connsiteY3" fmla="*/ 0 h 568819"/>
            </a:gdLst>
            <a:ahLst/>
            <a:cxnLst>
              <a:cxn ang="0">
                <a:pos x="connsiteX0" y="connsiteY0"/>
              </a:cxn>
              <a:cxn ang="0">
                <a:pos x="connsiteX1" y="connsiteY1"/>
              </a:cxn>
              <a:cxn ang="0">
                <a:pos x="connsiteX2" y="connsiteY2"/>
              </a:cxn>
              <a:cxn ang="0">
                <a:pos x="connsiteX3" y="connsiteY3"/>
              </a:cxn>
            </a:cxnLst>
            <a:rect l="l" t="t" r="r" b="b"/>
            <a:pathLst>
              <a:path w="3377513" h="568819">
                <a:moveTo>
                  <a:pt x="0" y="57665"/>
                </a:moveTo>
                <a:cubicBezTo>
                  <a:pt x="585573" y="31578"/>
                  <a:pt x="1171146" y="5492"/>
                  <a:pt x="1532238" y="90616"/>
                </a:cubicBezTo>
                <a:cubicBezTo>
                  <a:pt x="1893330" y="175740"/>
                  <a:pt x="1859005" y="583514"/>
                  <a:pt x="2166551" y="568411"/>
                </a:cubicBezTo>
                <a:cubicBezTo>
                  <a:pt x="2474097" y="553308"/>
                  <a:pt x="2925805" y="276654"/>
                  <a:pt x="3377513"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CH" sz="1800"/>
          </a:p>
        </p:txBody>
      </p:sp>
      <p:cxnSp>
        <p:nvCxnSpPr>
          <p:cNvPr id="26" name="Straight Connector 25">
            <a:extLst>
              <a:ext uri="{FF2B5EF4-FFF2-40B4-BE49-F238E27FC236}">
                <a16:creationId xmlns:a16="http://schemas.microsoft.com/office/drawing/2014/main" id="{04496DA8-E979-4541-B96C-0AD59DE51AF0}"/>
              </a:ext>
            </a:extLst>
          </p:cNvPr>
          <p:cNvCxnSpPr>
            <a:stCxn id="22" idx="3"/>
          </p:cNvCxnSpPr>
          <p:nvPr/>
        </p:nvCxnSpPr>
        <p:spPr>
          <a:xfrm>
            <a:off x="6488296" y="1197144"/>
            <a:ext cx="0" cy="2991878"/>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E3EAE34A-7FE3-4BF9-9EFA-234A6094A740}"/>
              </a:ext>
            </a:extLst>
          </p:cNvPr>
          <p:cNvCxnSpPr/>
          <p:nvPr/>
        </p:nvCxnSpPr>
        <p:spPr>
          <a:xfrm>
            <a:off x="4601831" y="1213618"/>
            <a:ext cx="0" cy="2991878"/>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8692A93E-64A2-4F52-90B7-3EFCA4905E8D}"/>
              </a:ext>
            </a:extLst>
          </p:cNvPr>
          <p:cNvCxnSpPr>
            <a:cxnSpLocks/>
          </p:cNvCxnSpPr>
          <p:nvPr/>
        </p:nvCxnSpPr>
        <p:spPr>
          <a:xfrm>
            <a:off x="4601832" y="4189021"/>
            <a:ext cx="1886465" cy="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FAAA6E2-25DE-467D-97D8-DCF6DBABD8F6}"/>
              </a:ext>
            </a:extLst>
          </p:cNvPr>
          <p:cNvCxnSpPr>
            <a:cxnSpLocks/>
          </p:cNvCxnSpPr>
          <p:nvPr/>
        </p:nvCxnSpPr>
        <p:spPr>
          <a:xfrm flipH="1">
            <a:off x="5070633" y="1280392"/>
            <a:ext cx="1013254" cy="2010897"/>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C654136-9506-40AF-AB50-E319D1FE6178}"/>
              </a:ext>
            </a:extLst>
          </p:cNvPr>
          <p:cNvCxnSpPr/>
          <p:nvPr/>
        </p:nvCxnSpPr>
        <p:spPr>
          <a:xfrm flipV="1">
            <a:off x="5745698" y="1530578"/>
            <a:ext cx="82379" cy="208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166E96C-B373-4D01-89BA-327A53D6FAE7}"/>
              </a:ext>
            </a:extLst>
          </p:cNvPr>
          <p:cNvCxnSpPr>
            <a:cxnSpLocks/>
          </p:cNvCxnSpPr>
          <p:nvPr/>
        </p:nvCxnSpPr>
        <p:spPr>
          <a:xfrm flipH="1">
            <a:off x="5892138" y="1612871"/>
            <a:ext cx="111211" cy="281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4B734BCC-4F49-4233-A77E-456A360EFADC}"/>
              </a:ext>
            </a:extLst>
          </p:cNvPr>
          <p:cNvSpPr txBox="1"/>
          <p:nvPr/>
        </p:nvSpPr>
        <p:spPr>
          <a:xfrm>
            <a:off x="2964085" y="4706505"/>
            <a:ext cx="913952" cy="404085"/>
          </a:xfrm>
          <a:prstGeom prst="rect">
            <a:avLst/>
          </a:prstGeom>
          <a:noFill/>
        </p:spPr>
        <p:txBody>
          <a:bodyPr wrap="square" rtlCol="0">
            <a:spAutoFit/>
          </a:bodyPr>
          <a:lstStyle>
            <a:defPPr>
              <a:defRPr lang="fr-FR"/>
            </a:defPPr>
            <a:lvl1pPr>
              <a:defRPr i="1"/>
            </a:lvl1pPr>
          </a:lstStyle>
          <a:p>
            <a:r>
              <a:rPr lang="en-CH" sz="1013" dirty="0"/>
              <a:t>Scholtz, 2019</a:t>
            </a:r>
          </a:p>
        </p:txBody>
      </p:sp>
      <p:sp>
        <p:nvSpPr>
          <p:cNvPr id="89" name="TextBox 88">
            <a:extLst>
              <a:ext uri="{FF2B5EF4-FFF2-40B4-BE49-F238E27FC236}">
                <a16:creationId xmlns:a16="http://schemas.microsoft.com/office/drawing/2014/main" id="{C89705F5-A7AD-44E4-8BD3-C3354F620B2C}"/>
              </a:ext>
            </a:extLst>
          </p:cNvPr>
          <p:cNvSpPr txBox="1"/>
          <p:nvPr/>
        </p:nvSpPr>
        <p:spPr>
          <a:xfrm>
            <a:off x="6843279" y="1948820"/>
            <a:ext cx="2169992" cy="1384995"/>
          </a:xfrm>
          <a:prstGeom prst="rect">
            <a:avLst/>
          </a:prstGeom>
          <a:noFill/>
        </p:spPr>
        <p:txBody>
          <a:bodyPr wrap="square" rtlCol="0">
            <a:spAutoFit/>
          </a:bodyPr>
          <a:lstStyle/>
          <a:p>
            <a:pPr marL="285743" indent="-285743">
              <a:buFont typeface="Arial" panose="020B0604020202020204" pitchFamily="34" charset="0"/>
              <a:buChar char="•"/>
            </a:pPr>
            <a:r>
              <a:rPr lang="en-CH" sz="1200" dirty="0"/>
              <a:t>Magnitude</a:t>
            </a:r>
          </a:p>
          <a:p>
            <a:pPr marL="285743" indent="-285743">
              <a:buFont typeface="Arial" panose="020B0604020202020204" pitchFamily="34" charset="0"/>
              <a:buChar char="•"/>
            </a:pPr>
            <a:endParaRPr lang="en-CH" sz="1200" dirty="0"/>
          </a:p>
          <a:p>
            <a:pPr marL="285743" indent="-285743">
              <a:buFont typeface="Arial" panose="020B0604020202020204" pitchFamily="34" charset="0"/>
              <a:buChar char="•"/>
            </a:pPr>
            <a:r>
              <a:rPr lang="en-CH" sz="1200" dirty="0"/>
              <a:t>Depth</a:t>
            </a:r>
          </a:p>
          <a:p>
            <a:pPr marL="285743" indent="-285743">
              <a:buFont typeface="Arial" panose="020B0604020202020204" pitchFamily="34" charset="0"/>
              <a:buChar char="•"/>
            </a:pPr>
            <a:endParaRPr lang="en-CH" sz="1200" dirty="0"/>
          </a:p>
          <a:p>
            <a:pPr marL="285743" indent="-285743">
              <a:buFont typeface="Arial" panose="020B0604020202020204" pitchFamily="34" charset="0"/>
              <a:buChar char="•"/>
            </a:pPr>
            <a:r>
              <a:rPr lang="en-CH" sz="1200" dirty="0"/>
              <a:t>Extend of rupture</a:t>
            </a:r>
          </a:p>
          <a:p>
            <a:pPr marL="285743" indent="-285743">
              <a:buFont typeface="Arial" panose="020B0604020202020204" pitchFamily="34" charset="0"/>
              <a:buChar char="•"/>
            </a:pPr>
            <a:endParaRPr lang="en-CH" sz="1200" dirty="0"/>
          </a:p>
          <a:p>
            <a:pPr marL="285743" indent="-285743">
              <a:buFont typeface="Arial" panose="020B0604020202020204" pitchFamily="34" charset="0"/>
              <a:buChar char="•"/>
            </a:pPr>
            <a:r>
              <a:rPr lang="en-CH" sz="1200" dirty="0"/>
              <a:t>Earthquake scaling law </a:t>
            </a:r>
          </a:p>
        </p:txBody>
      </p:sp>
      <p:cxnSp>
        <p:nvCxnSpPr>
          <p:cNvPr id="3" name="Straight Connector 2">
            <a:extLst>
              <a:ext uri="{FF2B5EF4-FFF2-40B4-BE49-F238E27FC236}">
                <a16:creationId xmlns:a16="http://schemas.microsoft.com/office/drawing/2014/main" id="{CDE31A08-5989-8D56-23B2-B8FB56531191}"/>
              </a:ext>
            </a:extLst>
          </p:cNvPr>
          <p:cNvCxnSpPr>
            <a:cxnSpLocks/>
          </p:cNvCxnSpPr>
          <p:nvPr/>
        </p:nvCxnSpPr>
        <p:spPr>
          <a:xfrm>
            <a:off x="757882" y="1334413"/>
            <a:ext cx="0" cy="3323259"/>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82621E-0458-8549-A4D5-E5CEF97B24B9}"/>
              </a:ext>
            </a:extLst>
          </p:cNvPr>
          <p:cNvCxnSpPr>
            <a:cxnSpLocks/>
          </p:cNvCxnSpPr>
          <p:nvPr/>
        </p:nvCxnSpPr>
        <p:spPr>
          <a:xfrm>
            <a:off x="757883" y="1334412"/>
            <a:ext cx="1585516" cy="0"/>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BC60559-4AF6-A120-B468-6D43FEB94518}"/>
              </a:ext>
            </a:extLst>
          </p:cNvPr>
          <p:cNvSpPr txBox="1"/>
          <p:nvPr/>
        </p:nvSpPr>
        <p:spPr>
          <a:xfrm>
            <a:off x="871608" y="992130"/>
            <a:ext cx="1226618" cy="276999"/>
          </a:xfrm>
          <a:prstGeom prst="rect">
            <a:avLst/>
          </a:prstGeom>
          <a:noFill/>
        </p:spPr>
        <p:txBody>
          <a:bodyPr wrap="none" rtlCol="0">
            <a:spAutoFit/>
          </a:bodyPr>
          <a:lstStyle/>
          <a:p>
            <a:r>
              <a:rPr lang="en-US" sz="1200" dirty="0"/>
              <a:t>Strength </a:t>
            </a:r>
            <a:r>
              <a:rPr lang="en-CH" sz="1200" dirty="0"/>
              <a:t>(MPa)</a:t>
            </a:r>
          </a:p>
        </p:txBody>
      </p:sp>
      <p:sp>
        <p:nvSpPr>
          <p:cNvPr id="10" name="TextBox 9">
            <a:extLst>
              <a:ext uri="{FF2B5EF4-FFF2-40B4-BE49-F238E27FC236}">
                <a16:creationId xmlns:a16="http://schemas.microsoft.com/office/drawing/2014/main" id="{2494C379-75B1-48EB-E8EF-A9C569469C62}"/>
              </a:ext>
            </a:extLst>
          </p:cNvPr>
          <p:cNvSpPr txBox="1"/>
          <p:nvPr/>
        </p:nvSpPr>
        <p:spPr>
          <a:xfrm rot="16200000">
            <a:off x="47847" y="2750486"/>
            <a:ext cx="944489" cy="276999"/>
          </a:xfrm>
          <a:prstGeom prst="rect">
            <a:avLst/>
          </a:prstGeom>
          <a:noFill/>
        </p:spPr>
        <p:txBody>
          <a:bodyPr wrap="none" rtlCol="0">
            <a:spAutoFit/>
          </a:bodyPr>
          <a:lstStyle/>
          <a:p>
            <a:r>
              <a:rPr lang="en-CH" sz="1200" dirty="0"/>
              <a:t>Depth</a:t>
            </a:r>
            <a:r>
              <a:rPr lang="en-US" sz="1200" dirty="0"/>
              <a:t> </a:t>
            </a:r>
            <a:r>
              <a:rPr lang="en-CH" sz="1200" dirty="0"/>
              <a:t>(km)</a:t>
            </a:r>
          </a:p>
        </p:txBody>
      </p:sp>
      <p:cxnSp>
        <p:nvCxnSpPr>
          <p:cNvPr id="12" name="Straight Connector 11">
            <a:extLst>
              <a:ext uri="{FF2B5EF4-FFF2-40B4-BE49-F238E27FC236}">
                <a16:creationId xmlns:a16="http://schemas.microsoft.com/office/drawing/2014/main" id="{14EE1011-C05F-C174-48A3-AE86E9B94AE1}"/>
              </a:ext>
            </a:extLst>
          </p:cNvPr>
          <p:cNvCxnSpPr>
            <a:cxnSpLocks/>
          </p:cNvCxnSpPr>
          <p:nvPr/>
        </p:nvCxnSpPr>
        <p:spPr>
          <a:xfrm>
            <a:off x="757883" y="1340807"/>
            <a:ext cx="963827" cy="71937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Freeform: Shape 43">
            <a:extLst>
              <a:ext uri="{FF2B5EF4-FFF2-40B4-BE49-F238E27FC236}">
                <a16:creationId xmlns:a16="http://schemas.microsoft.com/office/drawing/2014/main" id="{C3285672-8302-2D08-CF6B-174C6458F833}"/>
              </a:ext>
            </a:extLst>
          </p:cNvPr>
          <p:cNvSpPr/>
          <p:nvPr/>
        </p:nvSpPr>
        <p:spPr>
          <a:xfrm>
            <a:off x="871608" y="3216049"/>
            <a:ext cx="850102" cy="1408615"/>
          </a:xfrm>
          <a:custGeom>
            <a:avLst/>
            <a:gdLst>
              <a:gd name="connsiteX0" fmla="*/ 0 w 963827"/>
              <a:gd name="connsiteY0" fmla="*/ 840259 h 840259"/>
              <a:gd name="connsiteX1" fmla="*/ 115330 w 963827"/>
              <a:gd name="connsiteY1" fmla="*/ 535459 h 840259"/>
              <a:gd name="connsiteX2" fmla="*/ 362465 w 963827"/>
              <a:gd name="connsiteY2" fmla="*/ 296562 h 840259"/>
              <a:gd name="connsiteX3" fmla="*/ 963827 w 963827"/>
              <a:gd name="connsiteY3" fmla="*/ 0 h 840259"/>
            </a:gdLst>
            <a:ahLst/>
            <a:cxnLst>
              <a:cxn ang="0">
                <a:pos x="connsiteX0" y="connsiteY0"/>
              </a:cxn>
              <a:cxn ang="0">
                <a:pos x="connsiteX1" y="connsiteY1"/>
              </a:cxn>
              <a:cxn ang="0">
                <a:pos x="connsiteX2" y="connsiteY2"/>
              </a:cxn>
              <a:cxn ang="0">
                <a:pos x="connsiteX3" y="connsiteY3"/>
              </a:cxn>
            </a:cxnLst>
            <a:rect l="l" t="t" r="r" b="b"/>
            <a:pathLst>
              <a:path w="963827" h="840259">
                <a:moveTo>
                  <a:pt x="0" y="840259"/>
                </a:moveTo>
                <a:cubicBezTo>
                  <a:pt x="27459" y="733167"/>
                  <a:pt x="54919" y="626075"/>
                  <a:pt x="115330" y="535459"/>
                </a:cubicBezTo>
                <a:cubicBezTo>
                  <a:pt x="175741" y="444843"/>
                  <a:pt x="221049" y="385805"/>
                  <a:pt x="362465" y="296562"/>
                </a:cubicBezTo>
                <a:cubicBezTo>
                  <a:pt x="503881" y="207319"/>
                  <a:pt x="733854" y="103659"/>
                  <a:pt x="963827" y="0"/>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14" name="TextBox 13">
            <a:extLst>
              <a:ext uri="{FF2B5EF4-FFF2-40B4-BE49-F238E27FC236}">
                <a16:creationId xmlns:a16="http://schemas.microsoft.com/office/drawing/2014/main" id="{012DFCB8-8563-F88B-1B0A-A886C9CB855F}"/>
              </a:ext>
            </a:extLst>
          </p:cNvPr>
          <p:cNvSpPr txBox="1"/>
          <p:nvPr/>
        </p:nvSpPr>
        <p:spPr>
          <a:xfrm>
            <a:off x="1396911" y="1495551"/>
            <a:ext cx="577402" cy="276999"/>
          </a:xfrm>
          <a:prstGeom prst="rect">
            <a:avLst/>
          </a:prstGeom>
          <a:noFill/>
          <a:ln>
            <a:noFill/>
          </a:ln>
        </p:spPr>
        <p:txBody>
          <a:bodyPr wrap="none" rtlCol="0">
            <a:spAutoFit/>
          </a:bodyPr>
          <a:lstStyle/>
          <a:p>
            <a:r>
              <a:rPr lang="en-US" sz="1200" dirty="0"/>
              <a:t>B</a:t>
            </a:r>
            <a:r>
              <a:rPr lang="en-CH" sz="1200" dirty="0" err="1"/>
              <a:t>rittle</a:t>
            </a:r>
            <a:endParaRPr lang="en-CH" sz="1200" dirty="0"/>
          </a:p>
        </p:txBody>
      </p:sp>
      <p:sp>
        <p:nvSpPr>
          <p:cNvPr id="15" name="TextBox 14">
            <a:extLst>
              <a:ext uri="{FF2B5EF4-FFF2-40B4-BE49-F238E27FC236}">
                <a16:creationId xmlns:a16="http://schemas.microsoft.com/office/drawing/2014/main" id="{813201EF-D77D-EF85-93F4-26D2EB06E440}"/>
              </a:ext>
            </a:extLst>
          </p:cNvPr>
          <p:cNvSpPr txBox="1"/>
          <p:nvPr/>
        </p:nvSpPr>
        <p:spPr>
          <a:xfrm>
            <a:off x="1355210" y="3655925"/>
            <a:ext cx="652743" cy="276999"/>
          </a:xfrm>
          <a:prstGeom prst="rect">
            <a:avLst/>
          </a:prstGeom>
          <a:noFill/>
        </p:spPr>
        <p:txBody>
          <a:bodyPr wrap="none" rtlCol="0">
            <a:spAutoFit/>
          </a:bodyPr>
          <a:lstStyle/>
          <a:p>
            <a:r>
              <a:rPr lang="en-US" sz="1200" dirty="0"/>
              <a:t>D</a:t>
            </a:r>
            <a:r>
              <a:rPr lang="en-CH" sz="1200" dirty="0" err="1"/>
              <a:t>uctile</a:t>
            </a:r>
            <a:endParaRPr lang="en-CH" sz="1200" dirty="0"/>
          </a:p>
        </p:txBody>
      </p:sp>
      <p:cxnSp>
        <p:nvCxnSpPr>
          <p:cNvPr id="16" name="Straight Connector 15">
            <a:extLst>
              <a:ext uri="{FF2B5EF4-FFF2-40B4-BE49-F238E27FC236}">
                <a16:creationId xmlns:a16="http://schemas.microsoft.com/office/drawing/2014/main" id="{52DA5EDB-4E9B-58F9-89C3-AD8D14B1F8C7}"/>
              </a:ext>
            </a:extLst>
          </p:cNvPr>
          <p:cNvCxnSpPr>
            <a:cxnSpLocks/>
          </p:cNvCxnSpPr>
          <p:nvPr/>
        </p:nvCxnSpPr>
        <p:spPr>
          <a:xfrm flipH="1">
            <a:off x="1710459" y="2060184"/>
            <a:ext cx="11251" cy="1155866"/>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108288E-16F6-3C11-593C-2D5B877A0DDF}"/>
              </a:ext>
            </a:extLst>
          </p:cNvPr>
          <p:cNvSpPr txBox="1"/>
          <p:nvPr/>
        </p:nvSpPr>
        <p:spPr>
          <a:xfrm>
            <a:off x="1831663" y="2438061"/>
            <a:ext cx="699230" cy="400110"/>
          </a:xfrm>
          <a:prstGeom prst="rect">
            <a:avLst/>
          </a:prstGeom>
          <a:noFill/>
          <a:ln>
            <a:solidFill>
              <a:schemeClr val="accent2"/>
            </a:solidFill>
          </a:ln>
        </p:spPr>
        <p:txBody>
          <a:bodyPr wrap="none" rtlCol="0">
            <a:spAutoFit/>
          </a:bodyPr>
          <a:lstStyle/>
          <a:p>
            <a:r>
              <a:rPr lang="en-CH" sz="2000" dirty="0">
                <a:solidFill>
                  <a:schemeClr val="accent2"/>
                </a:solidFill>
              </a:rPr>
              <a:t>BDT</a:t>
            </a:r>
          </a:p>
        </p:txBody>
      </p:sp>
      <p:sp>
        <p:nvSpPr>
          <p:cNvPr id="27" name="TextBox 26">
            <a:extLst>
              <a:ext uri="{FF2B5EF4-FFF2-40B4-BE49-F238E27FC236}">
                <a16:creationId xmlns:a16="http://schemas.microsoft.com/office/drawing/2014/main" id="{BA178540-AE8E-65A5-2359-A4DA8B7AB036}"/>
              </a:ext>
            </a:extLst>
          </p:cNvPr>
          <p:cNvSpPr txBox="1"/>
          <p:nvPr/>
        </p:nvSpPr>
        <p:spPr>
          <a:xfrm>
            <a:off x="2545056" y="2618010"/>
            <a:ext cx="518091" cy="369332"/>
          </a:xfrm>
          <a:prstGeom prst="rect">
            <a:avLst/>
          </a:prstGeom>
          <a:noFill/>
        </p:spPr>
        <p:txBody>
          <a:bodyPr wrap="none" rtlCol="0">
            <a:spAutoFit/>
          </a:bodyPr>
          <a:lstStyle/>
          <a:p>
            <a:r>
              <a:rPr lang="en-CH" sz="1800" b="1" dirty="0">
                <a:solidFill>
                  <a:schemeClr val="accent1"/>
                </a:solidFill>
              </a:rPr>
              <a:t>EQ</a:t>
            </a:r>
          </a:p>
        </p:txBody>
      </p:sp>
      <p:sp>
        <p:nvSpPr>
          <p:cNvPr id="28" name="Lightning Bolt 27">
            <a:extLst>
              <a:ext uri="{FF2B5EF4-FFF2-40B4-BE49-F238E27FC236}">
                <a16:creationId xmlns:a16="http://schemas.microsoft.com/office/drawing/2014/main" id="{2A92BA94-843A-77D2-0676-A279DDD5318C}"/>
              </a:ext>
            </a:extLst>
          </p:cNvPr>
          <p:cNvSpPr/>
          <p:nvPr/>
        </p:nvSpPr>
        <p:spPr>
          <a:xfrm>
            <a:off x="2772580" y="2347597"/>
            <a:ext cx="303013" cy="447379"/>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solidFill>
                <a:schemeClr val="accent1"/>
              </a:solidFill>
            </a:endParaRPr>
          </a:p>
        </p:txBody>
      </p:sp>
      <p:sp>
        <p:nvSpPr>
          <p:cNvPr id="29" name="TextBox 28">
            <a:extLst>
              <a:ext uri="{FF2B5EF4-FFF2-40B4-BE49-F238E27FC236}">
                <a16:creationId xmlns:a16="http://schemas.microsoft.com/office/drawing/2014/main" id="{0AD2BE51-DD4E-45F9-3A22-2FC03392D75C}"/>
              </a:ext>
            </a:extLst>
          </p:cNvPr>
          <p:cNvSpPr txBox="1"/>
          <p:nvPr/>
        </p:nvSpPr>
        <p:spPr>
          <a:xfrm>
            <a:off x="3701512" y="3273627"/>
            <a:ext cx="655949" cy="276999"/>
          </a:xfrm>
          <a:prstGeom prst="rect">
            <a:avLst/>
          </a:prstGeom>
          <a:noFill/>
        </p:spPr>
        <p:txBody>
          <a:bodyPr wrap="none" rtlCol="0">
            <a:spAutoFit/>
          </a:bodyPr>
          <a:lstStyle/>
          <a:p>
            <a:r>
              <a:rPr lang="en-CH" sz="1200" b="1" dirty="0">
                <a:solidFill>
                  <a:schemeClr val="accent2"/>
                </a:solidFill>
              </a:rPr>
              <a:t>No EQ</a:t>
            </a:r>
          </a:p>
        </p:txBody>
      </p:sp>
      <p:sp>
        <p:nvSpPr>
          <p:cNvPr id="30" name="TextBox 29">
            <a:extLst>
              <a:ext uri="{FF2B5EF4-FFF2-40B4-BE49-F238E27FC236}">
                <a16:creationId xmlns:a16="http://schemas.microsoft.com/office/drawing/2014/main" id="{9F976C5A-9D78-D4BE-8B8A-DD8E2DE056A6}"/>
              </a:ext>
            </a:extLst>
          </p:cNvPr>
          <p:cNvSpPr txBox="1"/>
          <p:nvPr/>
        </p:nvSpPr>
        <p:spPr>
          <a:xfrm>
            <a:off x="3701512" y="1734846"/>
            <a:ext cx="655949" cy="276999"/>
          </a:xfrm>
          <a:prstGeom prst="rect">
            <a:avLst/>
          </a:prstGeom>
          <a:noFill/>
        </p:spPr>
        <p:txBody>
          <a:bodyPr wrap="none" rtlCol="0">
            <a:spAutoFit/>
          </a:bodyPr>
          <a:lstStyle/>
          <a:p>
            <a:r>
              <a:rPr lang="en-CH" sz="1200" b="1" dirty="0">
                <a:solidFill>
                  <a:schemeClr val="accent2"/>
                </a:solidFill>
              </a:rPr>
              <a:t>No EQ</a:t>
            </a:r>
          </a:p>
        </p:txBody>
      </p:sp>
      <p:sp>
        <p:nvSpPr>
          <p:cNvPr id="4" name="TextBox 3">
            <a:extLst>
              <a:ext uri="{FF2B5EF4-FFF2-40B4-BE49-F238E27FC236}">
                <a16:creationId xmlns:a16="http://schemas.microsoft.com/office/drawing/2014/main" id="{0658348D-DB5B-4097-2C39-F23B73CD09B9}"/>
              </a:ext>
            </a:extLst>
          </p:cNvPr>
          <p:cNvSpPr txBox="1"/>
          <p:nvPr/>
        </p:nvSpPr>
        <p:spPr>
          <a:xfrm>
            <a:off x="0" y="273155"/>
            <a:ext cx="9144000" cy="461665"/>
          </a:xfrm>
          <a:prstGeom prst="rect">
            <a:avLst/>
          </a:prstGeom>
          <a:noFill/>
        </p:spPr>
        <p:txBody>
          <a:bodyPr wrap="square" rtlCol="0">
            <a:spAutoFit/>
          </a:bodyPr>
          <a:lstStyle>
            <a:defPPr>
              <a:defRPr lang="fr-FR"/>
            </a:defPPr>
            <a:lvl1pPr>
              <a:defRPr sz="2800" b="1"/>
            </a:lvl1pPr>
          </a:lstStyle>
          <a:p>
            <a:pPr algn="ctr"/>
            <a:r>
              <a:rPr lang="fr-FR" sz="2400" dirty="0"/>
              <a:t>The BDT and </a:t>
            </a:r>
            <a:r>
              <a:rPr lang="fr-FR" sz="2400" dirty="0" err="1"/>
              <a:t>earthquakes</a:t>
            </a:r>
            <a:endParaRPr lang="fr-FR" sz="2400" dirty="0"/>
          </a:p>
        </p:txBody>
      </p:sp>
      <p:sp>
        <p:nvSpPr>
          <p:cNvPr id="18" name="ZoneTexte 17">
            <a:extLst>
              <a:ext uri="{FF2B5EF4-FFF2-40B4-BE49-F238E27FC236}">
                <a16:creationId xmlns:a16="http://schemas.microsoft.com/office/drawing/2014/main" id="{797DA052-488F-08BD-CFA5-9B7C1E128F1C}"/>
              </a:ext>
            </a:extLst>
          </p:cNvPr>
          <p:cNvSpPr txBox="1"/>
          <p:nvPr/>
        </p:nvSpPr>
        <p:spPr>
          <a:xfrm>
            <a:off x="5049792" y="3668337"/>
            <a:ext cx="1392402" cy="461665"/>
          </a:xfrm>
          <a:prstGeom prst="rect">
            <a:avLst/>
          </a:prstGeom>
          <a:noFill/>
        </p:spPr>
        <p:txBody>
          <a:bodyPr wrap="square" rtlCol="0">
            <a:spAutoFit/>
          </a:bodyPr>
          <a:lstStyle/>
          <a:p>
            <a:r>
              <a:rPr lang="fr-FR" sz="1200" dirty="0"/>
              <a:t>Off-</a:t>
            </a:r>
            <a:r>
              <a:rPr lang="fr-FR" sz="1200" dirty="0" err="1"/>
              <a:t>fault</a:t>
            </a:r>
            <a:r>
              <a:rPr lang="fr-FR" sz="1200" dirty="0"/>
              <a:t> </a:t>
            </a:r>
            <a:r>
              <a:rPr lang="fr-FR" sz="1200" dirty="0" err="1"/>
              <a:t>deformation</a:t>
            </a:r>
            <a:endParaRPr lang="fr-CH" sz="1200" dirty="0"/>
          </a:p>
        </p:txBody>
      </p:sp>
      <p:sp>
        <p:nvSpPr>
          <p:cNvPr id="23" name="ZoneTexte 22">
            <a:extLst>
              <a:ext uri="{FF2B5EF4-FFF2-40B4-BE49-F238E27FC236}">
                <a16:creationId xmlns:a16="http://schemas.microsoft.com/office/drawing/2014/main" id="{0ECE5129-994F-1D2E-638E-F4A21E4D56F1}"/>
              </a:ext>
            </a:extLst>
          </p:cNvPr>
          <p:cNvSpPr txBox="1"/>
          <p:nvPr/>
        </p:nvSpPr>
        <p:spPr>
          <a:xfrm rot="17879602">
            <a:off x="5137835" y="2079207"/>
            <a:ext cx="526106" cy="276999"/>
          </a:xfrm>
          <a:prstGeom prst="rect">
            <a:avLst/>
          </a:prstGeom>
          <a:noFill/>
        </p:spPr>
        <p:txBody>
          <a:bodyPr wrap="none" rtlCol="0">
            <a:spAutoFit/>
          </a:bodyPr>
          <a:lstStyle/>
          <a:p>
            <a:r>
              <a:rPr lang="fr-FR" sz="1200" dirty="0" err="1"/>
              <a:t>Fault</a:t>
            </a:r>
            <a:endParaRPr lang="fr-CH" sz="1200" dirty="0"/>
          </a:p>
        </p:txBody>
      </p:sp>
      <p:sp>
        <p:nvSpPr>
          <p:cNvPr id="8" name="TextBox 30">
            <a:extLst>
              <a:ext uri="{FF2B5EF4-FFF2-40B4-BE49-F238E27FC236}">
                <a16:creationId xmlns:a16="http://schemas.microsoft.com/office/drawing/2014/main" id="{194B168F-7578-BA9D-94E1-DFFAF0664129}"/>
              </a:ext>
            </a:extLst>
          </p:cNvPr>
          <p:cNvSpPr txBox="1"/>
          <p:nvPr/>
        </p:nvSpPr>
        <p:spPr>
          <a:xfrm>
            <a:off x="2790434" y="1026702"/>
            <a:ext cx="1386918" cy="276999"/>
          </a:xfrm>
          <a:prstGeom prst="rect">
            <a:avLst/>
          </a:prstGeom>
          <a:noFill/>
        </p:spPr>
        <p:txBody>
          <a:bodyPr wrap="none" rtlCol="0">
            <a:spAutoFit/>
          </a:bodyPr>
          <a:lstStyle/>
          <a:p>
            <a:r>
              <a:rPr lang="fr-FR" sz="1200" dirty="0" err="1"/>
              <a:t>Frictional</a:t>
            </a:r>
            <a:r>
              <a:rPr lang="fr-FR" sz="1200" dirty="0"/>
              <a:t> </a:t>
            </a:r>
            <a:r>
              <a:rPr lang="en-CH" sz="1200" dirty="0"/>
              <a:t>Stab</a:t>
            </a:r>
            <a:r>
              <a:rPr lang="en-US" sz="1200" dirty="0" err="1"/>
              <a:t>ility</a:t>
            </a:r>
            <a:endParaRPr lang="en-CH" sz="1200" dirty="0"/>
          </a:p>
        </p:txBody>
      </p:sp>
      <p:sp>
        <p:nvSpPr>
          <p:cNvPr id="24" name="TextBox 3">
            <a:extLst>
              <a:ext uri="{FF2B5EF4-FFF2-40B4-BE49-F238E27FC236}">
                <a16:creationId xmlns:a16="http://schemas.microsoft.com/office/drawing/2014/main" id="{CDBA016F-D005-CD7C-4ACC-170AD000F93B}"/>
              </a:ext>
            </a:extLst>
          </p:cNvPr>
          <p:cNvSpPr txBox="1"/>
          <p:nvPr/>
        </p:nvSpPr>
        <p:spPr>
          <a:xfrm>
            <a:off x="4735553" y="4706505"/>
            <a:ext cx="1614866" cy="404085"/>
          </a:xfrm>
          <a:prstGeom prst="rect">
            <a:avLst/>
          </a:prstGeom>
          <a:noFill/>
        </p:spPr>
        <p:txBody>
          <a:bodyPr wrap="square" rtlCol="0">
            <a:spAutoFit/>
          </a:bodyPr>
          <a:lstStyle>
            <a:defPPr>
              <a:defRPr lang="fr-FR"/>
            </a:defPPr>
            <a:lvl1pPr>
              <a:defRPr i="1"/>
            </a:lvl1pPr>
          </a:lstStyle>
          <a:p>
            <a:r>
              <a:rPr lang="en-CH" sz="1013" dirty="0"/>
              <a:t>Meyer et al., under review</a:t>
            </a:r>
            <a:endParaRPr lang="fr-FR" sz="1013" dirty="0"/>
          </a:p>
        </p:txBody>
      </p:sp>
      <p:sp>
        <p:nvSpPr>
          <p:cNvPr id="2" name="TextBox 1">
            <a:extLst>
              <a:ext uri="{FF2B5EF4-FFF2-40B4-BE49-F238E27FC236}">
                <a16:creationId xmlns:a16="http://schemas.microsoft.com/office/drawing/2014/main" id="{618A76C2-AC85-35B7-F6FC-C661C3776505}"/>
              </a:ext>
            </a:extLst>
          </p:cNvPr>
          <p:cNvSpPr txBox="1"/>
          <p:nvPr/>
        </p:nvSpPr>
        <p:spPr>
          <a:xfrm>
            <a:off x="12617" y="4443334"/>
            <a:ext cx="2309016" cy="559961"/>
          </a:xfrm>
          <a:prstGeom prst="rect">
            <a:avLst/>
          </a:prstGeom>
          <a:noFill/>
        </p:spPr>
        <p:txBody>
          <a:bodyPr wrap="square" rtlCol="0">
            <a:spAutoFit/>
          </a:bodyPr>
          <a:lstStyle>
            <a:defPPr>
              <a:defRPr lang="fr-FR"/>
            </a:defPPr>
            <a:lvl1pPr>
              <a:defRPr i="1"/>
            </a:lvl1pPr>
          </a:lstStyle>
          <a:p>
            <a:r>
              <a:rPr lang="en-US" sz="1013" dirty="0"/>
              <a:t>Paterson et al., 1958</a:t>
            </a:r>
          </a:p>
          <a:p>
            <a:r>
              <a:rPr lang="en-US" sz="1013" dirty="0" err="1"/>
              <a:t>Byerlee</a:t>
            </a:r>
            <a:r>
              <a:rPr lang="en-US" sz="1013" dirty="0"/>
              <a:t>, 1968, Kirby, 1983,</a:t>
            </a:r>
          </a:p>
          <a:p>
            <a:r>
              <a:rPr lang="en-US" sz="1013" dirty="0" err="1"/>
              <a:t>Kolhlstedt</a:t>
            </a:r>
            <a:r>
              <a:rPr lang="en-US" sz="1013" dirty="0"/>
              <a:t> et a., 1995</a:t>
            </a:r>
          </a:p>
        </p:txBody>
      </p:sp>
      <p:sp>
        <p:nvSpPr>
          <p:cNvPr id="20" name="ZoneTexte 19">
            <a:extLst>
              <a:ext uri="{FF2B5EF4-FFF2-40B4-BE49-F238E27FC236}">
                <a16:creationId xmlns:a16="http://schemas.microsoft.com/office/drawing/2014/main" id="{E64EF1E0-9528-B5BE-743E-F7F297682A50}"/>
              </a:ext>
            </a:extLst>
          </p:cNvPr>
          <p:cNvSpPr txBox="1"/>
          <p:nvPr/>
        </p:nvSpPr>
        <p:spPr>
          <a:xfrm>
            <a:off x="8767580" y="4763942"/>
            <a:ext cx="256802" cy="248209"/>
          </a:xfrm>
          <a:prstGeom prst="rect">
            <a:avLst/>
          </a:prstGeom>
          <a:noFill/>
        </p:spPr>
        <p:txBody>
          <a:bodyPr wrap="none" rtlCol="0">
            <a:spAutoFit/>
          </a:bodyPr>
          <a:lstStyle/>
          <a:p>
            <a:r>
              <a:rPr lang="fr-FR" sz="1013" dirty="0"/>
              <a:t>7</a:t>
            </a:r>
            <a:endParaRPr lang="fr-CH" sz="1013" dirty="0"/>
          </a:p>
        </p:txBody>
      </p:sp>
    </p:spTree>
    <p:extLst>
      <p:ext uri="{BB962C8B-B14F-4D97-AF65-F5344CB8AC3E}">
        <p14:creationId xmlns:p14="http://schemas.microsoft.com/office/powerpoint/2010/main" val="109121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8B921F3-7347-AB36-153F-516D07B082AC}"/>
              </a:ext>
            </a:extLst>
          </p:cNvPr>
          <p:cNvSpPr txBox="1"/>
          <p:nvPr/>
        </p:nvSpPr>
        <p:spPr>
          <a:xfrm>
            <a:off x="0" y="0"/>
            <a:ext cx="9144000" cy="461665"/>
          </a:xfrm>
          <a:prstGeom prst="rect">
            <a:avLst/>
          </a:prstGeom>
          <a:noFill/>
        </p:spPr>
        <p:txBody>
          <a:bodyPr wrap="square">
            <a:spAutoFit/>
          </a:bodyPr>
          <a:lstStyle/>
          <a:p>
            <a:pPr algn="ctr"/>
            <a:r>
              <a:rPr lang="fr-CH" sz="2400" b="1" dirty="0">
                <a:solidFill>
                  <a:srgbClr val="413C3A"/>
                </a:solidFill>
                <a:latin typeface="Arial"/>
              </a:rPr>
              <a:t>Main questions </a:t>
            </a:r>
          </a:p>
        </p:txBody>
      </p:sp>
      <p:sp>
        <p:nvSpPr>
          <p:cNvPr id="5" name="ZoneTexte 4">
            <a:extLst>
              <a:ext uri="{FF2B5EF4-FFF2-40B4-BE49-F238E27FC236}">
                <a16:creationId xmlns:a16="http://schemas.microsoft.com/office/drawing/2014/main" id="{2FBE8749-5E14-4650-995A-861FDEEA7139}"/>
              </a:ext>
            </a:extLst>
          </p:cNvPr>
          <p:cNvSpPr txBox="1"/>
          <p:nvPr/>
        </p:nvSpPr>
        <p:spPr>
          <a:xfrm>
            <a:off x="342900" y="1000237"/>
            <a:ext cx="7795260" cy="1027589"/>
          </a:xfrm>
          <a:prstGeom prst="rect">
            <a:avLst/>
          </a:prstGeom>
          <a:noFill/>
        </p:spPr>
        <p:txBody>
          <a:bodyPr wrap="square">
            <a:spAutoFit/>
          </a:bodyPr>
          <a:lstStyle/>
          <a:p>
            <a:pPr marL="214313" indent="-214313">
              <a:buFontTx/>
              <a:buChar char="-"/>
            </a:pPr>
            <a:endParaRPr lang="fr-CH" sz="1013" dirty="0"/>
          </a:p>
          <a:p>
            <a:pPr marL="214313" indent="-214313">
              <a:buFontTx/>
              <a:buChar char="-"/>
            </a:pPr>
            <a:endParaRPr lang="fr-CH" sz="1013" dirty="0"/>
          </a:p>
          <a:p>
            <a:endParaRPr lang="fr-CH" sz="1013" dirty="0"/>
          </a:p>
          <a:p>
            <a:pPr marL="214313" indent="-214313">
              <a:buFontTx/>
              <a:buChar char="-"/>
            </a:pPr>
            <a:endParaRPr lang="fr-CH" sz="1013" dirty="0"/>
          </a:p>
          <a:p>
            <a:pPr marL="214313" indent="-214313">
              <a:buFontTx/>
              <a:buChar char="-"/>
            </a:pPr>
            <a:endParaRPr lang="fr-CH" sz="1013" dirty="0"/>
          </a:p>
          <a:p>
            <a:endParaRPr lang="fr-CH" sz="1013" dirty="0"/>
          </a:p>
        </p:txBody>
      </p:sp>
      <p:sp>
        <p:nvSpPr>
          <p:cNvPr id="7" name="ZoneTexte 6">
            <a:extLst>
              <a:ext uri="{FF2B5EF4-FFF2-40B4-BE49-F238E27FC236}">
                <a16:creationId xmlns:a16="http://schemas.microsoft.com/office/drawing/2014/main" id="{9BB4C059-C549-9773-4C36-5DBA0CF9F927}"/>
              </a:ext>
            </a:extLst>
          </p:cNvPr>
          <p:cNvSpPr txBox="1"/>
          <p:nvPr/>
        </p:nvSpPr>
        <p:spPr>
          <a:xfrm>
            <a:off x="274320" y="1000237"/>
            <a:ext cx="8526780" cy="3457037"/>
          </a:xfrm>
          <a:prstGeom prst="rect">
            <a:avLst/>
          </a:prstGeom>
          <a:noFill/>
        </p:spPr>
        <p:txBody>
          <a:bodyPr wrap="square">
            <a:spAutoFit/>
          </a:bodyPr>
          <a:lstStyle/>
          <a:p>
            <a:pPr marL="214313" indent="-214313">
              <a:buFontTx/>
              <a:buChar char="-"/>
            </a:pPr>
            <a:r>
              <a:rPr lang="en-US" sz="2100" dirty="0"/>
              <a:t>At what depth is the brittle-ductile transition (BDT) located, can supercritical fluid extraction possible?</a:t>
            </a:r>
          </a:p>
          <a:p>
            <a:pPr marL="214313" indent="-214313">
              <a:buFontTx/>
              <a:buChar char="-"/>
            </a:pPr>
            <a:endParaRPr lang="en-US" sz="2100" dirty="0"/>
          </a:p>
          <a:p>
            <a:pPr marL="214313" indent="-214313">
              <a:buFontTx/>
              <a:buChar char="-"/>
            </a:pPr>
            <a:r>
              <a:rPr lang="en-US" sz="2100" dirty="0"/>
              <a:t>How does off-fault ductile deformation affect geothermal reservoir porosity and permeability?</a:t>
            </a:r>
          </a:p>
          <a:p>
            <a:pPr marL="214313" indent="-214313">
              <a:buFontTx/>
              <a:buChar char="-"/>
            </a:pPr>
            <a:endParaRPr lang="en-US" sz="2100" dirty="0"/>
          </a:p>
          <a:p>
            <a:pPr marL="214313" indent="-214313">
              <a:buFontTx/>
              <a:buChar char="-"/>
            </a:pPr>
            <a:r>
              <a:rPr lang="en-US" sz="2100" dirty="0"/>
              <a:t>How does off-fault ductile deformation affect mode I and mode II fractures propagation/stability?</a:t>
            </a:r>
          </a:p>
          <a:p>
            <a:pPr marL="214313" indent="-214313">
              <a:buFontTx/>
              <a:buChar char="-"/>
            </a:pPr>
            <a:endParaRPr lang="en-US" sz="1013" dirty="0"/>
          </a:p>
          <a:p>
            <a:pPr marL="214313" indent="-214313">
              <a:buFontTx/>
              <a:buChar char="-"/>
            </a:pPr>
            <a:endParaRPr lang="en-US" sz="1013" dirty="0"/>
          </a:p>
          <a:p>
            <a:pPr marL="214313" indent="-214313">
              <a:buFontTx/>
              <a:buChar char="-"/>
            </a:pPr>
            <a:endParaRPr lang="en-US" sz="1013" dirty="0"/>
          </a:p>
          <a:p>
            <a:pPr marL="214313" indent="-214313">
              <a:buFontTx/>
              <a:buChar char="-"/>
            </a:pPr>
            <a:endParaRPr lang="en-US" sz="1013" dirty="0"/>
          </a:p>
          <a:p>
            <a:pPr marL="214313" indent="-214313">
              <a:buFontTx/>
              <a:buChar char="-"/>
            </a:pPr>
            <a:endParaRPr lang="en-US" sz="1013" dirty="0"/>
          </a:p>
        </p:txBody>
      </p:sp>
      <p:sp>
        <p:nvSpPr>
          <p:cNvPr id="2" name="ZoneTexte 1">
            <a:extLst>
              <a:ext uri="{FF2B5EF4-FFF2-40B4-BE49-F238E27FC236}">
                <a16:creationId xmlns:a16="http://schemas.microsoft.com/office/drawing/2014/main" id="{E9A0ACB2-B26C-CF82-B789-EB8931AE26E3}"/>
              </a:ext>
            </a:extLst>
          </p:cNvPr>
          <p:cNvSpPr txBox="1"/>
          <p:nvPr/>
        </p:nvSpPr>
        <p:spPr>
          <a:xfrm>
            <a:off x="8767580" y="4763942"/>
            <a:ext cx="256802" cy="248209"/>
          </a:xfrm>
          <a:prstGeom prst="rect">
            <a:avLst/>
          </a:prstGeom>
          <a:noFill/>
        </p:spPr>
        <p:txBody>
          <a:bodyPr wrap="none" rtlCol="0">
            <a:spAutoFit/>
          </a:bodyPr>
          <a:lstStyle/>
          <a:p>
            <a:r>
              <a:rPr lang="fr-FR" sz="1013" dirty="0"/>
              <a:t>8</a:t>
            </a:r>
            <a:endParaRPr lang="fr-CH" sz="1013" dirty="0"/>
          </a:p>
        </p:txBody>
      </p:sp>
    </p:spTree>
    <p:extLst>
      <p:ext uri="{BB962C8B-B14F-4D97-AF65-F5344CB8AC3E}">
        <p14:creationId xmlns:p14="http://schemas.microsoft.com/office/powerpoint/2010/main" val="161159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9DF795-3ED1-487B-950E-CAC17A8B6E27}"/>
              </a:ext>
            </a:extLst>
          </p:cNvPr>
          <p:cNvSpPr txBox="1"/>
          <p:nvPr/>
        </p:nvSpPr>
        <p:spPr>
          <a:xfrm>
            <a:off x="2" y="97197"/>
            <a:ext cx="9143999" cy="461665"/>
          </a:xfrm>
          <a:prstGeom prst="rect">
            <a:avLst/>
          </a:prstGeom>
          <a:noFill/>
        </p:spPr>
        <p:txBody>
          <a:bodyPr wrap="square" rtlCol="0">
            <a:spAutoFit/>
          </a:bodyPr>
          <a:lstStyle>
            <a:defPPr>
              <a:defRPr lang="fr-FR"/>
            </a:defPPr>
            <a:lvl1pPr algn="ctr">
              <a:defRPr sz="2800" b="1"/>
            </a:lvl1pPr>
          </a:lstStyle>
          <a:p>
            <a:pPr defTabSz="685783"/>
            <a:r>
              <a:rPr lang="en-CH" sz="2400" dirty="0">
                <a:solidFill>
                  <a:srgbClr val="413C3A"/>
                </a:solidFill>
                <a:latin typeface="Arial"/>
              </a:rPr>
              <a:t>Strategy</a:t>
            </a:r>
          </a:p>
        </p:txBody>
      </p:sp>
      <p:sp>
        <p:nvSpPr>
          <p:cNvPr id="32" name="ZoneTexte 37">
            <a:extLst>
              <a:ext uri="{FF2B5EF4-FFF2-40B4-BE49-F238E27FC236}">
                <a16:creationId xmlns:a16="http://schemas.microsoft.com/office/drawing/2014/main" id="{00E1AC16-0A78-4811-A522-453E676323BF}"/>
              </a:ext>
            </a:extLst>
          </p:cNvPr>
          <p:cNvSpPr txBox="1"/>
          <p:nvPr/>
        </p:nvSpPr>
        <p:spPr>
          <a:xfrm>
            <a:off x="-6823" y="680395"/>
            <a:ext cx="9143999" cy="338554"/>
          </a:xfrm>
          <a:prstGeom prst="rect">
            <a:avLst/>
          </a:prstGeom>
          <a:noFill/>
        </p:spPr>
        <p:txBody>
          <a:bodyPr wrap="square" rtlCol="0">
            <a:spAutoFit/>
          </a:bodyPr>
          <a:lstStyle/>
          <a:p>
            <a:pPr algn="ctr" defTabSz="685783"/>
            <a:r>
              <a:rPr lang="en-GB" sz="1600" dirty="0">
                <a:solidFill>
                  <a:srgbClr val="413C3A"/>
                </a:solidFill>
                <a:latin typeface="Arial"/>
                <a:cs typeface="Arial" panose="020B0604020202020204" pitchFamily="34" charset="0"/>
              </a:rPr>
              <a:t>We </a:t>
            </a:r>
            <a:r>
              <a:rPr lang="en-GB" sz="1600" b="1" dirty="0">
                <a:solidFill>
                  <a:srgbClr val="00A79F"/>
                </a:solidFill>
                <a:latin typeface="Arial"/>
                <a:cs typeface="Arial" panose="020B0604020202020204" pitchFamily="34" charset="0"/>
              </a:rPr>
              <a:t>reproduce </a:t>
            </a:r>
            <a:r>
              <a:rPr lang="fr-FR" sz="1600" b="1" dirty="0" err="1">
                <a:solidFill>
                  <a:srgbClr val="00A79F"/>
                </a:solidFill>
                <a:latin typeface="Arial"/>
                <a:cs typeface="Arial" panose="020B0604020202020204" pitchFamily="34" charset="0"/>
              </a:rPr>
              <a:t>geothermal</a:t>
            </a:r>
            <a:r>
              <a:rPr lang="fr-FR" sz="1600" b="1" dirty="0">
                <a:solidFill>
                  <a:srgbClr val="00A79F"/>
                </a:solidFill>
                <a:latin typeface="Arial"/>
                <a:cs typeface="Arial" panose="020B0604020202020204" pitchFamily="34" charset="0"/>
              </a:rPr>
              <a:t> </a:t>
            </a:r>
            <a:r>
              <a:rPr lang="fr-FR" sz="1600" b="1" dirty="0" err="1">
                <a:solidFill>
                  <a:srgbClr val="00A79F"/>
                </a:solidFill>
                <a:latin typeface="Arial"/>
                <a:cs typeface="Arial" panose="020B0604020202020204" pitchFamily="34" charset="0"/>
              </a:rPr>
              <a:t>reservoirs</a:t>
            </a:r>
            <a:r>
              <a:rPr lang="fr-FR" sz="1600" b="1" dirty="0">
                <a:solidFill>
                  <a:srgbClr val="00A79F"/>
                </a:solidFill>
                <a:latin typeface="Arial"/>
                <a:cs typeface="Arial" panose="020B0604020202020204" pitchFamily="34" charset="0"/>
              </a:rPr>
              <a:t> </a:t>
            </a:r>
            <a:r>
              <a:rPr lang="en-GB" sz="1600" b="1" dirty="0">
                <a:solidFill>
                  <a:srgbClr val="00A79F"/>
                </a:solidFill>
                <a:latin typeface="Arial"/>
                <a:cs typeface="Arial" panose="020B0604020202020204" pitchFamily="34" charset="0"/>
              </a:rPr>
              <a:t>in the lab </a:t>
            </a:r>
            <a:r>
              <a:rPr lang="en-GB" sz="1600" dirty="0">
                <a:solidFill>
                  <a:srgbClr val="413C3A"/>
                </a:solidFill>
                <a:latin typeface="Arial"/>
                <a:cs typeface="Arial" panose="020B0604020202020204" pitchFamily="34" charset="0"/>
              </a:rPr>
              <a:t>under </a:t>
            </a:r>
            <a:r>
              <a:rPr lang="en-CH" sz="1600" dirty="0">
                <a:solidFill>
                  <a:srgbClr val="413C3A"/>
                </a:solidFill>
                <a:latin typeface="Arial"/>
                <a:cs typeface="Arial" panose="020B0604020202020204" pitchFamily="34" charset="0"/>
              </a:rPr>
              <a:t>BDT</a:t>
            </a:r>
            <a:r>
              <a:rPr lang="en-GB" sz="1600" dirty="0">
                <a:solidFill>
                  <a:srgbClr val="413C3A"/>
                </a:solidFill>
                <a:latin typeface="Arial"/>
                <a:cs typeface="Arial" panose="020B0604020202020204" pitchFamily="34" charset="0"/>
              </a:rPr>
              <a:t> conditions</a:t>
            </a:r>
            <a:r>
              <a:rPr lang="en-CH" sz="1600" dirty="0">
                <a:solidFill>
                  <a:srgbClr val="413C3A"/>
                </a:solidFill>
                <a:latin typeface="Arial"/>
                <a:cs typeface="Arial" panose="020B0604020202020204" pitchFamily="34" charset="0"/>
              </a:rPr>
              <a:t>.</a:t>
            </a:r>
            <a:endParaRPr lang="fr-CH" sz="1600" dirty="0">
              <a:solidFill>
                <a:srgbClr val="413C3A"/>
              </a:solidFill>
              <a:latin typeface="Arial"/>
              <a:cs typeface="Arial" panose="020B0604020202020204" pitchFamily="34" charset="0"/>
            </a:endParaRPr>
          </a:p>
        </p:txBody>
      </p:sp>
      <p:grpSp>
        <p:nvGrpSpPr>
          <p:cNvPr id="36" name="Group 35">
            <a:extLst>
              <a:ext uri="{FF2B5EF4-FFF2-40B4-BE49-F238E27FC236}">
                <a16:creationId xmlns:a16="http://schemas.microsoft.com/office/drawing/2014/main" id="{EC9372B8-5209-4F2F-B46E-419A27975716}"/>
              </a:ext>
            </a:extLst>
          </p:cNvPr>
          <p:cNvGrpSpPr/>
          <p:nvPr/>
        </p:nvGrpSpPr>
        <p:grpSpPr>
          <a:xfrm>
            <a:off x="1043948" y="1238491"/>
            <a:ext cx="6749840" cy="3677771"/>
            <a:chOff x="995797" y="1285075"/>
            <a:chExt cx="6970861" cy="4998169"/>
          </a:xfrm>
        </p:grpSpPr>
        <p:sp>
          <p:nvSpPr>
            <p:cNvPr id="8" name="Flèche droite 3">
              <a:extLst>
                <a:ext uri="{FF2B5EF4-FFF2-40B4-BE49-F238E27FC236}">
                  <a16:creationId xmlns:a16="http://schemas.microsoft.com/office/drawing/2014/main" id="{73516FFD-FE87-4799-824F-5EB172A8222D}"/>
                </a:ext>
              </a:extLst>
            </p:cNvPr>
            <p:cNvSpPr/>
            <p:nvPr/>
          </p:nvSpPr>
          <p:spPr>
            <a:xfrm>
              <a:off x="1557946" y="1818748"/>
              <a:ext cx="6408712" cy="432048"/>
            </a:xfrm>
            <a:prstGeom prst="rightArrow">
              <a:avLst/>
            </a:prstGeom>
            <a:gradFill flip="none" rotWithShape="1">
              <a:gsLst>
                <a:gs pos="0">
                  <a:schemeClr val="bg1"/>
                </a:gs>
                <a:gs pos="50000">
                  <a:schemeClr val="bg1">
                    <a:lumMod val="7500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fr-CH" sz="1013">
                <a:solidFill>
                  <a:srgbClr val="FFFFFF"/>
                </a:solidFill>
                <a:latin typeface="Arial"/>
              </a:endParaRPr>
            </a:p>
          </p:txBody>
        </p:sp>
        <p:sp>
          <p:nvSpPr>
            <p:cNvPr id="9" name="ZoneTexte 5">
              <a:extLst>
                <a:ext uri="{FF2B5EF4-FFF2-40B4-BE49-F238E27FC236}">
                  <a16:creationId xmlns:a16="http://schemas.microsoft.com/office/drawing/2014/main" id="{B65A6391-A7B5-46A2-B665-1B63B5305B23}"/>
                </a:ext>
              </a:extLst>
            </p:cNvPr>
            <p:cNvSpPr txBox="1"/>
            <p:nvPr/>
          </p:nvSpPr>
          <p:spPr>
            <a:xfrm>
              <a:off x="1701962" y="1620814"/>
              <a:ext cx="440693" cy="355534"/>
            </a:xfrm>
            <a:prstGeom prst="rect">
              <a:avLst/>
            </a:prstGeom>
            <a:noFill/>
          </p:spPr>
          <p:txBody>
            <a:bodyPr wrap="none" rtlCol="0">
              <a:spAutoFit/>
            </a:bodyPr>
            <a:lstStyle/>
            <a:p>
              <a:pPr defTabSz="685783"/>
              <a:r>
                <a:rPr lang="en-US" sz="1100" dirty="0">
                  <a:solidFill>
                    <a:srgbClr val="413C3A"/>
                  </a:solidFill>
                  <a:latin typeface="Arial"/>
                </a:rPr>
                <a:t>10</a:t>
              </a:r>
              <a:r>
                <a:rPr lang="en-US" sz="1100" baseline="30000" dirty="0">
                  <a:solidFill>
                    <a:srgbClr val="413C3A"/>
                  </a:solidFill>
                  <a:latin typeface="Arial"/>
                </a:rPr>
                <a:t>-9</a:t>
              </a:r>
              <a:endParaRPr lang="fr-CH" sz="1100" baseline="30000" dirty="0">
                <a:solidFill>
                  <a:srgbClr val="413C3A"/>
                </a:solidFill>
                <a:latin typeface="Arial"/>
              </a:endParaRPr>
            </a:p>
          </p:txBody>
        </p:sp>
        <p:sp>
          <p:nvSpPr>
            <p:cNvPr id="10" name="ZoneTexte 6">
              <a:extLst>
                <a:ext uri="{FF2B5EF4-FFF2-40B4-BE49-F238E27FC236}">
                  <a16:creationId xmlns:a16="http://schemas.microsoft.com/office/drawing/2014/main" id="{1B8899B6-B052-4E58-B4E9-3CCB5FA31BC2}"/>
                </a:ext>
              </a:extLst>
            </p:cNvPr>
            <p:cNvSpPr txBox="1"/>
            <p:nvPr/>
          </p:nvSpPr>
          <p:spPr>
            <a:xfrm>
              <a:off x="4297299" y="1285075"/>
              <a:ext cx="1197253" cy="376448"/>
            </a:xfrm>
            <a:prstGeom prst="rect">
              <a:avLst/>
            </a:prstGeom>
            <a:noFill/>
          </p:spPr>
          <p:txBody>
            <a:bodyPr wrap="none" rtlCol="0">
              <a:spAutoFit/>
            </a:bodyPr>
            <a:lstStyle/>
            <a:p>
              <a:pPr defTabSz="685783"/>
              <a:r>
                <a:rPr lang="en-US" sz="1200" dirty="0">
                  <a:solidFill>
                    <a:srgbClr val="413C3A"/>
                  </a:solidFill>
                  <a:latin typeface="Arial"/>
                </a:rPr>
                <a:t>Strain rate (/s)</a:t>
              </a:r>
              <a:endParaRPr lang="fr-CH" sz="1200" dirty="0">
                <a:solidFill>
                  <a:srgbClr val="413C3A"/>
                </a:solidFill>
                <a:latin typeface="Arial"/>
              </a:endParaRPr>
            </a:p>
          </p:txBody>
        </p:sp>
        <p:sp>
          <p:nvSpPr>
            <p:cNvPr id="11" name="ZoneTexte 7">
              <a:extLst>
                <a:ext uri="{FF2B5EF4-FFF2-40B4-BE49-F238E27FC236}">
                  <a16:creationId xmlns:a16="http://schemas.microsoft.com/office/drawing/2014/main" id="{E40C9C7B-4C62-4145-8631-BEDC9F0BABE8}"/>
                </a:ext>
              </a:extLst>
            </p:cNvPr>
            <p:cNvSpPr txBox="1"/>
            <p:nvPr/>
          </p:nvSpPr>
          <p:spPr>
            <a:xfrm>
              <a:off x="3099738" y="1620814"/>
              <a:ext cx="440693" cy="355534"/>
            </a:xfrm>
            <a:prstGeom prst="rect">
              <a:avLst/>
            </a:prstGeom>
            <a:noFill/>
          </p:spPr>
          <p:txBody>
            <a:bodyPr wrap="none" rtlCol="0">
              <a:spAutoFit/>
            </a:bodyPr>
            <a:lstStyle/>
            <a:p>
              <a:pPr defTabSz="685783"/>
              <a:r>
                <a:rPr lang="en-US" sz="1100" dirty="0">
                  <a:solidFill>
                    <a:srgbClr val="413C3A"/>
                  </a:solidFill>
                  <a:latin typeface="Arial"/>
                </a:rPr>
                <a:t>10</a:t>
              </a:r>
              <a:r>
                <a:rPr lang="en-US" sz="1100" baseline="30000" dirty="0">
                  <a:solidFill>
                    <a:srgbClr val="413C3A"/>
                  </a:solidFill>
                  <a:latin typeface="Arial"/>
                </a:rPr>
                <a:t>-6</a:t>
              </a:r>
              <a:endParaRPr lang="fr-CH" sz="1100" baseline="30000" dirty="0">
                <a:solidFill>
                  <a:srgbClr val="413C3A"/>
                </a:solidFill>
                <a:latin typeface="Arial"/>
              </a:endParaRPr>
            </a:p>
          </p:txBody>
        </p:sp>
        <p:sp>
          <p:nvSpPr>
            <p:cNvPr id="12" name="ZoneTexte 8">
              <a:extLst>
                <a:ext uri="{FF2B5EF4-FFF2-40B4-BE49-F238E27FC236}">
                  <a16:creationId xmlns:a16="http://schemas.microsoft.com/office/drawing/2014/main" id="{C91652D0-BA59-4464-8B2F-9FA0FA174329}"/>
                </a:ext>
              </a:extLst>
            </p:cNvPr>
            <p:cNvSpPr txBox="1"/>
            <p:nvPr/>
          </p:nvSpPr>
          <p:spPr>
            <a:xfrm>
              <a:off x="4497514" y="1620814"/>
              <a:ext cx="440693" cy="355534"/>
            </a:xfrm>
            <a:prstGeom prst="rect">
              <a:avLst/>
            </a:prstGeom>
            <a:noFill/>
          </p:spPr>
          <p:txBody>
            <a:bodyPr wrap="none" rtlCol="0">
              <a:spAutoFit/>
            </a:bodyPr>
            <a:lstStyle/>
            <a:p>
              <a:pPr defTabSz="685783"/>
              <a:r>
                <a:rPr lang="en-US" sz="1100" dirty="0">
                  <a:solidFill>
                    <a:srgbClr val="413C3A"/>
                  </a:solidFill>
                  <a:latin typeface="Arial"/>
                </a:rPr>
                <a:t>10</a:t>
              </a:r>
              <a:r>
                <a:rPr lang="en-US" sz="1100" baseline="30000" dirty="0">
                  <a:solidFill>
                    <a:srgbClr val="413C3A"/>
                  </a:solidFill>
                  <a:latin typeface="Arial"/>
                </a:rPr>
                <a:t>-3</a:t>
              </a:r>
              <a:endParaRPr lang="fr-CH" sz="1100" baseline="30000" dirty="0">
                <a:solidFill>
                  <a:srgbClr val="413C3A"/>
                </a:solidFill>
                <a:latin typeface="Arial"/>
              </a:endParaRPr>
            </a:p>
          </p:txBody>
        </p:sp>
        <p:sp>
          <p:nvSpPr>
            <p:cNvPr id="13" name="ZoneTexte 9">
              <a:extLst>
                <a:ext uri="{FF2B5EF4-FFF2-40B4-BE49-F238E27FC236}">
                  <a16:creationId xmlns:a16="http://schemas.microsoft.com/office/drawing/2014/main" id="{E4A538CB-6651-4596-81A7-4E4015D633FF}"/>
                </a:ext>
              </a:extLst>
            </p:cNvPr>
            <p:cNvSpPr txBox="1"/>
            <p:nvPr/>
          </p:nvSpPr>
          <p:spPr>
            <a:xfrm>
              <a:off x="7246578" y="1620814"/>
              <a:ext cx="407583" cy="355534"/>
            </a:xfrm>
            <a:prstGeom prst="rect">
              <a:avLst/>
            </a:prstGeom>
            <a:noFill/>
          </p:spPr>
          <p:txBody>
            <a:bodyPr wrap="none" rtlCol="0">
              <a:spAutoFit/>
            </a:bodyPr>
            <a:lstStyle/>
            <a:p>
              <a:pPr defTabSz="685783"/>
              <a:r>
                <a:rPr lang="en-US" sz="1100" dirty="0">
                  <a:solidFill>
                    <a:srgbClr val="413C3A"/>
                  </a:solidFill>
                  <a:latin typeface="Arial"/>
                </a:rPr>
                <a:t>10</a:t>
              </a:r>
              <a:r>
                <a:rPr lang="en-US" sz="1100" baseline="30000" dirty="0">
                  <a:solidFill>
                    <a:srgbClr val="413C3A"/>
                  </a:solidFill>
                  <a:latin typeface="Arial"/>
                </a:rPr>
                <a:t>3</a:t>
              </a:r>
              <a:endParaRPr lang="fr-CH" sz="1100" baseline="30000" dirty="0">
                <a:solidFill>
                  <a:srgbClr val="413C3A"/>
                </a:solidFill>
                <a:latin typeface="Arial"/>
              </a:endParaRPr>
            </a:p>
          </p:txBody>
        </p:sp>
        <p:sp>
          <p:nvSpPr>
            <p:cNvPr id="14" name="ZoneTexte 10">
              <a:extLst>
                <a:ext uri="{FF2B5EF4-FFF2-40B4-BE49-F238E27FC236}">
                  <a16:creationId xmlns:a16="http://schemas.microsoft.com/office/drawing/2014/main" id="{C6152C06-6894-4A29-AEB6-F0913B0A0825}"/>
                </a:ext>
              </a:extLst>
            </p:cNvPr>
            <p:cNvSpPr txBox="1"/>
            <p:nvPr/>
          </p:nvSpPr>
          <p:spPr>
            <a:xfrm>
              <a:off x="5895290" y="1620814"/>
              <a:ext cx="407583" cy="355534"/>
            </a:xfrm>
            <a:prstGeom prst="rect">
              <a:avLst/>
            </a:prstGeom>
            <a:noFill/>
          </p:spPr>
          <p:txBody>
            <a:bodyPr wrap="none" rtlCol="0">
              <a:spAutoFit/>
            </a:bodyPr>
            <a:lstStyle/>
            <a:p>
              <a:pPr defTabSz="685783"/>
              <a:r>
                <a:rPr lang="en-US" sz="1100" dirty="0">
                  <a:solidFill>
                    <a:srgbClr val="413C3A"/>
                  </a:solidFill>
                  <a:latin typeface="Arial"/>
                </a:rPr>
                <a:t>10</a:t>
              </a:r>
              <a:r>
                <a:rPr lang="en-US" sz="1100" baseline="30000" dirty="0">
                  <a:solidFill>
                    <a:srgbClr val="413C3A"/>
                  </a:solidFill>
                  <a:latin typeface="Arial"/>
                </a:rPr>
                <a:t>0</a:t>
              </a:r>
              <a:endParaRPr lang="fr-CH" sz="1100" baseline="30000" dirty="0">
                <a:solidFill>
                  <a:srgbClr val="413C3A"/>
                </a:solidFill>
                <a:latin typeface="Arial"/>
              </a:endParaRPr>
            </a:p>
          </p:txBody>
        </p:sp>
        <p:sp>
          <p:nvSpPr>
            <p:cNvPr id="20" name="ZoneTexte 4">
              <a:extLst>
                <a:ext uri="{FF2B5EF4-FFF2-40B4-BE49-F238E27FC236}">
                  <a16:creationId xmlns:a16="http://schemas.microsoft.com/office/drawing/2014/main" id="{03422CB7-D14D-4C88-B5E4-C87E33ADA0A4}"/>
                </a:ext>
              </a:extLst>
            </p:cNvPr>
            <p:cNvSpPr txBox="1"/>
            <p:nvPr/>
          </p:nvSpPr>
          <p:spPr>
            <a:xfrm>
              <a:off x="2082451" y="1836483"/>
              <a:ext cx="1079713" cy="376448"/>
            </a:xfrm>
            <a:prstGeom prst="rect">
              <a:avLst/>
            </a:prstGeom>
            <a:noFill/>
          </p:spPr>
          <p:txBody>
            <a:bodyPr wrap="none" rtlCol="0">
              <a:spAutoFit/>
            </a:bodyPr>
            <a:lstStyle/>
            <a:p>
              <a:pPr defTabSz="685783"/>
              <a:r>
                <a:rPr lang="en-US" sz="1200" dirty="0">
                  <a:solidFill>
                    <a:srgbClr val="413C3A"/>
                  </a:solidFill>
                  <a:latin typeface="Arial"/>
                </a:rPr>
                <a:t>inter-seismic</a:t>
              </a:r>
              <a:endParaRPr lang="fr-CH" sz="1200" dirty="0">
                <a:solidFill>
                  <a:srgbClr val="413C3A"/>
                </a:solidFill>
                <a:latin typeface="Arial"/>
              </a:endParaRPr>
            </a:p>
          </p:txBody>
        </p:sp>
        <p:sp>
          <p:nvSpPr>
            <p:cNvPr id="22" name="ZoneTexte 35">
              <a:extLst>
                <a:ext uri="{FF2B5EF4-FFF2-40B4-BE49-F238E27FC236}">
                  <a16:creationId xmlns:a16="http://schemas.microsoft.com/office/drawing/2014/main" id="{056532A0-F1A2-4007-8B41-B2F19EDFBF19}"/>
                </a:ext>
              </a:extLst>
            </p:cNvPr>
            <p:cNvSpPr txBox="1"/>
            <p:nvPr/>
          </p:nvSpPr>
          <p:spPr>
            <a:xfrm>
              <a:off x="6811081" y="1836483"/>
              <a:ext cx="718815" cy="376448"/>
            </a:xfrm>
            <a:prstGeom prst="rect">
              <a:avLst/>
            </a:prstGeom>
            <a:noFill/>
          </p:spPr>
          <p:txBody>
            <a:bodyPr wrap="none" rtlCol="0">
              <a:spAutoFit/>
            </a:bodyPr>
            <a:lstStyle/>
            <a:p>
              <a:pPr defTabSz="685783"/>
              <a:r>
                <a:rPr lang="en-US" sz="1200" dirty="0">
                  <a:solidFill>
                    <a:srgbClr val="FFFFFF"/>
                  </a:solidFill>
                  <a:latin typeface="Arial"/>
                </a:rPr>
                <a:t>seismic</a:t>
              </a:r>
              <a:endParaRPr lang="fr-CH" sz="1200" dirty="0">
                <a:solidFill>
                  <a:srgbClr val="FFFFFF"/>
                </a:solidFill>
                <a:latin typeface="Arial"/>
              </a:endParaRPr>
            </a:p>
          </p:txBody>
        </p:sp>
        <p:sp>
          <p:nvSpPr>
            <p:cNvPr id="23" name="ZoneTexte 19">
              <a:extLst>
                <a:ext uri="{FF2B5EF4-FFF2-40B4-BE49-F238E27FC236}">
                  <a16:creationId xmlns:a16="http://schemas.microsoft.com/office/drawing/2014/main" id="{41691607-6B01-498D-AE90-CAB16ED2BD0D}"/>
                </a:ext>
              </a:extLst>
            </p:cNvPr>
            <p:cNvSpPr txBox="1"/>
            <p:nvPr/>
          </p:nvSpPr>
          <p:spPr>
            <a:xfrm rot="16200000">
              <a:off x="1209972" y="5298897"/>
              <a:ext cx="464459" cy="270176"/>
            </a:xfrm>
            <a:prstGeom prst="rect">
              <a:avLst/>
            </a:prstGeom>
            <a:noFill/>
          </p:spPr>
          <p:txBody>
            <a:bodyPr wrap="none" rtlCol="0">
              <a:spAutoFit/>
            </a:bodyPr>
            <a:lstStyle/>
            <a:p>
              <a:pPr defTabSz="685783"/>
              <a:r>
                <a:rPr lang="en-US" sz="1100" dirty="0">
                  <a:solidFill>
                    <a:srgbClr val="413C3A"/>
                  </a:solidFill>
                  <a:latin typeface="Arial"/>
                </a:rPr>
                <a:t>10</a:t>
              </a:r>
              <a:endParaRPr lang="fr-CH" sz="1100" dirty="0">
                <a:solidFill>
                  <a:srgbClr val="413C3A"/>
                </a:solidFill>
                <a:latin typeface="Arial"/>
              </a:endParaRPr>
            </a:p>
          </p:txBody>
        </p:sp>
        <p:sp>
          <p:nvSpPr>
            <p:cNvPr id="24" name="ZoneTexte 20">
              <a:extLst>
                <a:ext uri="{FF2B5EF4-FFF2-40B4-BE49-F238E27FC236}">
                  <a16:creationId xmlns:a16="http://schemas.microsoft.com/office/drawing/2014/main" id="{5EB54AF5-7B92-4D7F-80CF-2B67061578BD}"/>
                </a:ext>
              </a:extLst>
            </p:cNvPr>
            <p:cNvSpPr txBox="1"/>
            <p:nvPr/>
          </p:nvSpPr>
          <p:spPr>
            <a:xfrm rot="16200000">
              <a:off x="1263345" y="4534061"/>
              <a:ext cx="357713" cy="270176"/>
            </a:xfrm>
            <a:prstGeom prst="rect">
              <a:avLst/>
            </a:prstGeom>
            <a:noFill/>
          </p:spPr>
          <p:txBody>
            <a:bodyPr wrap="none" rtlCol="0">
              <a:spAutoFit/>
            </a:bodyPr>
            <a:lstStyle/>
            <a:p>
              <a:pPr defTabSz="685783"/>
              <a:r>
                <a:rPr lang="en-US" sz="1100" dirty="0">
                  <a:solidFill>
                    <a:srgbClr val="413C3A"/>
                  </a:solidFill>
                  <a:latin typeface="Arial"/>
                </a:rPr>
                <a:t>8</a:t>
              </a:r>
              <a:endParaRPr lang="fr-CH" sz="1100" dirty="0">
                <a:solidFill>
                  <a:srgbClr val="413C3A"/>
                </a:solidFill>
                <a:latin typeface="Arial"/>
              </a:endParaRPr>
            </a:p>
          </p:txBody>
        </p:sp>
        <p:sp>
          <p:nvSpPr>
            <p:cNvPr id="25" name="ZoneTexte 22">
              <a:extLst>
                <a:ext uri="{FF2B5EF4-FFF2-40B4-BE49-F238E27FC236}">
                  <a16:creationId xmlns:a16="http://schemas.microsoft.com/office/drawing/2014/main" id="{F0E5975D-7129-4672-B657-52C6E6C3E49D}"/>
                </a:ext>
              </a:extLst>
            </p:cNvPr>
            <p:cNvSpPr txBox="1"/>
            <p:nvPr/>
          </p:nvSpPr>
          <p:spPr>
            <a:xfrm rot="16200000">
              <a:off x="1263345" y="3769224"/>
              <a:ext cx="357713" cy="270176"/>
            </a:xfrm>
            <a:prstGeom prst="rect">
              <a:avLst/>
            </a:prstGeom>
            <a:noFill/>
          </p:spPr>
          <p:txBody>
            <a:bodyPr wrap="none" rtlCol="0">
              <a:spAutoFit/>
            </a:bodyPr>
            <a:lstStyle/>
            <a:p>
              <a:pPr defTabSz="685783"/>
              <a:r>
                <a:rPr lang="en-US" sz="1100" dirty="0">
                  <a:solidFill>
                    <a:srgbClr val="413C3A"/>
                  </a:solidFill>
                  <a:latin typeface="Arial"/>
                </a:rPr>
                <a:t>6</a:t>
              </a:r>
              <a:endParaRPr lang="fr-CH" sz="1100" dirty="0">
                <a:solidFill>
                  <a:srgbClr val="413C3A"/>
                </a:solidFill>
                <a:latin typeface="Arial"/>
              </a:endParaRPr>
            </a:p>
          </p:txBody>
        </p:sp>
        <p:sp>
          <p:nvSpPr>
            <p:cNvPr id="26" name="ZoneTexte 23">
              <a:extLst>
                <a:ext uri="{FF2B5EF4-FFF2-40B4-BE49-F238E27FC236}">
                  <a16:creationId xmlns:a16="http://schemas.microsoft.com/office/drawing/2014/main" id="{12577979-AD3E-465B-B5C1-92CC7599B7E5}"/>
                </a:ext>
              </a:extLst>
            </p:cNvPr>
            <p:cNvSpPr txBox="1"/>
            <p:nvPr/>
          </p:nvSpPr>
          <p:spPr>
            <a:xfrm rot="16200000">
              <a:off x="1263345" y="3004388"/>
              <a:ext cx="357713" cy="270176"/>
            </a:xfrm>
            <a:prstGeom prst="rect">
              <a:avLst/>
            </a:prstGeom>
            <a:noFill/>
          </p:spPr>
          <p:txBody>
            <a:bodyPr wrap="none" rtlCol="0">
              <a:spAutoFit/>
            </a:bodyPr>
            <a:lstStyle/>
            <a:p>
              <a:pPr defTabSz="685783"/>
              <a:r>
                <a:rPr lang="en-US" sz="1100" dirty="0">
                  <a:solidFill>
                    <a:srgbClr val="413C3A"/>
                  </a:solidFill>
                  <a:latin typeface="Arial"/>
                </a:rPr>
                <a:t>4</a:t>
              </a:r>
              <a:endParaRPr lang="fr-CH" sz="1100" dirty="0">
                <a:solidFill>
                  <a:srgbClr val="413C3A"/>
                </a:solidFill>
                <a:latin typeface="Arial"/>
              </a:endParaRPr>
            </a:p>
          </p:txBody>
        </p:sp>
        <p:sp>
          <p:nvSpPr>
            <p:cNvPr id="27" name="ZoneTexte 24">
              <a:extLst>
                <a:ext uri="{FF2B5EF4-FFF2-40B4-BE49-F238E27FC236}">
                  <a16:creationId xmlns:a16="http://schemas.microsoft.com/office/drawing/2014/main" id="{C4279461-A2A0-4F63-A7EB-8092D5B48248}"/>
                </a:ext>
              </a:extLst>
            </p:cNvPr>
            <p:cNvSpPr txBox="1"/>
            <p:nvPr/>
          </p:nvSpPr>
          <p:spPr>
            <a:xfrm rot="16200000">
              <a:off x="1263345" y="2239552"/>
              <a:ext cx="357713" cy="270176"/>
            </a:xfrm>
            <a:prstGeom prst="rect">
              <a:avLst/>
            </a:prstGeom>
            <a:noFill/>
          </p:spPr>
          <p:txBody>
            <a:bodyPr wrap="none" rtlCol="0">
              <a:spAutoFit/>
            </a:bodyPr>
            <a:lstStyle/>
            <a:p>
              <a:pPr defTabSz="685783"/>
              <a:r>
                <a:rPr lang="en-US" sz="1100" dirty="0">
                  <a:solidFill>
                    <a:srgbClr val="413C3A"/>
                  </a:solidFill>
                  <a:latin typeface="Arial"/>
                </a:rPr>
                <a:t>2</a:t>
              </a:r>
              <a:endParaRPr lang="fr-CH" sz="1100" dirty="0">
                <a:solidFill>
                  <a:srgbClr val="413C3A"/>
                </a:solidFill>
                <a:latin typeface="Arial"/>
              </a:endParaRPr>
            </a:p>
          </p:txBody>
        </p:sp>
        <p:sp>
          <p:nvSpPr>
            <p:cNvPr id="31" name="Flèche droite 32">
              <a:extLst>
                <a:ext uri="{FF2B5EF4-FFF2-40B4-BE49-F238E27FC236}">
                  <a16:creationId xmlns:a16="http://schemas.microsoft.com/office/drawing/2014/main" id="{B5DF45FA-844C-41E9-837B-573E7ACCFB81}"/>
                </a:ext>
              </a:extLst>
            </p:cNvPr>
            <p:cNvSpPr/>
            <p:nvPr/>
          </p:nvSpPr>
          <p:spPr>
            <a:xfrm rot="5400000">
              <a:off x="-480591" y="3884667"/>
              <a:ext cx="4365104" cy="432049"/>
            </a:xfrm>
            <a:prstGeom prst="rightArrow">
              <a:avLst/>
            </a:prstGeom>
            <a:gradFill flip="none" rotWithShape="1">
              <a:gsLst>
                <a:gs pos="0">
                  <a:schemeClr val="bg1"/>
                </a:gs>
                <a:gs pos="50000">
                  <a:schemeClr val="bg1">
                    <a:lumMod val="7500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fr-CH" sz="1013">
                <a:solidFill>
                  <a:srgbClr val="FFFFFF"/>
                </a:solidFill>
                <a:latin typeface="Arial"/>
              </a:endParaRPr>
            </a:p>
          </p:txBody>
        </p:sp>
        <p:sp>
          <p:nvSpPr>
            <p:cNvPr id="33" name="ZoneTexte 2">
              <a:extLst>
                <a:ext uri="{FF2B5EF4-FFF2-40B4-BE49-F238E27FC236}">
                  <a16:creationId xmlns:a16="http://schemas.microsoft.com/office/drawing/2014/main" id="{C0BAAD66-C61B-4243-BC8F-E5F5D7DA3D5B}"/>
                </a:ext>
              </a:extLst>
            </p:cNvPr>
            <p:cNvSpPr txBox="1"/>
            <p:nvPr/>
          </p:nvSpPr>
          <p:spPr>
            <a:xfrm rot="16200000">
              <a:off x="497041" y="3883327"/>
              <a:ext cx="1283581" cy="286069"/>
            </a:xfrm>
            <a:prstGeom prst="rect">
              <a:avLst/>
            </a:prstGeom>
            <a:noFill/>
          </p:spPr>
          <p:txBody>
            <a:bodyPr wrap="none" rtlCol="0">
              <a:spAutoFit/>
            </a:bodyPr>
            <a:lstStyle/>
            <a:p>
              <a:pPr defTabSz="685783"/>
              <a:r>
                <a:rPr lang="en-US" sz="1200" dirty="0">
                  <a:solidFill>
                    <a:srgbClr val="413C3A"/>
                  </a:solidFill>
                  <a:latin typeface="Arial"/>
                </a:rPr>
                <a:t>Depth (km)</a:t>
              </a:r>
              <a:endParaRPr lang="fr-CH" sz="1200" dirty="0">
                <a:solidFill>
                  <a:srgbClr val="413C3A"/>
                </a:solidFill>
                <a:latin typeface="Arial"/>
              </a:endParaRPr>
            </a:p>
          </p:txBody>
        </p:sp>
      </p:grpSp>
      <p:sp>
        <p:nvSpPr>
          <p:cNvPr id="2" name="ZoneTexte 1">
            <a:extLst>
              <a:ext uri="{FF2B5EF4-FFF2-40B4-BE49-F238E27FC236}">
                <a16:creationId xmlns:a16="http://schemas.microsoft.com/office/drawing/2014/main" id="{7A291394-E01B-B614-4817-D99B072BDB80}"/>
              </a:ext>
            </a:extLst>
          </p:cNvPr>
          <p:cNvSpPr txBox="1"/>
          <p:nvPr/>
        </p:nvSpPr>
        <p:spPr>
          <a:xfrm>
            <a:off x="8767580" y="4763942"/>
            <a:ext cx="256802" cy="248209"/>
          </a:xfrm>
          <a:prstGeom prst="rect">
            <a:avLst/>
          </a:prstGeom>
          <a:noFill/>
        </p:spPr>
        <p:txBody>
          <a:bodyPr wrap="none" rtlCol="0">
            <a:spAutoFit/>
          </a:bodyPr>
          <a:lstStyle/>
          <a:p>
            <a:r>
              <a:rPr lang="fr-FR" sz="1013" dirty="0"/>
              <a:t>9</a:t>
            </a:r>
            <a:endParaRPr lang="fr-CH" sz="1013" dirty="0"/>
          </a:p>
        </p:txBody>
      </p:sp>
    </p:spTree>
    <p:extLst>
      <p:ext uri="{BB962C8B-B14F-4D97-AF65-F5344CB8AC3E}">
        <p14:creationId xmlns:p14="http://schemas.microsoft.com/office/powerpoint/2010/main" val="8826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9DF795-3ED1-487B-950E-CAC17A8B6E27}"/>
              </a:ext>
            </a:extLst>
          </p:cNvPr>
          <p:cNvSpPr txBox="1"/>
          <p:nvPr/>
        </p:nvSpPr>
        <p:spPr>
          <a:xfrm>
            <a:off x="2" y="97197"/>
            <a:ext cx="9143999" cy="461665"/>
          </a:xfrm>
          <a:prstGeom prst="rect">
            <a:avLst/>
          </a:prstGeom>
          <a:noFill/>
        </p:spPr>
        <p:txBody>
          <a:bodyPr wrap="square" rtlCol="0">
            <a:spAutoFit/>
          </a:bodyPr>
          <a:lstStyle>
            <a:defPPr>
              <a:defRPr lang="fr-FR"/>
            </a:defPPr>
            <a:lvl1pPr algn="ctr">
              <a:defRPr sz="2800" b="1"/>
            </a:lvl1pPr>
          </a:lstStyle>
          <a:p>
            <a:pPr defTabSz="685783"/>
            <a:r>
              <a:rPr lang="en-CH" sz="2400" dirty="0">
                <a:solidFill>
                  <a:srgbClr val="413C3A"/>
                </a:solidFill>
                <a:latin typeface="Arial"/>
              </a:rPr>
              <a:t>Strategy</a:t>
            </a:r>
          </a:p>
        </p:txBody>
      </p:sp>
      <p:grpSp>
        <p:nvGrpSpPr>
          <p:cNvPr id="36" name="Group 35">
            <a:extLst>
              <a:ext uri="{FF2B5EF4-FFF2-40B4-BE49-F238E27FC236}">
                <a16:creationId xmlns:a16="http://schemas.microsoft.com/office/drawing/2014/main" id="{EC9372B8-5209-4F2F-B46E-419A27975716}"/>
              </a:ext>
            </a:extLst>
          </p:cNvPr>
          <p:cNvGrpSpPr/>
          <p:nvPr/>
        </p:nvGrpSpPr>
        <p:grpSpPr>
          <a:xfrm>
            <a:off x="1043948" y="1238491"/>
            <a:ext cx="6749840" cy="3677771"/>
            <a:chOff x="995797" y="1285075"/>
            <a:chExt cx="6970861" cy="4998169"/>
          </a:xfrm>
        </p:grpSpPr>
        <p:sp>
          <p:nvSpPr>
            <p:cNvPr id="8" name="Flèche droite 3">
              <a:extLst>
                <a:ext uri="{FF2B5EF4-FFF2-40B4-BE49-F238E27FC236}">
                  <a16:creationId xmlns:a16="http://schemas.microsoft.com/office/drawing/2014/main" id="{73516FFD-FE87-4799-824F-5EB172A8222D}"/>
                </a:ext>
              </a:extLst>
            </p:cNvPr>
            <p:cNvSpPr/>
            <p:nvPr/>
          </p:nvSpPr>
          <p:spPr>
            <a:xfrm>
              <a:off x="1557946" y="1818748"/>
              <a:ext cx="6408712" cy="432048"/>
            </a:xfrm>
            <a:prstGeom prst="rightArrow">
              <a:avLst/>
            </a:prstGeom>
            <a:gradFill flip="none" rotWithShape="1">
              <a:gsLst>
                <a:gs pos="0">
                  <a:schemeClr val="bg1"/>
                </a:gs>
                <a:gs pos="50000">
                  <a:schemeClr val="bg1">
                    <a:lumMod val="7500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fr-CH" sz="1013">
                <a:solidFill>
                  <a:srgbClr val="FFFFFF"/>
                </a:solidFill>
                <a:latin typeface="Arial"/>
              </a:endParaRPr>
            </a:p>
          </p:txBody>
        </p:sp>
        <p:sp>
          <p:nvSpPr>
            <p:cNvPr id="9" name="ZoneTexte 5">
              <a:extLst>
                <a:ext uri="{FF2B5EF4-FFF2-40B4-BE49-F238E27FC236}">
                  <a16:creationId xmlns:a16="http://schemas.microsoft.com/office/drawing/2014/main" id="{B65A6391-A7B5-46A2-B665-1B63B5305B23}"/>
                </a:ext>
              </a:extLst>
            </p:cNvPr>
            <p:cNvSpPr txBox="1"/>
            <p:nvPr/>
          </p:nvSpPr>
          <p:spPr>
            <a:xfrm>
              <a:off x="1701962" y="1620814"/>
              <a:ext cx="440693" cy="355534"/>
            </a:xfrm>
            <a:prstGeom prst="rect">
              <a:avLst/>
            </a:prstGeom>
            <a:noFill/>
          </p:spPr>
          <p:txBody>
            <a:bodyPr wrap="none" rtlCol="0">
              <a:spAutoFit/>
            </a:bodyPr>
            <a:lstStyle/>
            <a:p>
              <a:pPr defTabSz="685783"/>
              <a:r>
                <a:rPr lang="en-US" sz="1100" dirty="0">
                  <a:solidFill>
                    <a:srgbClr val="413C3A"/>
                  </a:solidFill>
                  <a:latin typeface="Arial"/>
                </a:rPr>
                <a:t>10</a:t>
              </a:r>
              <a:r>
                <a:rPr lang="en-US" sz="1100" baseline="30000" dirty="0">
                  <a:solidFill>
                    <a:srgbClr val="413C3A"/>
                  </a:solidFill>
                  <a:latin typeface="Arial"/>
                </a:rPr>
                <a:t>-9</a:t>
              </a:r>
              <a:endParaRPr lang="fr-CH" sz="1100" baseline="30000" dirty="0">
                <a:solidFill>
                  <a:srgbClr val="413C3A"/>
                </a:solidFill>
                <a:latin typeface="Arial"/>
              </a:endParaRPr>
            </a:p>
          </p:txBody>
        </p:sp>
        <p:sp>
          <p:nvSpPr>
            <p:cNvPr id="10" name="ZoneTexte 6">
              <a:extLst>
                <a:ext uri="{FF2B5EF4-FFF2-40B4-BE49-F238E27FC236}">
                  <a16:creationId xmlns:a16="http://schemas.microsoft.com/office/drawing/2014/main" id="{1B8899B6-B052-4E58-B4E9-3CCB5FA31BC2}"/>
                </a:ext>
              </a:extLst>
            </p:cNvPr>
            <p:cNvSpPr txBox="1"/>
            <p:nvPr/>
          </p:nvSpPr>
          <p:spPr>
            <a:xfrm>
              <a:off x="4297299" y="1285075"/>
              <a:ext cx="1197253" cy="376448"/>
            </a:xfrm>
            <a:prstGeom prst="rect">
              <a:avLst/>
            </a:prstGeom>
            <a:noFill/>
          </p:spPr>
          <p:txBody>
            <a:bodyPr wrap="none" rtlCol="0">
              <a:spAutoFit/>
            </a:bodyPr>
            <a:lstStyle/>
            <a:p>
              <a:pPr defTabSz="685783"/>
              <a:r>
                <a:rPr lang="en-US" sz="1200" dirty="0">
                  <a:solidFill>
                    <a:srgbClr val="413C3A"/>
                  </a:solidFill>
                  <a:latin typeface="Arial"/>
                </a:rPr>
                <a:t>Strain rate (/s)</a:t>
              </a:r>
              <a:endParaRPr lang="fr-CH" sz="1200" dirty="0">
                <a:solidFill>
                  <a:srgbClr val="413C3A"/>
                </a:solidFill>
                <a:latin typeface="Arial"/>
              </a:endParaRPr>
            </a:p>
          </p:txBody>
        </p:sp>
        <p:sp>
          <p:nvSpPr>
            <p:cNvPr id="11" name="ZoneTexte 7">
              <a:extLst>
                <a:ext uri="{FF2B5EF4-FFF2-40B4-BE49-F238E27FC236}">
                  <a16:creationId xmlns:a16="http://schemas.microsoft.com/office/drawing/2014/main" id="{E40C9C7B-4C62-4145-8631-BEDC9F0BABE8}"/>
                </a:ext>
              </a:extLst>
            </p:cNvPr>
            <p:cNvSpPr txBox="1"/>
            <p:nvPr/>
          </p:nvSpPr>
          <p:spPr>
            <a:xfrm>
              <a:off x="3099738" y="1620814"/>
              <a:ext cx="440693" cy="355534"/>
            </a:xfrm>
            <a:prstGeom prst="rect">
              <a:avLst/>
            </a:prstGeom>
            <a:noFill/>
          </p:spPr>
          <p:txBody>
            <a:bodyPr wrap="none" rtlCol="0">
              <a:spAutoFit/>
            </a:bodyPr>
            <a:lstStyle/>
            <a:p>
              <a:pPr defTabSz="685783"/>
              <a:r>
                <a:rPr lang="en-US" sz="1100" dirty="0">
                  <a:solidFill>
                    <a:srgbClr val="413C3A"/>
                  </a:solidFill>
                  <a:latin typeface="Arial"/>
                </a:rPr>
                <a:t>10</a:t>
              </a:r>
              <a:r>
                <a:rPr lang="en-US" sz="1100" baseline="30000" dirty="0">
                  <a:solidFill>
                    <a:srgbClr val="413C3A"/>
                  </a:solidFill>
                  <a:latin typeface="Arial"/>
                </a:rPr>
                <a:t>-6</a:t>
              </a:r>
              <a:endParaRPr lang="fr-CH" sz="1100" baseline="30000" dirty="0">
                <a:solidFill>
                  <a:srgbClr val="413C3A"/>
                </a:solidFill>
                <a:latin typeface="Arial"/>
              </a:endParaRPr>
            </a:p>
          </p:txBody>
        </p:sp>
        <p:sp>
          <p:nvSpPr>
            <p:cNvPr id="12" name="ZoneTexte 8">
              <a:extLst>
                <a:ext uri="{FF2B5EF4-FFF2-40B4-BE49-F238E27FC236}">
                  <a16:creationId xmlns:a16="http://schemas.microsoft.com/office/drawing/2014/main" id="{C91652D0-BA59-4464-8B2F-9FA0FA174329}"/>
                </a:ext>
              </a:extLst>
            </p:cNvPr>
            <p:cNvSpPr txBox="1"/>
            <p:nvPr/>
          </p:nvSpPr>
          <p:spPr>
            <a:xfrm>
              <a:off x="4497514" y="1620814"/>
              <a:ext cx="440693" cy="355534"/>
            </a:xfrm>
            <a:prstGeom prst="rect">
              <a:avLst/>
            </a:prstGeom>
            <a:noFill/>
          </p:spPr>
          <p:txBody>
            <a:bodyPr wrap="none" rtlCol="0">
              <a:spAutoFit/>
            </a:bodyPr>
            <a:lstStyle/>
            <a:p>
              <a:pPr defTabSz="685783"/>
              <a:r>
                <a:rPr lang="en-US" sz="1100" dirty="0">
                  <a:solidFill>
                    <a:srgbClr val="413C3A"/>
                  </a:solidFill>
                  <a:latin typeface="Arial"/>
                </a:rPr>
                <a:t>10</a:t>
              </a:r>
              <a:r>
                <a:rPr lang="en-US" sz="1100" baseline="30000" dirty="0">
                  <a:solidFill>
                    <a:srgbClr val="413C3A"/>
                  </a:solidFill>
                  <a:latin typeface="Arial"/>
                </a:rPr>
                <a:t>-3</a:t>
              </a:r>
              <a:endParaRPr lang="fr-CH" sz="1100" baseline="30000" dirty="0">
                <a:solidFill>
                  <a:srgbClr val="413C3A"/>
                </a:solidFill>
                <a:latin typeface="Arial"/>
              </a:endParaRPr>
            </a:p>
          </p:txBody>
        </p:sp>
        <p:sp>
          <p:nvSpPr>
            <p:cNvPr id="13" name="ZoneTexte 9">
              <a:extLst>
                <a:ext uri="{FF2B5EF4-FFF2-40B4-BE49-F238E27FC236}">
                  <a16:creationId xmlns:a16="http://schemas.microsoft.com/office/drawing/2014/main" id="{E4A538CB-6651-4596-81A7-4E4015D633FF}"/>
                </a:ext>
              </a:extLst>
            </p:cNvPr>
            <p:cNvSpPr txBox="1"/>
            <p:nvPr/>
          </p:nvSpPr>
          <p:spPr>
            <a:xfrm>
              <a:off x="7246578" y="1620814"/>
              <a:ext cx="407583" cy="355534"/>
            </a:xfrm>
            <a:prstGeom prst="rect">
              <a:avLst/>
            </a:prstGeom>
            <a:noFill/>
          </p:spPr>
          <p:txBody>
            <a:bodyPr wrap="none" rtlCol="0">
              <a:spAutoFit/>
            </a:bodyPr>
            <a:lstStyle/>
            <a:p>
              <a:pPr defTabSz="685783"/>
              <a:r>
                <a:rPr lang="en-US" sz="1100" dirty="0">
                  <a:solidFill>
                    <a:srgbClr val="413C3A"/>
                  </a:solidFill>
                  <a:latin typeface="Arial"/>
                </a:rPr>
                <a:t>10</a:t>
              </a:r>
              <a:r>
                <a:rPr lang="en-US" sz="1100" baseline="30000" dirty="0">
                  <a:solidFill>
                    <a:srgbClr val="413C3A"/>
                  </a:solidFill>
                  <a:latin typeface="Arial"/>
                </a:rPr>
                <a:t>3</a:t>
              </a:r>
              <a:endParaRPr lang="fr-CH" sz="1100" baseline="30000" dirty="0">
                <a:solidFill>
                  <a:srgbClr val="413C3A"/>
                </a:solidFill>
                <a:latin typeface="Arial"/>
              </a:endParaRPr>
            </a:p>
          </p:txBody>
        </p:sp>
        <p:sp>
          <p:nvSpPr>
            <p:cNvPr id="14" name="ZoneTexte 10">
              <a:extLst>
                <a:ext uri="{FF2B5EF4-FFF2-40B4-BE49-F238E27FC236}">
                  <a16:creationId xmlns:a16="http://schemas.microsoft.com/office/drawing/2014/main" id="{C6152C06-6894-4A29-AEB6-F0913B0A0825}"/>
                </a:ext>
              </a:extLst>
            </p:cNvPr>
            <p:cNvSpPr txBox="1"/>
            <p:nvPr/>
          </p:nvSpPr>
          <p:spPr>
            <a:xfrm>
              <a:off x="5895290" y="1620814"/>
              <a:ext cx="407583" cy="355534"/>
            </a:xfrm>
            <a:prstGeom prst="rect">
              <a:avLst/>
            </a:prstGeom>
            <a:noFill/>
          </p:spPr>
          <p:txBody>
            <a:bodyPr wrap="none" rtlCol="0">
              <a:spAutoFit/>
            </a:bodyPr>
            <a:lstStyle/>
            <a:p>
              <a:pPr defTabSz="685783"/>
              <a:r>
                <a:rPr lang="en-US" sz="1100" dirty="0">
                  <a:solidFill>
                    <a:srgbClr val="413C3A"/>
                  </a:solidFill>
                  <a:latin typeface="Arial"/>
                </a:rPr>
                <a:t>10</a:t>
              </a:r>
              <a:r>
                <a:rPr lang="en-US" sz="1100" baseline="30000" dirty="0">
                  <a:solidFill>
                    <a:srgbClr val="413C3A"/>
                  </a:solidFill>
                  <a:latin typeface="Arial"/>
                </a:rPr>
                <a:t>0</a:t>
              </a:r>
              <a:endParaRPr lang="fr-CH" sz="1100" baseline="30000" dirty="0">
                <a:solidFill>
                  <a:srgbClr val="413C3A"/>
                </a:solidFill>
                <a:latin typeface="Arial"/>
              </a:endParaRPr>
            </a:p>
          </p:txBody>
        </p:sp>
        <p:sp>
          <p:nvSpPr>
            <p:cNvPr id="17" name="ZoneTexte 29">
              <a:extLst>
                <a:ext uri="{FF2B5EF4-FFF2-40B4-BE49-F238E27FC236}">
                  <a16:creationId xmlns:a16="http://schemas.microsoft.com/office/drawing/2014/main" id="{1E523181-6795-42A2-A1FC-E6B936F72212}"/>
                </a:ext>
              </a:extLst>
            </p:cNvPr>
            <p:cNvSpPr txBox="1"/>
            <p:nvPr/>
          </p:nvSpPr>
          <p:spPr>
            <a:xfrm>
              <a:off x="2248330" y="2701466"/>
              <a:ext cx="790001" cy="337321"/>
            </a:xfrm>
            <a:prstGeom prst="rect">
              <a:avLst/>
            </a:prstGeom>
            <a:noFill/>
          </p:spPr>
          <p:txBody>
            <a:bodyPr wrap="none" rtlCol="0">
              <a:spAutoFit/>
            </a:bodyPr>
            <a:lstStyle/>
            <a:p>
              <a:pPr defTabSz="685783"/>
              <a:r>
                <a:rPr lang="en-US" sz="1013" b="1" dirty="0">
                  <a:solidFill>
                    <a:srgbClr val="FFC000"/>
                  </a:solidFill>
                  <a:latin typeface="Arial"/>
                </a:rPr>
                <a:t>Chemical</a:t>
              </a:r>
              <a:endParaRPr lang="fr-CH" sz="1013" b="1" dirty="0">
                <a:solidFill>
                  <a:srgbClr val="FFC000"/>
                </a:solidFill>
                <a:latin typeface="Arial"/>
              </a:endParaRPr>
            </a:p>
          </p:txBody>
        </p:sp>
        <p:sp>
          <p:nvSpPr>
            <p:cNvPr id="20" name="ZoneTexte 4">
              <a:extLst>
                <a:ext uri="{FF2B5EF4-FFF2-40B4-BE49-F238E27FC236}">
                  <a16:creationId xmlns:a16="http://schemas.microsoft.com/office/drawing/2014/main" id="{03422CB7-D14D-4C88-B5E4-C87E33ADA0A4}"/>
                </a:ext>
              </a:extLst>
            </p:cNvPr>
            <p:cNvSpPr txBox="1"/>
            <p:nvPr/>
          </p:nvSpPr>
          <p:spPr>
            <a:xfrm>
              <a:off x="2082451" y="1836483"/>
              <a:ext cx="1079713" cy="376448"/>
            </a:xfrm>
            <a:prstGeom prst="rect">
              <a:avLst/>
            </a:prstGeom>
            <a:noFill/>
          </p:spPr>
          <p:txBody>
            <a:bodyPr wrap="none" rtlCol="0">
              <a:spAutoFit/>
            </a:bodyPr>
            <a:lstStyle/>
            <a:p>
              <a:pPr defTabSz="685783"/>
              <a:r>
                <a:rPr lang="en-US" sz="1200" dirty="0">
                  <a:solidFill>
                    <a:srgbClr val="413C3A"/>
                  </a:solidFill>
                  <a:latin typeface="Arial"/>
                </a:rPr>
                <a:t>inter-seismic</a:t>
              </a:r>
              <a:endParaRPr lang="fr-CH" sz="1200" dirty="0">
                <a:solidFill>
                  <a:srgbClr val="413C3A"/>
                </a:solidFill>
                <a:latin typeface="Arial"/>
              </a:endParaRPr>
            </a:p>
          </p:txBody>
        </p:sp>
        <p:sp>
          <p:nvSpPr>
            <p:cNvPr id="22" name="ZoneTexte 35">
              <a:extLst>
                <a:ext uri="{FF2B5EF4-FFF2-40B4-BE49-F238E27FC236}">
                  <a16:creationId xmlns:a16="http://schemas.microsoft.com/office/drawing/2014/main" id="{056532A0-F1A2-4007-8B41-B2F19EDFBF19}"/>
                </a:ext>
              </a:extLst>
            </p:cNvPr>
            <p:cNvSpPr txBox="1"/>
            <p:nvPr/>
          </p:nvSpPr>
          <p:spPr>
            <a:xfrm>
              <a:off x="6811081" y="1836483"/>
              <a:ext cx="718815" cy="376448"/>
            </a:xfrm>
            <a:prstGeom prst="rect">
              <a:avLst/>
            </a:prstGeom>
            <a:noFill/>
          </p:spPr>
          <p:txBody>
            <a:bodyPr wrap="none" rtlCol="0">
              <a:spAutoFit/>
            </a:bodyPr>
            <a:lstStyle/>
            <a:p>
              <a:pPr defTabSz="685783"/>
              <a:r>
                <a:rPr lang="en-US" sz="1200" dirty="0">
                  <a:solidFill>
                    <a:srgbClr val="FFFFFF"/>
                  </a:solidFill>
                  <a:latin typeface="Arial"/>
                </a:rPr>
                <a:t>seismic</a:t>
              </a:r>
              <a:endParaRPr lang="fr-CH" sz="1200" dirty="0">
                <a:solidFill>
                  <a:srgbClr val="FFFFFF"/>
                </a:solidFill>
                <a:latin typeface="Arial"/>
              </a:endParaRPr>
            </a:p>
          </p:txBody>
        </p:sp>
        <p:sp>
          <p:nvSpPr>
            <p:cNvPr id="23" name="ZoneTexte 19">
              <a:extLst>
                <a:ext uri="{FF2B5EF4-FFF2-40B4-BE49-F238E27FC236}">
                  <a16:creationId xmlns:a16="http://schemas.microsoft.com/office/drawing/2014/main" id="{41691607-6B01-498D-AE90-CAB16ED2BD0D}"/>
                </a:ext>
              </a:extLst>
            </p:cNvPr>
            <p:cNvSpPr txBox="1"/>
            <p:nvPr/>
          </p:nvSpPr>
          <p:spPr>
            <a:xfrm rot="16200000">
              <a:off x="1209972" y="5298897"/>
              <a:ext cx="464459" cy="270176"/>
            </a:xfrm>
            <a:prstGeom prst="rect">
              <a:avLst/>
            </a:prstGeom>
            <a:noFill/>
          </p:spPr>
          <p:txBody>
            <a:bodyPr wrap="none" rtlCol="0">
              <a:spAutoFit/>
            </a:bodyPr>
            <a:lstStyle/>
            <a:p>
              <a:pPr defTabSz="685783"/>
              <a:r>
                <a:rPr lang="en-US" sz="1100" dirty="0">
                  <a:solidFill>
                    <a:srgbClr val="413C3A"/>
                  </a:solidFill>
                  <a:latin typeface="Arial"/>
                </a:rPr>
                <a:t>10</a:t>
              </a:r>
              <a:endParaRPr lang="fr-CH" sz="1100" dirty="0">
                <a:solidFill>
                  <a:srgbClr val="413C3A"/>
                </a:solidFill>
                <a:latin typeface="Arial"/>
              </a:endParaRPr>
            </a:p>
          </p:txBody>
        </p:sp>
        <p:sp>
          <p:nvSpPr>
            <p:cNvPr id="24" name="ZoneTexte 20">
              <a:extLst>
                <a:ext uri="{FF2B5EF4-FFF2-40B4-BE49-F238E27FC236}">
                  <a16:creationId xmlns:a16="http://schemas.microsoft.com/office/drawing/2014/main" id="{5EB54AF5-7B92-4D7F-80CF-2B67061578BD}"/>
                </a:ext>
              </a:extLst>
            </p:cNvPr>
            <p:cNvSpPr txBox="1"/>
            <p:nvPr/>
          </p:nvSpPr>
          <p:spPr>
            <a:xfrm rot="16200000">
              <a:off x="1263345" y="4534061"/>
              <a:ext cx="357713" cy="270176"/>
            </a:xfrm>
            <a:prstGeom prst="rect">
              <a:avLst/>
            </a:prstGeom>
            <a:noFill/>
          </p:spPr>
          <p:txBody>
            <a:bodyPr wrap="none" rtlCol="0">
              <a:spAutoFit/>
            </a:bodyPr>
            <a:lstStyle/>
            <a:p>
              <a:pPr defTabSz="685783"/>
              <a:r>
                <a:rPr lang="en-US" sz="1100" dirty="0">
                  <a:solidFill>
                    <a:srgbClr val="413C3A"/>
                  </a:solidFill>
                  <a:latin typeface="Arial"/>
                </a:rPr>
                <a:t>8</a:t>
              </a:r>
              <a:endParaRPr lang="fr-CH" sz="1100" dirty="0">
                <a:solidFill>
                  <a:srgbClr val="413C3A"/>
                </a:solidFill>
                <a:latin typeface="Arial"/>
              </a:endParaRPr>
            </a:p>
          </p:txBody>
        </p:sp>
        <p:sp>
          <p:nvSpPr>
            <p:cNvPr id="25" name="ZoneTexte 22">
              <a:extLst>
                <a:ext uri="{FF2B5EF4-FFF2-40B4-BE49-F238E27FC236}">
                  <a16:creationId xmlns:a16="http://schemas.microsoft.com/office/drawing/2014/main" id="{F0E5975D-7129-4672-B657-52C6E6C3E49D}"/>
                </a:ext>
              </a:extLst>
            </p:cNvPr>
            <p:cNvSpPr txBox="1"/>
            <p:nvPr/>
          </p:nvSpPr>
          <p:spPr>
            <a:xfrm rot="16200000">
              <a:off x="1263345" y="3769224"/>
              <a:ext cx="357713" cy="270176"/>
            </a:xfrm>
            <a:prstGeom prst="rect">
              <a:avLst/>
            </a:prstGeom>
            <a:noFill/>
          </p:spPr>
          <p:txBody>
            <a:bodyPr wrap="none" rtlCol="0">
              <a:spAutoFit/>
            </a:bodyPr>
            <a:lstStyle/>
            <a:p>
              <a:pPr defTabSz="685783"/>
              <a:r>
                <a:rPr lang="en-US" sz="1100" dirty="0">
                  <a:solidFill>
                    <a:srgbClr val="413C3A"/>
                  </a:solidFill>
                  <a:latin typeface="Arial"/>
                </a:rPr>
                <a:t>6</a:t>
              </a:r>
              <a:endParaRPr lang="fr-CH" sz="1100" dirty="0">
                <a:solidFill>
                  <a:srgbClr val="413C3A"/>
                </a:solidFill>
                <a:latin typeface="Arial"/>
              </a:endParaRPr>
            </a:p>
          </p:txBody>
        </p:sp>
        <p:sp>
          <p:nvSpPr>
            <p:cNvPr id="26" name="ZoneTexte 23">
              <a:extLst>
                <a:ext uri="{FF2B5EF4-FFF2-40B4-BE49-F238E27FC236}">
                  <a16:creationId xmlns:a16="http://schemas.microsoft.com/office/drawing/2014/main" id="{12577979-AD3E-465B-B5C1-92CC7599B7E5}"/>
                </a:ext>
              </a:extLst>
            </p:cNvPr>
            <p:cNvSpPr txBox="1"/>
            <p:nvPr/>
          </p:nvSpPr>
          <p:spPr>
            <a:xfrm rot="16200000">
              <a:off x="1263345" y="3004388"/>
              <a:ext cx="357713" cy="270176"/>
            </a:xfrm>
            <a:prstGeom prst="rect">
              <a:avLst/>
            </a:prstGeom>
            <a:noFill/>
          </p:spPr>
          <p:txBody>
            <a:bodyPr wrap="none" rtlCol="0">
              <a:spAutoFit/>
            </a:bodyPr>
            <a:lstStyle/>
            <a:p>
              <a:pPr defTabSz="685783"/>
              <a:r>
                <a:rPr lang="en-US" sz="1100" dirty="0">
                  <a:solidFill>
                    <a:srgbClr val="413C3A"/>
                  </a:solidFill>
                  <a:latin typeface="Arial"/>
                </a:rPr>
                <a:t>4</a:t>
              </a:r>
              <a:endParaRPr lang="fr-CH" sz="1100" dirty="0">
                <a:solidFill>
                  <a:srgbClr val="413C3A"/>
                </a:solidFill>
                <a:latin typeface="Arial"/>
              </a:endParaRPr>
            </a:p>
          </p:txBody>
        </p:sp>
        <p:sp>
          <p:nvSpPr>
            <p:cNvPr id="27" name="ZoneTexte 24">
              <a:extLst>
                <a:ext uri="{FF2B5EF4-FFF2-40B4-BE49-F238E27FC236}">
                  <a16:creationId xmlns:a16="http://schemas.microsoft.com/office/drawing/2014/main" id="{C4279461-A2A0-4F63-A7EB-8092D5B48248}"/>
                </a:ext>
              </a:extLst>
            </p:cNvPr>
            <p:cNvSpPr txBox="1"/>
            <p:nvPr/>
          </p:nvSpPr>
          <p:spPr>
            <a:xfrm rot="16200000">
              <a:off x="1263345" y="2239552"/>
              <a:ext cx="357713" cy="270176"/>
            </a:xfrm>
            <a:prstGeom prst="rect">
              <a:avLst/>
            </a:prstGeom>
            <a:noFill/>
          </p:spPr>
          <p:txBody>
            <a:bodyPr wrap="none" rtlCol="0">
              <a:spAutoFit/>
            </a:bodyPr>
            <a:lstStyle/>
            <a:p>
              <a:pPr defTabSz="685783"/>
              <a:r>
                <a:rPr lang="en-US" sz="1100" dirty="0">
                  <a:solidFill>
                    <a:srgbClr val="413C3A"/>
                  </a:solidFill>
                  <a:latin typeface="Arial"/>
                </a:rPr>
                <a:t>2</a:t>
              </a:r>
              <a:endParaRPr lang="fr-CH" sz="1100" dirty="0">
                <a:solidFill>
                  <a:srgbClr val="413C3A"/>
                </a:solidFill>
                <a:latin typeface="Arial"/>
              </a:endParaRPr>
            </a:p>
          </p:txBody>
        </p:sp>
        <p:sp>
          <p:nvSpPr>
            <p:cNvPr id="28" name="Rectangle 27">
              <a:extLst>
                <a:ext uri="{FF2B5EF4-FFF2-40B4-BE49-F238E27FC236}">
                  <a16:creationId xmlns:a16="http://schemas.microsoft.com/office/drawing/2014/main" id="{659C4A00-A661-4AEA-8E7D-BD84D2205D02}"/>
                </a:ext>
              </a:extLst>
            </p:cNvPr>
            <p:cNvSpPr/>
            <p:nvPr/>
          </p:nvSpPr>
          <p:spPr>
            <a:xfrm>
              <a:off x="1773970" y="2139495"/>
              <a:ext cx="2808312" cy="3739084"/>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783"/>
              <a:r>
                <a:rPr lang="en-US" sz="2000" b="1" dirty="0">
                  <a:solidFill>
                    <a:srgbClr val="413C3A"/>
                  </a:solidFill>
                  <a:latin typeface="Helvetica Neue Light"/>
                </a:rPr>
                <a:t>T</a:t>
              </a:r>
              <a:r>
                <a:rPr lang="en-CH" sz="2000" b="1" dirty="0">
                  <a:solidFill>
                    <a:srgbClr val="413C3A"/>
                  </a:solidFill>
                  <a:latin typeface="Helvetica Neue Light"/>
                </a:rPr>
                <a:t>arget</a:t>
              </a:r>
            </a:p>
            <a:p>
              <a:pPr defTabSz="685783"/>
              <a:r>
                <a:rPr lang="en-US" sz="1050" dirty="0">
                  <a:solidFill>
                    <a:srgbClr val="413C3A"/>
                  </a:solidFill>
                  <a:latin typeface="Helvetica Neue Light"/>
                  <a:cs typeface="Helvetica Neue Light"/>
                </a:rPr>
                <a:t>HP, HT </a:t>
              </a:r>
              <a:r>
                <a:rPr lang="en-CH" sz="1050" dirty="0">
                  <a:solidFill>
                    <a:srgbClr val="413C3A"/>
                  </a:solidFill>
                  <a:latin typeface="Helvetica Neue Light"/>
                  <a:cs typeface="Helvetica Neue Light"/>
                </a:rPr>
                <a:t>T</a:t>
              </a:r>
              <a:r>
                <a:rPr lang="en-US" sz="1050" dirty="0" err="1">
                  <a:solidFill>
                    <a:srgbClr val="413C3A"/>
                  </a:solidFill>
                  <a:latin typeface="Helvetica Neue Light"/>
                  <a:cs typeface="Helvetica Neue Light"/>
                </a:rPr>
                <a:t>riaxial</a:t>
              </a:r>
              <a:r>
                <a:rPr lang="en-US" sz="1050" dirty="0">
                  <a:solidFill>
                    <a:srgbClr val="413C3A"/>
                  </a:solidFill>
                  <a:latin typeface="Helvetica Neue Light"/>
                  <a:cs typeface="Helvetica Neue Light"/>
                </a:rPr>
                <a:t> </a:t>
              </a:r>
              <a:r>
                <a:rPr lang="en-CH" sz="1050" dirty="0">
                  <a:solidFill>
                    <a:srgbClr val="413C3A"/>
                  </a:solidFill>
                  <a:latin typeface="Helvetica Neue Light"/>
                  <a:cs typeface="Helvetica Neue Light"/>
                </a:rPr>
                <a:t>P</a:t>
              </a:r>
              <a:r>
                <a:rPr lang="en-US" sz="1050" dirty="0" err="1">
                  <a:solidFill>
                    <a:srgbClr val="413C3A"/>
                  </a:solidFill>
                  <a:latin typeface="Helvetica Neue Light"/>
                  <a:cs typeface="Helvetica Neue Light"/>
                </a:rPr>
                <a:t>ress</a:t>
              </a:r>
              <a:endParaRPr lang="en-US" sz="1050" dirty="0">
                <a:solidFill>
                  <a:srgbClr val="413C3A"/>
                </a:solidFill>
                <a:latin typeface="Helvetica Neue Light"/>
                <a:cs typeface="Helvetica Neue Light"/>
              </a:endParaRPr>
            </a:p>
            <a:p>
              <a:pPr defTabSz="685783"/>
              <a:endParaRPr lang="en-CH" sz="2000" b="1" dirty="0">
                <a:solidFill>
                  <a:srgbClr val="413C3A"/>
                </a:solidFill>
                <a:latin typeface="Helvetica Neue Light"/>
              </a:endParaRPr>
            </a:p>
            <a:p>
              <a:pPr defTabSz="685783"/>
              <a:endParaRPr lang="fr-CH" sz="2400" b="1" dirty="0">
                <a:solidFill>
                  <a:srgbClr val="413C3A"/>
                </a:solidFill>
                <a:latin typeface="Helvetica Neue Light"/>
                <a:cs typeface="Helvetica Neue Light"/>
              </a:endParaRPr>
            </a:p>
          </p:txBody>
        </p:sp>
        <p:sp>
          <p:nvSpPr>
            <p:cNvPr id="31" name="Flèche droite 32">
              <a:extLst>
                <a:ext uri="{FF2B5EF4-FFF2-40B4-BE49-F238E27FC236}">
                  <a16:creationId xmlns:a16="http://schemas.microsoft.com/office/drawing/2014/main" id="{B5DF45FA-844C-41E9-837B-573E7ACCFB81}"/>
                </a:ext>
              </a:extLst>
            </p:cNvPr>
            <p:cNvSpPr/>
            <p:nvPr/>
          </p:nvSpPr>
          <p:spPr>
            <a:xfrm rot="5400000">
              <a:off x="-480591" y="3884667"/>
              <a:ext cx="4365104" cy="432049"/>
            </a:xfrm>
            <a:prstGeom prst="rightArrow">
              <a:avLst/>
            </a:prstGeom>
            <a:gradFill flip="none" rotWithShape="1">
              <a:gsLst>
                <a:gs pos="0">
                  <a:schemeClr val="bg1"/>
                </a:gs>
                <a:gs pos="50000">
                  <a:schemeClr val="bg1">
                    <a:lumMod val="7500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fr-CH" sz="1013">
                <a:solidFill>
                  <a:srgbClr val="FFFFFF"/>
                </a:solidFill>
                <a:latin typeface="Arial"/>
              </a:endParaRPr>
            </a:p>
          </p:txBody>
        </p:sp>
        <p:sp>
          <p:nvSpPr>
            <p:cNvPr id="33" name="ZoneTexte 2">
              <a:extLst>
                <a:ext uri="{FF2B5EF4-FFF2-40B4-BE49-F238E27FC236}">
                  <a16:creationId xmlns:a16="http://schemas.microsoft.com/office/drawing/2014/main" id="{C0BAAD66-C61B-4243-BC8F-E5F5D7DA3D5B}"/>
                </a:ext>
              </a:extLst>
            </p:cNvPr>
            <p:cNvSpPr txBox="1"/>
            <p:nvPr/>
          </p:nvSpPr>
          <p:spPr>
            <a:xfrm rot="16200000">
              <a:off x="497041" y="3883327"/>
              <a:ext cx="1283581" cy="286069"/>
            </a:xfrm>
            <a:prstGeom prst="rect">
              <a:avLst/>
            </a:prstGeom>
            <a:noFill/>
          </p:spPr>
          <p:txBody>
            <a:bodyPr wrap="none" rtlCol="0">
              <a:spAutoFit/>
            </a:bodyPr>
            <a:lstStyle/>
            <a:p>
              <a:pPr defTabSz="685783"/>
              <a:r>
                <a:rPr lang="en-US" sz="1200" dirty="0">
                  <a:solidFill>
                    <a:srgbClr val="413C3A"/>
                  </a:solidFill>
                  <a:latin typeface="Arial"/>
                </a:rPr>
                <a:t>Depth (km)</a:t>
              </a:r>
              <a:endParaRPr lang="fr-CH" sz="1200" dirty="0">
                <a:solidFill>
                  <a:srgbClr val="413C3A"/>
                </a:solidFill>
                <a:latin typeface="Arial"/>
              </a:endParaRPr>
            </a:p>
          </p:txBody>
        </p:sp>
        <p:sp>
          <p:nvSpPr>
            <p:cNvPr id="29" name="Rectangle 28">
              <a:extLst>
                <a:ext uri="{FF2B5EF4-FFF2-40B4-BE49-F238E27FC236}">
                  <a16:creationId xmlns:a16="http://schemas.microsoft.com/office/drawing/2014/main" id="{F03D91E6-DBCA-4B06-8955-7EA3271274BD}"/>
                </a:ext>
              </a:extLst>
            </p:cNvPr>
            <p:cNvSpPr/>
            <p:nvPr/>
          </p:nvSpPr>
          <p:spPr>
            <a:xfrm>
              <a:off x="3587334" y="2134163"/>
              <a:ext cx="4019284" cy="1584176"/>
            </a:xfrm>
            <a:prstGeom prst="rect">
              <a:avLst/>
            </a:prstGeom>
            <a:solidFill>
              <a:schemeClr val="accent2">
                <a:alpha val="3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4800" b="1" dirty="0">
                <a:solidFill>
                  <a:srgbClr val="FFFFFF"/>
                </a:solidFill>
                <a:latin typeface="Arial"/>
              </a:endParaRPr>
            </a:p>
          </p:txBody>
        </p:sp>
      </p:grpSp>
      <p:sp>
        <p:nvSpPr>
          <p:cNvPr id="38" name="TextBox 37">
            <a:extLst>
              <a:ext uri="{FF2B5EF4-FFF2-40B4-BE49-F238E27FC236}">
                <a16:creationId xmlns:a16="http://schemas.microsoft.com/office/drawing/2014/main" id="{2DF8EF95-AD6A-4F32-BBB0-18E1D961D208}"/>
              </a:ext>
            </a:extLst>
          </p:cNvPr>
          <p:cNvSpPr txBox="1"/>
          <p:nvPr/>
        </p:nvSpPr>
        <p:spPr>
          <a:xfrm>
            <a:off x="3534834" y="1878811"/>
            <a:ext cx="4578824" cy="553998"/>
          </a:xfrm>
          <a:prstGeom prst="rect">
            <a:avLst/>
          </a:prstGeom>
          <a:noFill/>
        </p:spPr>
        <p:txBody>
          <a:bodyPr wrap="square">
            <a:spAutoFit/>
          </a:bodyPr>
          <a:lstStyle/>
          <a:p>
            <a:pPr defTabSz="685783"/>
            <a:r>
              <a:rPr lang="en-US" sz="2000" b="1" dirty="0">
                <a:solidFill>
                  <a:srgbClr val="413C3A"/>
                </a:solidFill>
                <a:latin typeface="Helvetica Neue Light"/>
              </a:rPr>
              <a:t>High</a:t>
            </a:r>
            <a:r>
              <a:rPr lang="en-CH" sz="2000" b="1" dirty="0">
                <a:solidFill>
                  <a:srgbClr val="413C3A"/>
                </a:solidFill>
                <a:latin typeface="Helvetica Neue Light"/>
              </a:rPr>
              <a:t>STEPS</a:t>
            </a:r>
          </a:p>
          <a:p>
            <a:pPr defTabSz="685783"/>
            <a:r>
              <a:rPr lang="en-US" sz="1000" dirty="0">
                <a:solidFill>
                  <a:srgbClr val="413C3A"/>
                </a:solidFill>
                <a:latin typeface="Helvetica Neue Light"/>
                <a:cs typeface="Helvetica Neue Light"/>
              </a:rPr>
              <a:t>High </a:t>
            </a:r>
            <a:r>
              <a:rPr lang="en-CH" sz="1000" dirty="0" err="1">
                <a:solidFill>
                  <a:srgbClr val="413C3A"/>
                </a:solidFill>
                <a:latin typeface="Helvetica Neue Light"/>
                <a:cs typeface="Helvetica Neue Light"/>
              </a:rPr>
              <a:t>Sp</a:t>
            </a:r>
            <a:r>
              <a:rPr lang="en-US" sz="1000" dirty="0" err="1">
                <a:solidFill>
                  <a:srgbClr val="413C3A"/>
                </a:solidFill>
                <a:latin typeface="Helvetica Neue Light"/>
                <a:cs typeface="Helvetica Neue Light"/>
              </a:rPr>
              <a:t>eed</a:t>
            </a:r>
            <a:r>
              <a:rPr lang="en-US" sz="1000" dirty="0">
                <a:solidFill>
                  <a:srgbClr val="413C3A"/>
                </a:solidFill>
                <a:latin typeface="Helvetica Neue Light"/>
                <a:cs typeface="Helvetica Neue Light"/>
              </a:rPr>
              <a:t> </a:t>
            </a:r>
            <a:r>
              <a:rPr lang="en-CH" sz="1000" dirty="0">
                <a:solidFill>
                  <a:srgbClr val="413C3A"/>
                </a:solidFill>
                <a:latin typeface="Helvetica Neue Light"/>
                <a:cs typeface="Helvetica Neue Light"/>
              </a:rPr>
              <a:t>F</a:t>
            </a:r>
            <a:r>
              <a:rPr lang="en-US" sz="1000" dirty="0" err="1">
                <a:solidFill>
                  <a:srgbClr val="413C3A"/>
                </a:solidFill>
                <a:latin typeface="Helvetica Neue Light"/>
                <a:cs typeface="Helvetica Neue Light"/>
              </a:rPr>
              <a:t>riction</a:t>
            </a:r>
            <a:r>
              <a:rPr lang="en-US" sz="1000" dirty="0">
                <a:solidFill>
                  <a:srgbClr val="413C3A"/>
                </a:solidFill>
                <a:latin typeface="Helvetica Neue Light"/>
                <a:cs typeface="Helvetica Neue Light"/>
              </a:rPr>
              <a:t> </a:t>
            </a:r>
            <a:r>
              <a:rPr lang="en-CH" sz="1000" dirty="0">
                <a:solidFill>
                  <a:srgbClr val="413C3A"/>
                </a:solidFill>
                <a:latin typeface="Helvetica Neue Light"/>
                <a:cs typeface="Helvetica Neue Light"/>
              </a:rPr>
              <a:t>A</a:t>
            </a:r>
            <a:r>
              <a:rPr lang="en-US" sz="1000" dirty="0" err="1">
                <a:solidFill>
                  <a:srgbClr val="413C3A"/>
                </a:solidFill>
                <a:latin typeface="Helvetica Neue Light"/>
                <a:cs typeface="Helvetica Neue Light"/>
              </a:rPr>
              <a:t>pparatus</a:t>
            </a:r>
            <a:endParaRPr lang="fr-CH" sz="2800" b="1" dirty="0">
              <a:solidFill>
                <a:srgbClr val="413C3A"/>
              </a:solidFill>
              <a:latin typeface="Helvetica Neue Light"/>
            </a:endParaRPr>
          </a:p>
        </p:txBody>
      </p:sp>
      <p:sp>
        <p:nvSpPr>
          <p:cNvPr id="41" name="TextBox 40">
            <a:extLst>
              <a:ext uri="{FF2B5EF4-FFF2-40B4-BE49-F238E27FC236}">
                <a16:creationId xmlns:a16="http://schemas.microsoft.com/office/drawing/2014/main" id="{6EDB7999-7949-46CE-853D-9FE6A155838E}"/>
              </a:ext>
            </a:extLst>
          </p:cNvPr>
          <p:cNvSpPr txBox="1"/>
          <p:nvPr/>
        </p:nvSpPr>
        <p:spPr>
          <a:xfrm>
            <a:off x="3178990" y="4644118"/>
            <a:ext cx="1337226" cy="261610"/>
          </a:xfrm>
          <a:prstGeom prst="rect">
            <a:avLst/>
          </a:prstGeom>
          <a:noFill/>
        </p:spPr>
        <p:txBody>
          <a:bodyPr wrap="none" rtlCol="0">
            <a:spAutoFit/>
          </a:bodyPr>
          <a:lstStyle/>
          <a:p>
            <a:pPr algn="r" defTabSz="685783"/>
            <a:r>
              <a:rPr lang="en-US" sz="1100" dirty="0">
                <a:solidFill>
                  <a:srgbClr val="413C3A"/>
                </a:solidFill>
                <a:latin typeface="Arial"/>
              </a:rPr>
              <a:t>1000°C, 400 MPa</a:t>
            </a:r>
            <a:r>
              <a:rPr lang="en-CH" sz="1100" dirty="0">
                <a:solidFill>
                  <a:srgbClr val="413C3A"/>
                </a:solidFill>
                <a:latin typeface="Arial"/>
              </a:rPr>
              <a:t> </a:t>
            </a:r>
          </a:p>
        </p:txBody>
      </p:sp>
      <p:sp>
        <p:nvSpPr>
          <p:cNvPr id="44" name="TextBox 43">
            <a:extLst>
              <a:ext uri="{FF2B5EF4-FFF2-40B4-BE49-F238E27FC236}">
                <a16:creationId xmlns:a16="http://schemas.microsoft.com/office/drawing/2014/main" id="{2214482C-8925-4EAD-A517-28532624C1B2}"/>
              </a:ext>
            </a:extLst>
          </p:cNvPr>
          <p:cNvSpPr txBox="1"/>
          <p:nvPr/>
        </p:nvSpPr>
        <p:spPr>
          <a:xfrm>
            <a:off x="4825535" y="3081950"/>
            <a:ext cx="2619628" cy="261610"/>
          </a:xfrm>
          <a:prstGeom prst="rect">
            <a:avLst/>
          </a:prstGeom>
          <a:noFill/>
        </p:spPr>
        <p:txBody>
          <a:bodyPr wrap="none" rtlCol="0">
            <a:spAutoFit/>
          </a:bodyPr>
          <a:lstStyle/>
          <a:p>
            <a:pPr algn="r" defTabSz="685783"/>
            <a:r>
              <a:rPr lang="en-US" sz="1100" dirty="0">
                <a:solidFill>
                  <a:srgbClr val="413C3A"/>
                </a:solidFill>
                <a:latin typeface="Arial"/>
              </a:rPr>
              <a:t>Slip rate µm/s to m/s</a:t>
            </a:r>
            <a:r>
              <a:rPr lang="en-CH" sz="1100" dirty="0">
                <a:solidFill>
                  <a:srgbClr val="413C3A"/>
                </a:solidFill>
                <a:latin typeface="Arial"/>
              </a:rPr>
              <a:t>, 100</a:t>
            </a:r>
            <a:r>
              <a:rPr lang="en-US" sz="1100" dirty="0">
                <a:solidFill>
                  <a:srgbClr val="413C3A"/>
                </a:solidFill>
                <a:latin typeface="Arial"/>
              </a:rPr>
              <a:t> °C</a:t>
            </a:r>
            <a:r>
              <a:rPr lang="en-CH" sz="1100" dirty="0">
                <a:solidFill>
                  <a:srgbClr val="413C3A"/>
                </a:solidFill>
                <a:latin typeface="Arial"/>
              </a:rPr>
              <a:t>, 100 MPa</a:t>
            </a:r>
            <a:endParaRPr lang="en-US" sz="1100" dirty="0">
              <a:solidFill>
                <a:srgbClr val="413C3A"/>
              </a:solidFill>
              <a:latin typeface="Arial"/>
            </a:endParaRPr>
          </a:p>
        </p:txBody>
      </p:sp>
      <p:pic>
        <p:nvPicPr>
          <p:cNvPr id="52" name="Picture 51">
            <a:extLst>
              <a:ext uri="{FF2B5EF4-FFF2-40B4-BE49-F238E27FC236}">
                <a16:creationId xmlns:a16="http://schemas.microsoft.com/office/drawing/2014/main" id="{32CD0915-769C-451C-8102-AAA49B051DDE}"/>
              </a:ext>
            </a:extLst>
          </p:cNvPr>
          <p:cNvPicPr>
            <a:picLocks noChangeAspect="1"/>
          </p:cNvPicPr>
          <p:nvPr/>
        </p:nvPicPr>
        <p:blipFill>
          <a:blip r:embed="rId3"/>
          <a:stretch>
            <a:fillRect/>
          </a:stretch>
        </p:blipFill>
        <p:spPr>
          <a:xfrm>
            <a:off x="1874386" y="3097982"/>
            <a:ext cx="2641829" cy="1532137"/>
          </a:xfrm>
          <a:prstGeom prst="rect">
            <a:avLst/>
          </a:prstGeom>
          <a:ln w="38100">
            <a:solidFill>
              <a:schemeClr val="accent1"/>
            </a:solidFill>
          </a:ln>
        </p:spPr>
      </p:pic>
      <p:pic>
        <p:nvPicPr>
          <p:cNvPr id="53" name="Picture 52">
            <a:extLst>
              <a:ext uri="{FF2B5EF4-FFF2-40B4-BE49-F238E27FC236}">
                <a16:creationId xmlns:a16="http://schemas.microsoft.com/office/drawing/2014/main" id="{91F71390-343A-491F-A40E-6071DFB74323}"/>
              </a:ext>
            </a:extLst>
          </p:cNvPr>
          <p:cNvPicPr>
            <a:picLocks noChangeAspect="1"/>
          </p:cNvPicPr>
          <p:nvPr/>
        </p:nvPicPr>
        <p:blipFill>
          <a:blip r:embed="rId4"/>
          <a:stretch>
            <a:fillRect/>
          </a:stretch>
        </p:blipFill>
        <p:spPr>
          <a:xfrm>
            <a:off x="5638800" y="1922412"/>
            <a:ext cx="1723002" cy="1068666"/>
          </a:xfrm>
          <a:prstGeom prst="rect">
            <a:avLst/>
          </a:prstGeom>
          <a:ln w="38100">
            <a:solidFill>
              <a:schemeClr val="accent2">
                <a:lumMod val="75000"/>
              </a:schemeClr>
            </a:solidFill>
          </a:ln>
        </p:spPr>
      </p:pic>
      <p:sp>
        <p:nvSpPr>
          <p:cNvPr id="2" name="ZoneTexte 1">
            <a:extLst>
              <a:ext uri="{FF2B5EF4-FFF2-40B4-BE49-F238E27FC236}">
                <a16:creationId xmlns:a16="http://schemas.microsoft.com/office/drawing/2014/main" id="{2BCD7249-C585-9FFA-3B94-B3722544320C}"/>
              </a:ext>
            </a:extLst>
          </p:cNvPr>
          <p:cNvSpPr txBox="1"/>
          <p:nvPr/>
        </p:nvSpPr>
        <p:spPr>
          <a:xfrm>
            <a:off x="5939159" y="3399681"/>
            <a:ext cx="1847930" cy="248209"/>
          </a:xfrm>
          <a:prstGeom prst="rect">
            <a:avLst/>
          </a:prstGeom>
          <a:noFill/>
        </p:spPr>
        <p:txBody>
          <a:bodyPr wrap="square" rtlCol="0">
            <a:spAutoFit/>
          </a:bodyPr>
          <a:lstStyle>
            <a:defPPr>
              <a:defRPr lang="fr-FR"/>
            </a:defPPr>
            <a:lvl1pPr>
              <a:defRPr i="1"/>
            </a:lvl1pPr>
          </a:lstStyle>
          <a:p>
            <a:r>
              <a:rPr lang="fr-FR" sz="1013" dirty="0"/>
              <a:t>Violay et al., 2021</a:t>
            </a:r>
            <a:endParaRPr lang="fr-CH" sz="1013" dirty="0"/>
          </a:p>
        </p:txBody>
      </p:sp>
      <p:sp>
        <p:nvSpPr>
          <p:cNvPr id="3" name="ZoneTexte 2">
            <a:extLst>
              <a:ext uri="{FF2B5EF4-FFF2-40B4-BE49-F238E27FC236}">
                <a16:creationId xmlns:a16="http://schemas.microsoft.com/office/drawing/2014/main" id="{A1E594C9-3DB9-947E-C206-9C1F6F9F5785}"/>
              </a:ext>
            </a:extLst>
          </p:cNvPr>
          <p:cNvSpPr txBox="1"/>
          <p:nvPr/>
        </p:nvSpPr>
        <p:spPr>
          <a:xfrm>
            <a:off x="3270655" y="4866661"/>
            <a:ext cx="1923645" cy="248209"/>
          </a:xfrm>
          <a:prstGeom prst="rect">
            <a:avLst/>
          </a:prstGeom>
          <a:noFill/>
        </p:spPr>
        <p:txBody>
          <a:bodyPr wrap="square" rtlCol="0">
            <a:spAutoFit/>
          </a:bodyPr>
          <a:lstStyle>
            <a:defPPr>
              <a:defRPr lang="fr-FR"/>
            </a:defPPr>
            <a:lvl1pPr>
              <a:defRPr i="1"/>
            </a:lvl1pPr>
          </a:lstStyle>
          <a:p>
            <a:r>
              <a:rPr lang="fr-FR" sz="1013" dirty="0"/>
              <a:t>Meyer et al., 2023</a:t>
            </a:r>
            <a:endParaRPr lang="fr-CH" sz="1013" dirty="0"/>
          </a:p>
        </p:txBody>
      </p:sp>
      <p:sp>
        <p:nvSpPr>
          <p:cNvPr id="4" name="ZoneTexte 37">
            <a:extLst>
              <a:ext uri="{FF2B5EF4-FFF2-40B4-BE49-F238E27FC236}">
                <a16:creationId xmlns:a16="http://schemas.microsoft.com/office/drawing/2014/main" id="{EC2590F7-93C3-68EA-351D-7118A0A0F912}"/>
              </a:ext>
            </a:extLst>
          </p:cNvPr>
          <p:cNvSpPr txBox="1"/>
          <p:nvPr/>
        </p:nvSpPr>
        <p:spPr>
          <a:xfrm>
            <a:off x="-6823" y="680395"/>
            <a:ext cx="9143999" cy="338554"/>
          </a:xfrm>
          <a:prstGeom prst="rect">
            <a:avLst/>
          </a:prstGeom>
          <a:noFill/>
        </p:spPr>
        <p:txBody>
          <a:bodyPr wrap="square" rtlCol="0">
            <a:spAutoFit/>
          </a:bodyPr>
          <a:lstStyle/>
          <a:p>
            <a:pPr algn="ctr" defTabSz="685783"/>
            <a:r>
              <a:rPr lang="en-GB" sz="1600" dirty="0">
                <a:solidFill>
                  <a:srgbClr val="413C3A"/>
                </a:solidFill>
                <a:latin typeface="Arial"/>
                <a:cs typeface="Arial" panose="020B0604020202020204" pitchFamily="34" charset="0"/>
              </a:rPr>
              <a:t>We </a:t>
            </a:r>
            <a:r>
              <a:rPr lang="en-GB" sz="1600" b="1" dirty="0">
                <a:solidFill>
                  <a:srgbClr val="00A79F"/>
                </a:solidFill>
                <a:latin typeface="Arial"/>
                <a:cs typeface="Arial" panose="020B0604020202020204" pitchFamily="34" charset="0"/>
              </a:rPr>
              <a:t>reproduce </a:t>
            </a:r>
            <a:r>
              <a:rPr lang="fr-FR" sz="1600" b="1" dirty="0">
                <a:solidFill>
                  <a:srgbClr val="00A79F"/>
                </a:solidFill>
                <a:latin typeface="Arial"/>
                <a:cs typeface="Arial" panose="020B0604020202020204" pitchFamily="34" charset="0"/>
              </a:rPr>
              <a:t>géothermal </a:t>
            </a:r>
            <a:r>
              <a:rPr lang="fr-FR" sz="1600" b="1" dirty="0" err="1">
                <a:solidFill>
                  <a:srgbClr val="00A79F"/>
                </a:solidFill>
                <a:latin typeface="Arial"/>
                <a:cs typeface="Arial" panose="020B0604020202020204" pitchFamily="34" charset="0"/>
              </a:rPr>
              <a:t>reservoirs</a:t>
            </a:r>
            <a:r>
              <a:rPr lang="fr-FR" sz="1600" b="1" dirty="0">
                <a:solidFill>
                  <a:srgbClr val="00A79F"/>
                </a:solidFill>
                <a:latin typeface="Arial"/>
                <a:cs typeface="Arial" panose="020B0604020202020204" pitchFamily="34" charset="0"/>
              </a:rPr>
              <a:t> </a:t>
            </a:r>
            <a:r>
              <a:rPr lang="en-GB" sz="1600" b="1" dirty="0">
                <a:solidFill>
                  <a:srgbClr val="00A79F"/>
                </a:solidFill>
                <a:latin typeface="Arial"/>
                <a:cs typeface="Arial" panose="020B0604020202020204" pitchFamily="34" charset="0"/>
              </a:rPr>
              <a:t>in the lab </a:t>
            </a:r>
            <a:r>
              <a:rPr lang="en-GB" sz="1600" dirty="0">
                <a:solidFill>
                  <a:srgbClr val="413C3A"/>
                </a:solidFill>
                <a:latin typeface="Arial"/>
                <a:cs typeface="Arial" panose="020B0604020202020204" pitchFamily="34" charset="0"/>
              </a:rPr>
              <a:t>under </a:t>
            </a:r>
            <a:r>
              <a:rPr lang="en-CH" sz="1600" dirty="0">
                <a:solidFill>
                  <a:srgbClr val="413C3A"/>
                </a:solidFill>
                <a:latin typeface="Arial"/>
                <a:cs typeface="Arial" panose="020B0604020202020204" pitchFamily="34" charset="0"/>
              </a:rPr>
              <a:t>BDT</a:t>
            </a:r>
            <a:r>
              <a:rPr lang="en-GB" sz="1600" dirty="0">
                <a:solidFill>
                  <a:srgbClr val="413C3A"/>
                </a:solidFill>
                <a:latin typeface="Arial"/>
                <a:cs typeface="Arial" panose="020B0604020202020204" pitchFamily="34" charset="0"/>
              </a:rPr>
              <a:t> conditions</a:t>
            </a:r>
            <a:r>
              <a:rPr lang="en-CH" sz="1600" dirty="0">
                <a:solidFill>
                  <a:srgbClr val="413C3A"/>
                </a:solidFill>
                <a:latin typeface="Arial"/>
                <a:cs typeface="Arial" panose="020B0604020202020204" pitchFamily="34" charset="0"/>
              </a:rPr>
              <a:t>.</a:t>
            </a:r>
            <a:endParaRPr lang="fr-CH" sz="1600" dirty="0">
              <a:solidFill>
                <a:srgbClr val="413C3A"/>
              </a:solidFill>
              <a:latin typeface="Arial"/>
              <a:cs typeface="Arial" panose="020B0604020202020204" pitchFamily="34" charset="0"/>
            </a:endParaRPr>
          </a:p>
        </p:txBody>
      </p:sp>
      <p:sp>
        <p:nvSpPr>
          <p:cNvPr id="6" name="ZoneTexte 5">
            <a:extLst>
              <a:ext uri="{FF2B5EF4-FFF2-40B4-BE49-F238E27FC236}">
                <a16:creationId xmlns:a16="http://schemas.microsoft.com/office/drawing/2014/main" id="{177BC307-FE43-63A6-428C-AB0DCB25B421}"/>
              </a:ext>
            </a:extLst>
          </p:cNvPr>
          <p:cNvSpPr txBox="1"/>
          <p:nvPr/>
        </p:nvSpPr>
        <p:spPr>
          <a:xfrm>
            <a:off x="8767580" y="4763942"/>
            <a:ext cx="256802" cy="248209"/>
          </a:xfrm>
          <a:prstGeom prst="rect">
            <a:avLst/>
          </a:prstGeom>
          <a:noFill/>
        </p:spPr>
        <p:txBody>
          <a:bodyPr wrap="none" rtlCol="0">
            <a:spAutoFit/>
          </a:bodyPr>
          <a:lstStyle/>
          <a:p>
            <a:r>
              <a:rPr lang="fr-FR" sz="1013" dirty="0"/>
              <a:t>9</a:t>
            </a:r>
            <a:endParaRPr lang="fr-CH" sz="1013" dirty="0"/>
          </a:p>
        </p:txBody>
      </p:sp>
    </p:spTree>
    <p:extLst>
      <p:ext uri="{BB962C8B-B14F-4D97-AF65-F5344CB8AC3E}">
        <p14:creationId xmlns:p14="http://schemas.microsoft.com/office/powerpoint/2010/main" val="33993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8B921F3-7347-AB36-153F-516D07B082AC}"/>
              </a:ext>
            </a:extLst>
          </p:cNvPr>
          <p:cNvSpPr txBox="1"/>
          <p:nvPr/>
        </p:nvSpPr>
        <p:spPr>
          <a:xfrm>
            <a:off x="0" y="0"/>
            <a:ext cx="9144000" cy="461665"/>
          </a:xfrm>
          <a:prstGeom prst="rect">
            <a:avLst/>
          </a:prstGeom>
          <a:noFill/>
        </p:spPr>
        <p:txBody>
          <a:bodyPr wrap="square">
            <a:spAutoFit/>
          </a:bodyPr>
          <a:lstStyle/>
          <a:p>
            <a:pPr algn="ctr"/>
            <a:r>
              <a:rPr lang="fr-CH" sz="2400" b="1" dirty="0">
                <a:solidFill>
                  <a:srgbClr val="413C3A"/>
                </a:solidFill>
                <a:latin typeface="Arial"/>
              </a:rPr>
              <a:t>Main questions </a:t>
            </a:r>
          </a:p>
        </p:txBody>
      </p:sp>
      <p:sp>
        <p:nvSpPr>
          <p:cNvPr id="5" name="ZoneTexte 4">
            <a:extLst>
              <a:ext uri="{FF2B5EF4-FFF2-40B4-BE49-F238E27FC236}">
                <a16:creationId xmlns:a16="http://schemas.microsoft.com/office/drawing/2014/main" id="{2FBE8749-5E14-4650-995A-861FDEEA7139}"/>
              </a:ext>
            </a:extLst>
          </p:cNvPr>
          <p:cNvSpPr txBox="1"/>
          <p:nvPr/>
        </p:nvSpPr>
        <p:spPr>
          <a:xfrm>
            <a:off x="342900" y="1000237"/>
            <a:ext cx="7795260" cy="1027589"/>
          </a:xfrm>
          <a:prstGeom prst="rect">
            <a:avLst/>
          </a:prstGeom>
          <a:noFill/>
        </p:spPr>
        <p:txBody>
          <a:bodyPr wrap="square">
            <a:spAutoFit/>
          </a:bodyPr>
          <a:lstStyle/>
          <a:p>
            <a:pPr marL="214313" indent="-214313">
              <a:buFontTx/>
              <a:buChar char="-"/>
            </a:pPr>
            <a:endParaRPr lang="fr-CH" sz="1013" dirty="0"/>
          </a:p>
          <a:p>
            <a:pPr marL="214313" indent="-214313">
              <a:buFontTx/>
              <a:buChar char="-"/>
            </a:pPr>
            <a:endParaRPr lang="fr-CH" sz="1013" dirty="0"/>
          </a:p>
          <a:p>
            <a:endParaRPr lang="fr-CH" sz="1013" dirty="0"/>
          </a:p>
          <a:p>
            <a:pPr marL="214313" indent="-214313">
              <a:buFontTx/>
              <a:buChar char="-"/>
            </a:pPr>
            <a:endParaRPr lang="fr-CH" sz="1013" dirty="0"/>
          </a:p>
          <a:p>
            <a:pPr marL="214313" indent="-214313">
              <a:buFontTx/>
              <a:buChar char="-"/>
            </a:pPr>
            <a:endParaRPr lang="fr-CH" sz="1013" dirty="0"/>
          </a:p>
          <a:p>
            <a:endParaRPr lang="fr-CH" sz="1013" dirty="0"/>
          </a:p>
        </p:txBody>
      </p:sp>
      <p:sp>
        <p:nvSpPr>
          <p:cNvPr id="7" name="ZoneTexte 6">
            <a:extLst>
              <a:ext uri="{FF2B5EF4-FFF2-40B4-BE49-F238E27FC236}">
                <a16:creationId xmlns:a16="http://schemas.microsoft.com/office/drawing/2014/main" id="{9BB4C059-C549-9773-4C36-5DBA0CF9F927}"/>
              </a:ext>
            </a:extLst>
          </p:cNvPr>
          <p:cNvSpPr txBox="1"/>
          <p:nvPr/>
        </p:nvSpPr>
        <p:spPr>
          <a:xfrm>
            <a:off x="274320" y="1000237"/>
            <a:ext cx="8526780" cy="3936078"/>
          </a:xfrm>
          <a:prstGeom prst="rect">
            <a:avLst/>
          </a:prstGeom>
          <a:noFill/>
        </p:spPr>
        <p:txBody>
          <a:bodyPr wrap="square">
            <a:spAutoFit/>
          </a:bodyPr>
          <a:lstStyle/>
          <a:p>
            <a:pPr marL="214313" indent="-214313">
              <a:buFontTx/>
              <a:buChar char="-"/>
            </a:pPr>
            <a:r>
              <a:rPr lang="en-US" sz="2100" dirty="0">
                <a:solidFill>
                  <a:schemeClr val="accent2"/>
                </a:solidFill>
              </a:rPr>
              <a:t> At what depth is the brittle-ductile transition (BDT) located, can supercritical fluid extraction possible?</a:t>
            </a:r>
          </a:p>
          <a:p>
            <a:pPr marL="214313" indent="-214313">
              <a:buFontTx/>
              <a:buChar char="-"/>
            </a:pPr>
            <a:endParaRPr lang="en-US" sz="2100" dirty="0">
              <a:solidFill>
                <a:schemeClr val="accent2"/>
              </a:solidFill>
            </a:endParaRPr>
          </a:p>
          <a:p>
            <a:pPr marL="214313" indent="-214313">
              <a:buFontTx/>
              <a:buChar char="-"/>
            </a:pPr>
            <a:r>
              <a:rPr lang="en-US" sz="2100" dirty="0">
                <a:solidFill>
                  <a:schemeClr val="accent2"/>
                </a:solidFill>
              </a:rPr>
              <a:t>How does off-fault ductile deformation affect geothermal reservoir porosity and permeability?</a:t>
            </a:r>
          </a:p>
          <a:p>
            <a:pPr marL="214313" indent="-214313">
              <a:buFontTx/>
              <a:buChar char="-"/>
            </a:pPr>
            <a:endParaRPr lang="en-US" sz="2100" dirty="0"/>
          </a:p>
          <a:p>
            <a:pPr marL="214313" indent="-214313">
              <a:buFontTx/>
              <a:buChar char="-"/>
            </a:pPr>
            <a:r>
              <a:rPr lang="en-US" sz="2100" dirty="0"/>
              <a:t>How does off-fault ductile deformation affect mode I and 2 fractures propagation/stability?</a:t>
            </a:r>
          </a:p>
          <a:p>
            <a:pPr marL="214313" indent="-214313">
              <a:buFontTx/>
              <a:buChar char="-"/>
            </a:pPr>
            <a:endParaRPr lang="en-US" sz="2100" dirty="0"/>
          </a:p>
          <a:p>
            <a:endParaRPr lang="en-US" sz="1013" dirty="0"/>
          </a:p>
          <a:p>
            <a:pPr marL="214313" indent="-214313">
              <a:buFontTx/>
              <a:buChar char="-"/>
            </a:pPr>
            <a:endParaRPr lang="en-US" sz="1013" dirty="0"/>
          </a:p>
          <a:p>
            <a:pPr marL="214313" indent="-214313">
              <a:buFontTx/>
              <a:buChar char="-"/>
            </a:pPr>
            <a:endParaRPr lang="en-US" sz="1013" dirty="0"/>
          </a:p>
          <a:p>
            <a:pPr marL="214313" indent="-214313">
              <a:buFontTx/>
              <a:buChar char="-"/>
            </a:pPr>
            <a:endParaRPr lang="en-US" sz="1013" dirty="0"/>
          </a:p>
          <a:p>
            <a:pPr marL="214313" indent="-214313">
              <a:buFontTx/>
              <a:buChar char="-"/>
            </a:pPr>
            <a:endParaRPr lang="en-US" sz="1013" dirty="0"/>
          </a:p>
          <a:p>
            <a:pPr marL="214313" indent="-214313">
              <a:buFontTx/>
              <a:buChar char="-"/>
            </a:pPr>
            <a:endParaRPr lang="en-US" sz="1013" dirty="0"/>
          </a:p>
        </p:txBody>
      </p:sp>
      <p:sp>
        <p:nvSpPr>
          <p:cNvPr id="2" name="ZoneTexte 1">
            <a:extLst>
              <a:ext uri="{FF2B5EF4-FFF2-40B4-BE49-F238E27FC236}">
                <a16:creationId xmlns:a16="http://schemas.microsoft.com/office/drawing/2014/main" id="{6422EB94-24AD-057F-483D-BB742707C93C}"/>
              </a:ext>
            </a:extLst>
          </p:cNvPr>
          <p:cNvSpPr txBox="1"/>
          <p:nvPr/>
        </p:nvSpPr>
        <p:spPr>
          <a:xfrm>
            <a:off x="8767580" y="4763942"/>
            <a:ext cx="328936" cy="248209"/>
          </a:xfrm>
          <a:prstGeom prst="rect">
            <a:avLst/>
          </a:prstGeom>
          <a:noFill/>
        </p:spPr>
        <p:txBody>
          <a:bodyPr wrap="none" rtlCol="0">
            <a:spAutoFit/>
          </a:bodyPr>
          <a:lstStyle/>
          <a:p>
            <a:r>
              <a:rPr lang="fr-FR" sz="1013" dirty="0"/>
              <a:t>10</a:t>
            </a:r>
            <a:endParaRPr lang="fr-CH" sz="1013" dirty="0"/>
          </a:p>
        </p:txBody>
      </p:sp>
    </p:spTree>
    <p:extLst>
      <p:ext uri="{BB962C8B-B14F-4D97-AF65-F5344CB8AC3E}">
        <p14:creationId xmlns:p14="http://schemas.microsoft.com/office/powerpoint/2010/main" val="26391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8">
            <a:extLst>
              <a:ext uri="{FF2B5EF4-FFF2-40B4-BE49-F238E27FC236}">
                <a16:creationId xmlns:a16="http://schemas.microsoft.com/office/drawing/2014/main" id="{6FA967A8-278B-9849-14E1-E41699E75362}"/>
              </a:ext>
            </a:extLst>
          </p:cNvPr>
          <p:cNvSpPr txBox="1">
            <a:spLocks noChangeArrowheads="1"/>
          </p:cNvSpPr>
          <p:nvPr/>
        </p:nvSpPr>
        <p:spPr bwMode="auto">
          <a:xfrm>
            <a:off x="5565141" y="1166396"/>
            <a:ext cx="3123770" cy="3693319"/>
          </a:xfrm>
          <a:prstGeom prst="rect">
            <a:avLst/>
          </a:prstGeom>
          <a:noFill/>
          <a:ln w="3175">
            <a:noFill/>
            <a:miter lim="800000"/>
            <a:headEnd/>
            <a:tailEnd/>
          </a:ln>
        </p:spPr>
        <p:txBody>
          <a:bodyPr wrap="square">
            <a:spAutoFit/>
          </a:bodyPr>
          <a:lstStyle/>
          <a:p>
            <a:pPr marL="214313" indent="-214313">
              <a:buFontTx/>
              <a:buChar char="-"/>
              <a:defRPr/>
            </a:pPr>
            <a:r>
              <a:rPr lang="en-US" sz="1800" dirty="0" err="1"/>
              <a:t>Pconf</a:t>
            </a:r>
            <a:r>
              <a:rPr lang="en-US" sz="1800" dirty="0"/>
              <a:t> 400 MPa</a:t>
            </a:r>
          </a:p>
          <a:p>
            <a:pPr marL="214313" indent="-214313">
              <a:buFontTx/>
              <a:buChar char="-"/>
              <a:defRPr/>
            </a:pPr>
            <a:r>
              <a:rPr lang="en-US" sz="1800" dirty="0"/>
              <a:t>Pp 300 MPa</a:t>
            </a:r>
          </a:p>
          <a:p>
            <a:pPr marL="214313" indent="-214313">
              <a:buFontTx/>
              <a:buChar char="-"/>
              <a:defRPr/>
            </a:pPr>
            <a:r>
              <a:rPr lang="en-US" sz="1800" dirty="0"/>
              <a:t>400°C &lt;T&lt;1200°C</a:t>
            </a:r>
          </a:p>
          <a:p>
            <a:pPr marL="214313" indent="-214313">
              <a:buFontTx/>
              <a:buChar char="-"/>
              <a:defRPr/>
            </a:pPr>
            <a:r>
              <a:rPr lang="en-US" sz="1800" dirty="0"/>
              <a:t>10</a:t>
            </a:r>
            <a:r>
              <a:rPr lang="en-US" sz="1800" baseline="30000" dirty="0"/>
              <a:t>-7</a:t>
            </a:r>
            <a:r>
              <a:rPr lang="en-US" sz="1800" dirty="0"/>
              <a:t>  s</a:t>
            </a:r>
            <a:r>
              <a:rPr lang="en-US" sz="1800" baseline="30000" dirty="0"/>
              <a:t>-1</a:t>
            </a:r>
            <a:r>
              <a:rPr lang="en-US" sz="1800" dirty="0"/>
              <a:t>&lt;έ&lt;10</a:t>
            </a:r>
            <a:r>
              <a:rPr lang="en-US" sz="1800" baseline="30000" dirty="0"/>
              <a:t>-2</a:t>
            </a:r>
            <a:r>
              <a:rPr lang="en-US" sz="1800" dirty="0"/>
              <a:t> s</a:t>
            </a:r>
            <a:r>
              <a:rPr lang="en-US" sz="1800" baseline="30000" dirty="0"/>
              <a:t>-1</a:t>
            </a:r>
            <a:r>
              <a:rPr lang="en-US" sz="1800" dirty="0"/>
              <a:t> </a:t>
            </a:r>
          </a:p>
          <a:p>
            <a:pPr marL="214313" indent="-214313">
              <a:buFontTx/>
              <a:buChar char="-"/>
              <a:defRPr/>
            </a:pPr>
            <a:r>
              <a:rPr lang="en-US" sz="1800" dirty="0"/>
              <a:t>Large sample, 20/24 mm diam. </a:t>
            </a:r>
          </a:p>
          <a:p>
            <a:pPr marL="214313" indent="-214313">
              <a:buFontTx/>
              <a:buChar char="-"/>
              <a:defRPr/>
            </a:pPr>
            <a:r>
              <a:rPr lang="en-US" sz="1800" dirty="0"/>
              <a:t>Semi-internal load cell</a:t>
            </a:r>
          </a:p>
          <a:p>
            <a:pPr marL="214313" indent="-214313">
              <a:buFontTx/>
              <a:buChar char="-"/>
              <a:defRPr/>
            </a:pPr>
            <a:r>
              <a:rPr lang="en-US" sz="1800" dirty="0"/>
              <a:t>Hemispherical joints</a:t>
            </a:r>
          </a:p>
          <a:p>
            <a:pPr marL="214313" indent="-214313">
              <a:buFontTx/>
              <a:buChar char="-"/>
              <a:defRPr/>
            </a:pPr>
            <a:r>
              <a:rPr lang="en-US" sz="1800" dirty="0"/>
              <a:t>Permeability measurements</a:t>
            </a:r>
          </a:p>
          <a:p>
            <a:pPr marL="214313" indent="-214313">
              <a:buFontTx/>
              <a:buChar char="-"/>
              <a:defRPr/>
            </a:pPr>
            <a:r>
              <a:rPr lang="en-US" sz="1800" dirty="0"/>
              <a:t>Piezo-electric sensors</a:t>
            </a:r>
          </a:p>
          <a:p>
            <a:pPr marL="214313" indent="-214313">
              <a:buFontTx/>
              <a:buChar char="-"/>
              <a:defRPr/>
            </a:pPr>
            <a:endParaRPr lang="en-US" sz="1800" dirty="0"/>
          </a:p>
          <a:p>
            <a:pPr marL="214313" indent="-214313">
              <a:buFontTx/>
              <a:buChar char="-"/>
              <a:defRPr/>
            </a:pPr>
            <a:endParaRPr lang="en-US" sz="1800" dirty="0"/>
          </a:p>
        </p:txBody>
      </p:sp>
      <p:pic>
        <p:nvPicPr>
          <p:cNvPr id="5" name="Image 4">
            <a:extLst>
              <a:ext uri="{FF2B5EF4-FFF2-40B4-BE49-F238E27FC236}">
                <a16:creationId xmlns:a16="http://schemas.microsoft.com/office/drawing/2014/main" id="{2A70F255-61EB-BC5D-3DF4-4395FF2FF9B2}"/>
              </a:ext>
            </a:extLst>
          </p:cNvPr>
          <p:cNvPicPr>
            <a:picLocks noChangeAspect="1"/>
          </p:cNvPicPr>
          <p:nvPr/>
        </p:nvPicPr>
        <p:blipFill>
          <a:blip r:embed="rId2"/>
          <a:stretch>
            <a:fillRect/>
          </a:stretch>
        </p:blipFill>
        <p:spPr>
          <a:xfrm>
            <a:off x="176142" y="106680"/>
            <a:ext cx="2598938" cy="4992957"/>
          </a:xfrm>
          <a:prstGeom prst="rect">
            <a:avLst/>
          </a:prstGeom>
        </p:spPr>
      </p:pic>
      <p:sp>
        <p:nvSpPr>
          <p:cNvPr id="3" name="ZoneTexte 2">
            <a:extLst>
              <a:ext uri="{FF2B5EF4-FFF2-40B4-BE49-F238E27FC236}">
                <a16:creationId xmlns:a16="http://schemas.microsoft.com/office/drawing/2014/main" id="{EB56DDF7-D26B-6990-766F-284E1529ADA6}"/>
              </a:ext>
            </a:extLst>
          </p:cNvPr>
          <p:cNvSpPr txBox="1"/>
          <p:nvPr/>
        </p:nvSpPr>
        <p:spPr>
          <a:xfrm>
            <a:off x="1822580" y="4721215"/>
            <a:ext cx="1212111" cy="404085"/>
          </a:xfrm>
          <a:prstGeom prst="rect">
            <a:avLst/>
          </a:prstGeom>
          <a:noFill/>
        </p:spPr>
        <p:txBody>
          <a:bodyPr wrap="square" rtlCol="0">
            <a:spAutoFit/>
          </a:bodyPr>
          <a:lstStyle>
            <a:defPPr>
              <a:defRPr lang="fr-FR"/>
            </a:defPPr>
            <a:lvl1pPr>
              <a:defRPr i="1"/>
            </a:lvl1pPr>
          </a:lstStyle>
          <a:p>
            <a:r>
              <a:rPr lang="fr-FR" sz="1013" dirty="0"/>
              <a:t>Meyer et al., 2023</a:t>
            </a:r>
            <a:endParaRPr lang="fr-CH" sz="1013" dirty="0"/>
          </a:p>
        </p:txBody>
      </p:sp>
      <p:sp>
        <p:nvSpPr>
          <p:cNvPr id="7" name="ZoneTexte 6">
            <a:extLst>
              <a:ext uri="{FF2B5EF4-FFF2-40B4-BE49-F238E27FC236}">
                <a16:creationId xmlns:a16="http://schemas.microsoft.com/office/drawing/2014/main" id="{2732E2BA-6D0A-ED99-6988-5100A47609C7}"/>
              </a:ext>
            </a:extLst>
          </p:cNvPr>
          <p:cNvSpPr txBox="1"/>
          <p:nvPr/>
        </p:nvSpPr>
        <p:spPr>
          <a:xfrm>
            <a:off x="8767580" y="4763942"/>
            <a:ext cx="328936" cy="248209"/>
          </a:xfrm>
          <a:prstGeom prst="rect">
            <a:avLst/>
          </a:prstGeom>
          <a:noFill/>
        </p:spPr>
        <p:txBody>
          <a:bodyPr wrap="none" rtlCol="0">
            <a:spAutoFit/>
          </a:bodyPr>
          <a:lstStyle/>
          <a:p>
            <a:r>
              <a:rPr lang="fr-FR" sz="1013" dirty="0"/>
              <a:t>11</a:t>
            </a:r>
            <a:endParaRPr lang="fr-CH" sz="1013" dirty="0"/>
          </a:p>
        </p:txBody>
      </p:sp>
      <p:sp>
        <p:nvSpPr>
          <p:cNvPr id="4" name="Rectangle 3">
            <a:extLst>
              <a:ext uri="{FF2B5EF4-FFF2-40B4-BE49-F238E27FC236}">
                <a16:creationId xmlns:a16="http://schemas.microsoft.com/office/drawing/2014/main" id="{0CA5209A-2F0C-81BA-0C32-0EB785BDAF63}"/>
              </a:ext>
            </a:extLst>
          </p:cNvPr>
          <p:cNvSpPr/>
          <p:nvPr/>
        </p:nvSpPr>
        <p:spPr>
          <a:xfrm>
            <a:off x="5575371" y="2324100"/>
            <a:ext cx="2920930" cy="198120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013"/>
          </a:p>
        </p:txBody>
      </p:sp>
      <p:sp>
        <p:nvSpPr>
          <p:cNvPr id="8" name="Titre 20">
            <a:extLst>
              <a:ext uri="{FF2B5EF4-FFF2-40B4-BE49-F238E27FC236}">
                <a16:creationId xmlns:a16="http://schemas.microsoft.com/office/drawing/2014/main" id="{15BDA520-AA90-ECA1-7200-C5DB1577300F}"/>
              </a:ext>
            </a:extLst>
          </p:cNvPr>
          <p:cNvSpPr txBox="1">
            <a:spLocks/>
          </p:cNvSpPr>
          <p:nvPr/>
        </p:nvSpPr>
        <p:spPr>
          <a:xfrm>
            <a:off x="1330524" y="191453"/>
            <a:ext cx="6482953" cy="857250"/>
          </a:xfrm>
          <a:prstGeom prst="rect">
            <a:avLst/>
          </a:prstGeom>
        </p:spPr>
        <p:txBody>
          <a:bodyPr/>
          <a:lstStyle>
            <a:lvl1pPr algn="l" defTabSz="914377" rtl="0" eaLnBrk="1" latinLnBrk="0" hangingPunct="1">
              <a:lnSpc>
                <a:spcPct val="8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a:lstStyle>
          <a:p>
            <a:pPr algn="ctr"/>
            <a:r>
              <a:rPr lang="en-US" sz="2700" kern="1200" dirty="0">
                <a:solidFill>
                  <a:srgbClr val="413C3A"/>
                </a:solidFill>
                <a:latin typeface="Arial"/>
                <a:ea typeface="+mn-ea"/>
                <a:cs typeface="+mn-cs"/>
              </a:rPr>
              <a:t>Target press characteristics </a:t>
            </a:r>
          </a:p>
        </p:txBody>
      </p:sp>
      <p:sp>
        <p:nvSpPr>
          <p:cNvPr id="9" name="ZoneTexte 8">
            <a:extLst>
              <a:ext uri="{FF2B5EF4-FFF2-40B4-BE49-F238E27FC236}">
                <a16:creationId xmlns:a16="http://schemas.microsoft.com/office/drawing/2014/main" id="{8A776684-EC6C-ABD6-29B8-2CCD279F11DA}"/>
              </a:ext>
            </a:extLst>
          </p:cNvPr>
          <p:cNvSpPr txBox="1"/>
          <p:nvPr/>
        </p:nvSpPr>
        <p:spPr>
          <a:xfrm>
            <a:off x="8496301" y="3176201"/>
            <a:ext cx="620683" cy="248209"/>
          </a:xfrm>
          <a:prstGeom prst="rect">
            <a:avLst/>
          </a:prstGeom>
          <a:noFill/>
        </p:spPr>
        <p:txBody>
          <a:bodyPr wrap="none" rtlCol="0">
            <a:spAutoFit/>
          </a:bodyPr>
          <a:lstStyle/>
          <a:p>
            <a:r>
              <a:rPr lang="fr-FR" sz="1013" dirty="0" err="1"/>
              <a:t>Novelty</a:t>
            </a:r>
            <a:endParaRPr lang="fr-CH" sz="1013" dirty="0"/>
          </a:p>
        </p:txBody>
      </p:sp>
    </p:spTree>
    <p:extLst>
      <p:ext uri="{BB962C8B-B14F-4D97-AF65-F5344CB8AC3E}">
        <p14:creationId xmlns:p14="http://schemas.microsoft.com/office/powerpoint/2010/main" val="106111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5394A-9EED-742D-785E-DE3A07DBE18E}"/>
            </a:ext>
          </a:extLst>
        </p:cNvPr>
        <p:cNvGrpSpPr/>
        <p:nvPr/>
      </p:nvGrpSpPr>
      <p:grpSpPr>
        <a:xfrm>
          <a:off x="0" y="0"/>
          <a:ext cx="0" cy="0"/>
          <a:chOff x="0" y="0"/>
          <a:chExt cx="0" cy="0"/>
        </a:xfrm>
      </p:grpSpPr>
      <p:sp>
        <p:nvSpPr>
          <p:cNvPr id="24579" name="Titre 20">
            <a:extLst>
              <a:ext uri="{FF2B5EF4-FFF2-40B4-BE49-F238E27FC236}">
                <a16:creationId xmlns:a16="http://schemas.microsoft.com/office/drawing/2014/main" id="{0551ED5D-953A-B4E0-BC4D-A354B313836C}"/>
              </a:ext>
            </a:extLst>
          </p:cNvPr>
          <p:cNvSpPr>
            <a:spLocks noGrp="1"/>
          </p:cNvSpPr>
          <p:nvPr>
            <p:ph type="title" idx="4294967295"/>
          </p:nvPr>
        </p:nvSpPr>
        <p:spPr>
          <a:xfrm>
            <a:off x="1364096" y="9498"/>
            <a:ext cx="6483350" cy="379656"/>
          </a:xfrm>
          <a:noFill/>
        </p:spPr>
        <p:txBody>
          <a:bodyPr wrap="square" rtlCol="0">
            <a:spAutoFit/>
          </a:bodyPr>
          <a:lstStyle/>
          <a:p>
            <a:pPr algn="ctr"/>
            <a:r>
              <a:rPr lang="en-US" sz="2400" kern="1200" dirty="0">
                <a:latin typeface="+mn-lt"/>
                <a:ea typeface="+mn-ea"/>
                <a:cs typeface="+mn-cs"/>
              </a:rPr>
              <a:t>Starting sample.</a:t>
            </a:r>
          </a:p>
        </p:txBody>
      </p:sp>
      <p:sp>
        <p:nvSpPr>
          <p:cNvPr id="6" name="Rectangle 5">
            <a:extLst>
              <a:ext uri="{FF2B5EF4-FFF2-40B4-BE49-F238E27FC236}">
                <a16:creationId xmlns:a16="http://schemas.microsoft.com/office/drawing/2014/main" id="{750B5468-0E49-4A33-BC78-2EF1225B9B58}"/>
              </a:ext>
            </a:extLst>
          </p:cNvPr>
          <p:cNvSpPr/>
          <p:nvPr/>
        </p:nvSpPr>
        <p:spPr bwMode="auto">
          <a:xfrm>
            <a:off x="4728521" y="652073"/>
            <a:ext cx="134912" cy="247337"/>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pic>
        <p:nvPicPr>
          <p:cNvPr id="5" name="Picture 3" descr="O:\Erlend\myndir_grc\snid_leirb_hver_sudh_e2.JPG">
            <a:extLst>
              <a:ext uri="{FF2B5EF4-FFF2-40B4-BE49-F238E27FC236}">
                <a16:creationId xmlns:a16="http://schemas.microsoft.com/office/drawing/2014/main" id="{3F9ACBBD-C55A-6E9B-7999-C43B094B07C5}"/>
              </a:ext>
            </a:extLst>
          </p:cNvPr>
          <p:cNvPicPr>
            <a:picLocks noChangeAspect="1" noChangeArrowheads="1"/>
          </p:cNvPicPr>
          <p:nvPr/>
        </p:nvPicPr>
        <p:blipFill>
          <a:blip r:embed="rId3" cstate="print"/>
          <a:srcRect b="19376"/>
          <a:stretch>
            <a:fillRect/>
          </a:stretch>
        </p:blipFill>
        <p:spPr bwMode="auto">
          <a:xfrm>
            <a:off x="4790507" y="872836"/>
            <a:ext cx="2889860" cy="2912423"/>
          </a:xfrm>
          <a:prstGeom prst="rect">
            <a:avLst/>
          </a:prstGeom>
          <a:noFill/>
        </p:spPr>
      </p:pic>
      <p:sp>
        <p:nvSpPr>
          <p:cNvPr id="8" name="ZoneTexte 7">
            <a:extLst>
              <a:ext uri="{FF2B5EF4-FFF2-40B4-BE49-F238E27FC236}">
                <a16:creationId xmlns:a16="http://schemas.microsoft.com/office/drawing/2014/main" id="{048A0F26-0B54-70F1-8C7F-7E11183BBA1D}"/>
              </a:ext>
            </a:extLst>
          </p:cNvPr>
          <p:cNvSpPr txBox="1"/>
          <p:nvPr/>
        </p:nvSpPr>
        <p:spPr>
          <a:xfrm>
            <a:off x="6344393" y="2734294"/>
            <a:ext cx="848309" cy="300082"/>
          </a:xfrm>
          <a:prstGeom prst="rect">
            <a:avLst/>
          </a:prstGeom>
          <a:noFill/>
        </p:spPr>
        <p:txBody>
          <a:bodyPr wrap="none" rtlCol="0">
            <a:spAutoFit/>
          </a:bodyPr>
          <a:lstStyle/>
          <a:p>
            <a:r>
              <a:rPr lang="fr-FR" dirty="0"/>
              <a:t>Gabbros</a:t>
            </a:r>
          </a:p>
        </p:txBody>
      </p:sp>
      <p:sp>
        <p:nvSpPr>
          <p:cNvPr id="9" name="ZoneTexte 8">
            <a:extLst>
              <a:ext uri="{FF2B5EF4-FFF2-40B4-BE49-F238E27FC236}">
                <a16:creationId xmlns:a16="http://schemas.microsoft.com/office/drawing/2014/main" id="{2E3B494B-1414-8237-0C2D-BD98925E9D45}"/>
              </a:ext>
            </a:extLst>
          </p:cNvPr>
          <p:cNvSpPr txBox="1"/>
          <p:nvPr/>
        </p:nvSpPr>
        <p:spPr>
          <a:xfrm>
            <a:off x="6371112" y="1736766"/>
            <a:ext cx="1165704" cy="300082"/>
          </a:xfrm>
          <a:prstGeom prst="rect">
            <a:avLst/>
          </a:prstGeom>
          <a:noFill/>
        </p:spPr>
        <p:txBody>
          <a:bodyPr wrap="none" rtlCol="0">
            <a:spAutoFit/>
          </a:bodyPr>
          <a:lstStyle/>
          <a:p>
            <a:r>
              <a:rPr lang="fr-FR" dirty="0" err="1"/>
              <a:t>Hyaloclastite</a:t>
            </a:r>
            <a:endParaRPr lang="fr-FR" sz="1013" dirty="0"/>
          </a:p>
        </p:txBody>
      </p:sp>
      <p:sp>
        <p:nvSpPr>
          <p:cNvPr id="10" name="ZoneTexte 9">
            <a:extLst>
              <a:ext uri="{FF2B5EF4-FFF2-40B4-BE49-F238E27FC236}">
                <a16:creationId xmlns:a16="http://schemas.microsoft.com/office/drawing/2014/main" id="{96519A6B-03CA-4D68-C491-2DAA589123E9}"/>
              </a:ext>
            </a:extLst>
          </p:cNvPr>
          <p:cNvSpPr txBox="1"/>
          <p:nvPr/>
        </p:nvSpPr>
        <p:spPr>
          <a:xfrm>
            <a:off x="6405254" y="1503713"/>
            <a:ext cx="665567" cy="300082"/>
          </a:xfrm>
          <a:prstGeom prst="rect">
            <a:avLst/>
          </a:prstGeom>
          <a:noFill/>
        </p:spPr>
        <p:txBody>
          <a:bodyPr wrap="none" rtlCol="0">
            <a:spAutoFit/>
          </a:bodyPr>
          <a:lstStyle/>
          <a:p>
            <a:r>
              <a:rPr lang="fr-FR" dirty="0" err="1"/>
              <a:t>Basalt</a:t>
            </a:r>
            <a:endParaRPr lang="fr-FR" sz="1013" dirty="0"/>
          </a:p>
        </p:txBody>
      </p:sp>
      <p:sp>
        <p:nvSpPr>
          <p:cNvPr id="11" name="Rectangle 10">
            <a:extLst>
              <a:ext uri="{FF2B5EF4-FFF2-40B4-BE49-F238E27FC236}">
                <a16:creationId xmlns:a16="http://schemas.microsoft.com/office/drawing/2014/main" id="{8E2BBCC5-F94B-5C47-8F2A-819F455E639F}"/>
              </a:ext>
            </a:extLst>
          </p:cNvPr>
          <p:cNvSpPr/>
          <p:nvPr/>
        </p:nvSpPr>
        <p:spPr bwMode="auto">
          <a:xfrm>
            <a:off x="4901540" y="765958"/>
            <a:ext cx="2903517" cy="28500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2" name="Rectangle 11">
            <a:extLst>
              <a:ext uri="{FF2B5EF4-FFF2-40B4-BE49-F238E27FC236}">
                <a16:creationId xmlns:a16="http://schemas.microsoft.com/office/drawing/2014/main" id="{9F89E69E-8A93-A313-E908-0E716779FCA4}"/>
              </a:ext>
            </a:extLst>
          </p:cNvPr>
          <p:cNvSpPr/>
          <p:nvPr/>
        </p:nvSpPr>
        <p:spPr bwMode="auto">
          <a:xfrm>
            <a:off x="4741224" y="1327068"/>
            <a:ext cx="570016" cy="102424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3" name="Rectangle 12">
            <a:extLst>
              <a:ext uri="{FF2B5EF4-FFF2-40B4-BE49-F238E27FC236}">
                <a16:creationId xmlns:a16="http://schemas.microsoft.com/office/drawing/2014/main" id="{1A3DCE14-F193-E60F-7939-2B18EB2802AB}"/>
              </a:ext>
            </a:extLst>
          </p:cNvPr>
          <p:cNvSpPr/>
          <p:nvPr/>
        </p:nvSpPr>
        <p:spPr bwMode="auto">
          <a:xfrm>
            <a:off x="4197928" y="828304"/>
            <a:ext cx="178130" cy="16922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4" name="Rectangle 13">
            <a:extLst>
              <a:ext uri="{FF2B5EF4-FFF2-40B4-BE49-F238E27FC236}">
                <a16:creationId xmlns:a16="http://schemas.microsoft.com/office/drawing/2014/main" id="{DB92A369-7E68-75B4-51A6-19B083473AF7}"/>
              </a:ext>
            </a:extLst>
          </p:cNvPr>
          <p:cNvSpPr/>
          <p:nvPr/>
        </p:nvSpPr>
        <p:spPr bwMode="auto">
          <a:xfrm>
            <a:off x="4162568" y="839337"/>
            <a:ext cx="143302" cy="1740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pic>
        <p:nvPicPr>
          <p:cNvPr id="3074" name="Picture 2">
            <a:extLst>
              <a:ext uri="{FF2B5EF4-FFF2-40B4-BE49-F238E27FC236}">
                <a16:creationId xmlns:a16="http://schemas.microsoft.com/office/drawing/2014/main" id="{4E84342E-CC28-5FFF-BC0C-C517936BB77E}"/>
              </a:ext>
            </a:extLst>
          </p:cNvPr>
          <p:cNvPicPr>
            <a:picLocks noChangeAspect="1" noChangeArrowheads="1"/>
          </p:cNvPicPr>
          <p:nvPr/>
        </p:nvPicPr>
        <p:blipFill>
          <a:blip r:embed="rId4" cstate="print"/>
          <a:srcRect/>
          <a:stretch>
            <a:fillRect/>
          </a:stretch>
        </p:blipFill>
        <p:spPr bwMode="auto">
          <a:xfrm>
            <a:off x="1143000" y="685801"/>
            <a:ext cx="3698583" cy="3789973"/>
          </a:xfrm>
          <a:prstGeom prst="rect">
            <a:avLst/>
          </a:prstGeom>
          <a:noFill/>
          <a:ln w="9525">
            <a:noFill/>
            <a:miter lim="800000"/>
            <a:headEnd/>
            <a:tailEnd/>
          </a:ln>
        </p:spPr>
      </p:pic>
    </p:spTree>
    <p:extLst>
      <p:ext uri="{BB962C8B-B14F-4D97-AF65-F5344CB8AC3E}">
        <p14:creationId xmlns:p14="http://schemas.microsoft.com/office/powerpoint/2010/main" val="252179461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1143000" y="1057860"/>
            <a:ext cx="6858000" cy="3305099"/>
            <a:chOff x="-152400" y="1148894"/>
            <a:chExt cx="8927911" cy="4406799"/>
          </a:xfrm>
        </p:grpSpPr>
        <p:pic>
          <p:nvPicPr>
            <p:cNvPr id="16" name="Picture 3"/>
            <p:cNvPicPr>
              <a:picLocks noChangeAspect="1" noChangeArrowheads="1"/>
            </p:cNvPicPr>
            <p:nvPr/>
          </p:nvPicPr>
          <p:blipFill>
            <a:blip r:embed="rId3" cstate="print"/>
            <a:srcRect l="814" r="6355"/>
            <a:stretch>
              <a:fillRect/>
            </a:stretch>
          </p:blipFill>
          <p:spPr bwMode="auto">
            <a:xfrm>
              <a:off x="0" y="1404830"/>
              <a:ext cx="8728364" cy="3686462"/>
            </a:xfrm>
            <a:prstGeom prst="rect">
              <a:avLst/>
            </a:prstGeom>
            <a:noFill/>
            <a:ln w="9525">
              <a:noFill/>
              <a:miter lim="800000"/>
              <a:headEnd/>
              <a:tailEnd/>
            </a:ln>
          </p:spPr>
        </p:pic>
        <p:sp>
          <p:nvSpPr>
            <p:cNvPr id="17" name="ZoneTexte 16"/>
            <p:cNvSpPr txBox="1"/>
            <p:nvPr/>
          </p:nvSpPr>
          <p:spPr>
            <a:xfrm>
              <a:off x="6989929" y="5224748"/>
              <a:ext cx="1785582" cy="330945"/>
            </a:xfrm>
            <a:prstGeom prst="rect">
              <a:avLst/>
            </a:prstGeom>
            <a:noFill/>
          </p:spPr>
          <p:txBody>
            <a:bodyPr wrap="square" rtlCol="0">
              <a:spAutoFit/>
            </a:bodyPr>
            <a:lstStyle>
              <a:defPPr>
                <a:defRPr lang="fr-FR"/>
              </a:defPPr>
              <a:lvl1pPr>
                <a:defRPr i="1"/>
              </a:lvl1pPr>
            </a:lstStyle>
            <a:p>
              <a:r>
                <a:rPr lang="fr-FR" sz="1013" dirty="0"/>
                <a:t>BRGM, (2010)</a:t>
              </a:r>
            </a:p>
          </p:txBody>
        </p:sp>
        <p:sp>
          <p:nvSpPr>
            <p:cNvPr id="18" name="Rectangle 17"/>
            <p:cNvSpPr/>
            <p:nvPr/>
          </p:nvSpPr>
          <p:spPr bwMode="auto">
            <a:xfrm>
              <a:off x="-152400" y="1148894"/>
              <a:ext cx="6685808" cy="1056903"/>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dirty="0">
                <a:latin typeface="Arial" charset="0"/>
                <a:ea typeface="ＭＳ Ｐゴシック" pitchFamily="1" charset="-128"/>
              </a:endParaRPr>
            </a:p>
          </p:txBody>
        </p:sp>
        <p:sp>
          <p:nvSpPr>
            <p:cNvPr id="19" name="ZoneTexte 18"/>
            <p:cNvSpPr txBox="1"/>
            <p:nvPr/>
          </p:nvSpPr>
          <p:spPr>
            <a:xfrm>
              <a:off x="1401280" y="1781295"/>
              <a:ext cx="1231647" cy="330945"/>
            </a:xfrm>
            <a:prstGeom prst="rect">
              <a:avLst/>
            </a:prstGeom>
            <a:noFill/>
          </p:spPr>
          <p:txBody>
            <a:bodyPr wrap="none" rtlCol="0">
              <a:spAutoFit/>
            </a:bodyPr>
            <a:lstStyle/>
            <a:p>
              <a:r>
                <a:rPr lang="en-US" sz="1013" dirty="0">
                  <a:latin typeface="Arial Narrow" pitchFamily="34" charset="0"/>
                </a:rPr>
                <a:t>Very low energy</a:t>
              </a:r>
            </a:p>
          </p:txBody>
        </p:sp>
        <p:sp>
          <p:nvSpPr>
            <p:cNvPr id="20" name="ZoneTexte 19"/>
            <p:cNvSpPr txBox="1"/>
            <p:nvPr/>
          </p:nvSpPr>
          <p:spPr>
            <a:xfrm>
              <a:off x="-152400" y="1786409"/>
              <a:ext cx="956185" cy="330945"/>
            </a:xfrm>
            <a:prstGeom prst="rect">
              <a:avLst/>
            </a:prstGeom>
            <a:noFill/>
          </p:spPr>
          <p:txBody>
            <a:bodyPr wrap="none" rtlCol="0">
              <a:spAutoFit/>
            </a:bodyPr>
            <a:lstStyle/>
            <a:p>
              <a:r>
                <a:rPr lang="en-US" sz="1013" dirty="0">
                  <a:latin typeface="Arial Narrow" pitchFamily="34" charset="0"/>
                </a:rPr>
                <a:t>Low energy</a:t>
              </a:r>
            </a:p>
          </p:txBody>
        </p:sp>
        <p:sp>
          <p:nvSpPr>
            <p:cNvPr id="21" name="ZoneTexte 20"/>
            <p:cNvSpPr txBox="1"/>
            <p:nvPr/>
          </p:nvSpPr>
          <p:spPr>
            <a:xfrm>
              <a:off x="5021275" y="1755565"/>
              <a:ext cx="987487" cy="330945"/>
            </a:xfrm>
            <a:prstGeom prst="rect">
              <a:avLst/>
            </a:prstGeom>
            <a:noFill/>
          </p:spPr>
          <p:txBody>
            <a:bodyPr wrap="none" rtlCol="0">
              <a:spAutoFit/>
            </a:bodyPr>
            <a:lstStyle/>
            <a:p>
              <a:r>
                <a:rPr lang="en-US" sz="1013" dirty="0">
                  <a:latin typeface="Arial Narrow" pitchFamily="34" charset="0"/>
                </a:rPr>
                <a:t>High energy</a:t>
              </a:r>
            </a:p>
          </p:txBody>
        </p:sp>
        <p:sp>
          <p:nvSpPr>
            <p:cNvPr id="22" name="Rectangle 21"/>
            <p:cNvSpPr/>
            <p:nvPr/>
          </p:nvSpPr>
          <p:spPr bwMode="auto">
            <a:xfrm>
              <a:off x="320634" y="4643252"/>
              <a:ext cx="4987636" cy="795647"/>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grpSp>
      <p:sp>
        <p:nvSpPr>
          <p:cNvPr id="23" name="Accolade ouvrante 22"/>
          <p:cNvSpPr/>
          <p:nvPr/>
        </p:nvSpPr>
        <p:spPr bwMode="auto">
          <a:xfrm rot="5400000">
            <a:off x="2084697" y="76775"/>
            <a:ext cx="588562" cy="2471953"/>
          </a:xfrm>
          <a:prstGeom prst="leftBrace">
            <a:avLst>
              <a:gd name="adj1" fmla="val 8333"/>
              <a:gd name="adj2" fmla="val 47458"/>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4" name="Accolade ouvrante 23"/>
          <p:cNvSpPr/>
          <p:nvPr/>
        </p:nvSpPr>
        <p:spPr bwMode="auto">
          <a:xfrm rot="5400000">
            <a:off x="5472750" y="830811"/>
            <a:ext cx="349730" cy="1001404"/>
          </a:xfrm>
          <a:prstGeom prst="leftBrace">
            <a:avLst>
              <a:gd name="adj1" fmla="val 8333"/>
              <a:gd name="adj2" fmla="val 45414"/>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5" name="ZoneTexte 24"/>
          <p:cNvSpPr txBox="1"/>
          <p:nvPr/>
        </p:nvSpPr>
        <p:spPr>
          <a:xfrm>
            <a:off x="5216860" y="726743"/>
            <a:ext cx="638316" cy="248209"/>
          </a:xfrm>
          <a:prstGeom prst="rect">
            <a:avLst/>
          </a:prstGeom>
          <a:noFill/>
        </p:spPr>
        <p:txBody>
          <a:bodyPr wrap="none" rtlCol="0">
            <a:spAutoFit/>
          </a:bodyPr>
          <a:lstStyle/>
          <a:p>
            <a:r>
              <a:rPr lang="en-US" sz="1013" dirty="0">
                <a:latin typeface="Arial Narrow" pitchFamily="34" charset="0"/>
              </a:rPr>
              <a:t>Electricity</a:t>
            </a:r>
          </a:p>
        </p:txBody>
      </p:sp>
      <p:sp>
        <p:nvSpPr>
          <p:cNvPr id="26" name="ZoneTexte 25"/>
          <p:cNvSpPr txBox="1"/>
          <p:nvPr/>
        </p:nvSpPr>
        <p:spPr>
          <a:xfrm>
            <a:off x="1260067" y="733544"/>
            <a:ext cx="1606530" cy="248209"/>
          </a:xfrm>
          <a:prstGeom prst="rect">
            <a:avLst/>
          </a:prstGeom>
          <a:noFill/>
        </p:spPr>
        <p:txBody>
          <a:bodyPr wrap="none" rtlCol="0">
            <a:spAutoFit/>
          </a:bodyPr>
          <a:lstStyle/>
          <a:p>
            <a:r>
              <a:rPr lang="en-US" sz="1013" dirty="0">
                <a:latin typeface="Arial Narrow" pitchFamily="34" charset="0"/>
              </a:rPr>
              <a:t>Heating system of the building</a:t>
            </a:r>
          </a:p>
        </p:txBody>
      </p:sp>
      <p:sp>
        <p:nvSpPr>
          <p:cNvPr id="2" name="Titre 20">
            <a:extLst>
              <a:ext uri="{FF2B5EF4-FFF2-40B4-BE49-F238E27FC236}">
                <a16:creationId xmlns:a16="http://schemas.microsoft.com/office/drawing/2014/main" id="{28ADED80-4290-3D25-72A8-44ECE99DA15B}"/>
              </a:ext>
            </a:extLst>
          </p:cNvPr>
          <p:cNvSpPr txBox="1">
            <a:spLocks/>
          </p:cNvSpPr>
          <p:nvPr/>
        </p:nvSpPr>
        <p:spPr>
          <a:xfrm>
            <a:off x="1075460" y="0"/>
            <a:ext cx="6858000" cy="483433"/>
          </a:xfrm>
          <a:prstGeom prst="rect">
            <a:avLst/>
          </a:prstGeom>
        </p:spPr>
        <p:txBody>
          <a:bodyPr/>
          <a:lstStyle/>
          <a:p>
            <a:pPr lvl="0" algn="ctr">
              <a:defRPr/>
            </a:pPr>
            <a:r>
              <a:rPr lang="en-US" sz="2400" b="1" dirty="0"/>
              <a:t>Geothermal energy: an important green alternative energy source!</a:t>
            </a:r>
          </a:p>
        </p:txBody>
      </p:sp>
      <p:sp>
        <p:nvSpPr>
          <p:cNvPr id="3" name="Rectangle 2">
            <a:extLst>
              <a:ext uri="{FF2B5EF4-FFF2-40B4-BE49-F238E27FC236}">
                <a16:creationId xmlns:a16="http://schemas.microsoft.com/office/drawing/2014/main" id="{0A6C151D-0C94-C49F-6B9B-4D6C0377295D}"/>
              </a:ext>
            </a:extLst>
          </p:cNvPr>
          <p:cNvSpPr/>
          <p:nvPr/>
        </p:nvSpPr>
        <p:spPr>
          <a:xfrm>
            <a:off x="5745480" y="1809159"/>
            <a:ext cx="2336370" cy="230559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013"/>
          </a:p>
        </p:txBody>
      </p:sp>
      <p:sp>
        <p:nvSpPr>
          <p:cNvPr id="4" name="ZoneTexte 3">
            <a:extLst>
              <a:ext uri="{FF2B5EF4-FFF2-40B4-BE49-F238E27FC236}">
                <a16:creationId xmlns:a16="http://schemas.microsoft.com/office/drawing/2014/main" id="{5D6AD262-BA20-4F2E-907B-0C880F5E6EFC}"/>
              </a:ext>
            </a:extLst>
          </p:cNvPr>
          <p:cNvSpPr txBox="1"/>
          <p:nvPr/>
        </p:nvSpPr>
        <p:spPr>
          <a:xfrm>
            <a:off x="8767580" y="4771562"/>
            <a:ext cx="256802" cy="248209"/>
          </a:xfrm>
          <a:prstGeom prst="rect">
            <a:avLst/>
          </a:prstGeom>
          <a:noFill/>
        </p:spPr>
        <p:txBody>
          <a:bodyPr wrap="none" rtlCol="0">
            <a:spAutoFit/>
          </a:bodyPr>
          <a:lstStyle/>
          <a:p>
            <a:r>
              <a:rPr lang="fr-FR" sz="1013" dirty="0"/>
              <a:t>2</a:t>
            </a:r>
            <a:endParaRPr lang="fr-CH" sz="1013" dirty="0"/>
          </a:p>
        </p:txBody>
      </p:sp>
    </p:spTree>
    <p:extLst>
      <p:ext uri="{BB962C8B-B14F-4D97-AF65-F5344CB8AC3E}">
        <p14:creationId xmlns:p14="http://schemas.microsoft.com/office/powerpoint/2010/main" val="24288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282D2-0D35-194A-F1DC-98EEBDC6121A}"/>
            </a:ext>
          </a:extLst>
        </p:cNvPr>
        <p:cNvGrpSpPr/>
        <p:nvPr/>
      </p:nvGrpSpPr>
      <p:grpSpPr>
        <a:xfrm>
          <a:off x="0" y="0"/>
          <a:ext cx="0" cy="0"/>
          <a:chOff x="0" y="0"/>
          <a:chExt cx="0" cy="0"/>
        </a:xfrm>
      </p:grpSpPr>
      <p:sp>
        <p:nvSpPr>
          <p:cNvPr id="25602" name="Titre 20">
            <a:extLst>
              <a:ext uri="{FF2B5EF4-FFF2-40B4-BE49-F238E27FC236}">
                <a16:creationId xmlns:a16="http://schemas.microsoft.com/office/drawing/2014/main" id="{A11181E1-7B8E-AF07-1177-78660ADB1E85}"/>
              </a:ext>
            </a:extLst>
          </p:cNvPr>
          <p:cNvSpPr>
            <a:spLocks noGrp="1"/>
          </p:cNvSpPr>
          <p:nvPr>
            <p:ph type="title" idx="4294967295"/>
          </p:nvPr>
        </p:nvSpPr>
        <p:spPr>
          <a:xfrm>
            <a:off x="1558978" y="15003"/>
            <a:ext cx="6483350" cy="379656"/>
          </a:xfrm>
          <a:noFill/>
        </p:spPr>
        <p:txBody>
          <a:bodyPr vert="horz" wrap="square" lIns="180000" tIns="0" rIns="72000" bIns="46800" rtlCol="0" anchor="t">
            <a:spAutoFit/>
          </a:bodyPr>
          <a:lstStyle/>
          <a:p>
            <a:pPr algn="ctr"/>
            <a:r>
              <a:rPr lang="en-US" sz="2400" kern="1200" dirty="0">
                <a:latin typeface="+mn-lt"/>
                <a:ea typeface="+mn-ea"/>
                <a:cs typeface="+mn-cs"/>
              </a:rPr>
              <a:t>GB sample.</a:t>
            </a:r>
          </a:p>
        </p:txBody>
      </p:sp>
      <p:pic>
        <p:nvPicPr>
          <p:cNvPr id="2050" name="Picture 2">
            <a:extLst>
              <a:ext uri="{FF2B5EF4-FFF2-40B4-BE49-F238E27FC236}">
                <a16:creationId xmlns:a16="http://schemas.microsoft.com/office/drawing/2014/main" id="{714694F9-B635-EA9D-DEA6-9AC12003CBD8}"/>
              </a:ext>
            </a:extLst>
          </p:cNvPr>
          <p:cNvPicPr>
            <a:picLocks noChangeAspect="1" noChangeArrowheads="1"/>
          </p:cNvPicPr>
          <p:nvPr/>
        </p:nvPicPr>
        <p:blipFill>
          <a:blip r:embed="rId4" cstate="print"/>
          <a:srcRect/>
          <a:stretch>
            <a:fillRect/>
          </a:stretch>
        </p:blipFill>
        <p:spPr bwMode="auto">
          <a:xfrm>
            <a:off x="1993505" y="320572"/>
            <a:ext cx="5195591" cy="1349333"/>
          </a:xfrm>
          <a:prstGeom prst="rect">
            <a:avLst/>
          </a:prstGeom>
          <a:noFill/>
          <a:ln w="9525">
            <a:noFill/>
            <a:miter lim="800000"/>
            <a:headEnd/>
            <a:tailEnd/>
          </a:ln>
        </p:spPr>
      </p:pic>
      <p:pic>
        <p:nvPicPr>
          <p:cNvPr id="2051" name="Picture 3">
            <a:extLst>
              <a:ext uri="{FF2B5EF4-FFF2-40B4-BE49-F238E27FC236}">
                <a16:creationId xmlns:a16="http://schemas.microsoft.com/office/drawing/2014/main" id="{5007FAC6-41F7-0E5B-C620-5C8FEDC3D588}"/>
              </a:ext>
            </a:extLst>
          </p:cNvPr>
          <p:cNvPicPr>
            <a:picLocks noChangeAspect="1" noChangeArrowheads="1"/>
          </p:cNvPicPr>
          <p:nvPr/>
        </p:nvPicPr>
        <p:blipFill>
          <a:blip r:embed="rId5" cstate="print"/>
          <a:srcRect/>
          <a:stretch>
            <a:fillRect/>
          </a:stretch>
        </p:blipFill>
        <p:spPr bwMode="auto">
          <a:xfrm>
            <a:off x="5089921" y="1920044"/>
            <a:ext cx="1871663" cy="2178844"/>
          </a:xfrm>
          <a:prstGeom prst="rect">
            <a:avLst/>
          </a:prstGeom>
          <a:noFill/>
          <a:ln w="38100">
            <a:solidFill>
              <a:srgbClr val="00B0F0"/>
            </a:solidFill>
            <a:miter lim="800000"/>
            <a:headEnd/>
            <a:tailEnd/>
          </a:ln>
        </p:spPr>
      </p:pic>
      <p:sp>
        <p:nvSpPr>
          <p:cNvPr id="10" name="Rectangle 9">
            <a:extLst>
              <a:ext uri="{FF2B5EF4-FFF2-40B4-BE49-F238E27FC236}">
                <a16:creationId xmlns:a16="http://schemas.microsoft.com/office/drawing/2014/main" id="{F228DA5C-ED4E-041B-A255-2B18A1369EC8}"/>
              </a:ext>
            </a:extLst>
          </p:cNvPr>
          <p:cNvSpPr/>
          <p:nvPr/>
        </p:nvSpPr>
        <p:spPr bwMode="auto">
          <a:xfrm>
            <a:off x="2587115" y="355454"/>
            <a:ext cx="1060325" cy="1327158"/>
          </a:xfrm>
          <a:prstGeom prst="rect">
            <a:avLst/>
          </a:prstGeom>
          <a:noFill/>
          <a:ln w="38100" cap="flat" cmpd="sng" algn="ctr">
            <a:solidFill>
              <a:srgbClr val="00B0F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pic>
        <p:nvPicPr>
          <p:cNvPr id="2052" name="Picture 4">
            <a:extLst>
              <a:ext uri="{FF2B5EF4-FFF2-40B4-BE49-F238E27FC236}">
                <a16:creationId xmlns:a16="http://schemas.microsoft.com/office/drawing/2014/main" id="{1342D5FF-3807-DE6D-DA59-09791F81DFDA}"/>
              </a:ext>
            </a:extLst>
          </p:cNvPr>
          <p:cNvPicPr>
            <a:picLocks noChangeAspect="1" noChangeArrowheads="1"/>
          </p:cNvPicPr>
          <p:nvPr/>
        </p:nvPicPr>
        <p:blipFill>
          <a:blip r:embed="rId6" cstate="print"/>
          <a:srcRect/>
          <a:stretch>
            <a:fillRect/>
          </a:stretch>
        </p:blipFill>
        <p:spPr bwMode="auto">
          <a:xfrm>
            <a:off x="5382102" y="2233136"/>
            <a:ext cx="1907381" cy="1957388"/>
          </a:xfrm>
          <a:prstGeom prst="rect">
            <a:avLst/>
          </a:prstGeom>
          <a:noFill/>
          <a:ln w="57150">
            <a:solidFill>
              <a:srgbClr val="92D050"/>
            </a:solidFill>
            <a:miter lim="800000"/>
            <a:headEnd/>
            <a:tailEnd/>
          </a:ln>
        </p:spPr>
      </p:pic>
      <p:sp>
        <p:nvSpPr>
          <p:cNvPr id="14" name="Rectangle 13">
            <a:extLst>
              <a:ext uri="{FF2B5EF4-FFF2-40B4-BE49-F238E27FC236}">
                <a16:creationId xmlns:a16="http://schemas.microsoft.com/office/drawing/2014/main" id="{749C0771-C41F-F265-7862-C229E6D2B0BC}"/>
              </a:ext>
            </a:extLst>
          </p:cNvPr>
          <p:cNvSpPr/>
          <p:nvPr/>
        </p:nvSpPr>
        <p:spPr bwMode="auto">
          <a:xfrm>
            <a:off x="3794386" y="344024"/>
            <a:ext cx="1038797" cy="1319993"/>
          </a:xfrm>
          <a:prstGeom prst="rect">
            <a:avLst/>
          </a:prstGeom>
          <a:noFill/>
          <a:ln w="38100" cap="flat" cmpd="sng" algn="ctr">
            <a:solidFill>
              <a:srgbClr val="73D77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9" name="Rectangle 18">
            <a:extLst>
              <a:ext uri="{FF2B5EF4-FFF2-40B4-BE49-F238E27FC236}">
                <a16:creationId xmlns:a16="http://schemas.microsoft.com/office/drawing/2014/main" id="{52ECDE9D-BB20-00F5-5E61-E538C728F666}"/>
              </a:ext>
            </a:extLst>
          </p:cNvPr>
          <p:cNvSpPr/>
          <p:nvPr/>
        </p:nvSpPr>
        <p:spPr bwMode="auto">
          <a:xfrm>
            <a:off x="4925956" y="332595"/>
            <a:ext cx="1077997" cy="1337476"/>
          </a:xfrm>
          <a:prstGeom prst="rect">
            <a:avLst/>
          </a:prstGeom>
          <a:noFill/>
          <a:ln w="38100"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pic>
        <p:nvPicPr>
          <p:cNvPr id="2054" name="Picture 6">
            <a:extLst>
              <a:ext uri="{FF2B5EF4-FFF2-40B4-BE49-F238E27FC236}">
                <a16:creationId xmlns:a16="http://schemas.microsoft.com/office/drawing/2014/main" id="{38515518-56DE-61B9-05EA-442D7F5BDBED}"/>
              </a:ext>
            </a:extLst>
          </p:cNvPr>
          <p:cNvPicPr>
            <a:picLocks noChangeAspect="1" noChangeArrowheads="1"/>
          </p:cNvPicPr>
          <p:nvPr/>
        </p:nvPicPr>
        <p:blipFill>
          <a:blip r:embed="rId7" cstate="print"/>
          <a:srcRect/>
          <a:stretch>
            <a:fillRect/>
          </a:stretch>
        </p:blipFill>
        <p:spPr bwMode="auto">
          <a:xfrm>
            <a:off x="5614667" y="2454998"/>
            <a:ext cx="1935956" cy="2207419"/>
          </a:xfrm>
          <a:prstGeom prst="rect">
            <a:avLst/>
          </a:prstGeom>
          <a:noFill/>
          <a:ln w="57150">
            <a:solidFill>
              <a:srgbClr val="F01C3F"/>
            </a:solidFill>
            <a:miter lim="800000"/>
            <a:headEnd/>
            <a:tailEnd/>
          </a:ln>
        </p:spPr>
      </p:pic>
      <p:sp>
        <p:nvSpPr>
          <p:cNvPr id="24" name="Rectangle 23">
            <a:extLst>
              <a:ext uri="{FF2B5EF4-FFF2-40B4-BE49-F238E27FC236}">
                <a16:creationId xmlns:a16="http://schemas.microsoft.com/office/drawing/2014/main" id="{97BF1C80-DF58-B878-BB48-B0C203FE62FD}"/>
              </a:ext>
            </a:extLst>
          </p:cNvPr>
          <p:cNvSpPr/>
          <p:nvPr/>
        </p:nvSpPr>
        <p:spPr bwMode="auto">
          <a:xfrm>
            <a:off x="6100997" y="348522"/>
            <a:ext cx="1056807" cy="1326629"/>
          </a:xfrm>
          <a:prstGeom prst="rect">
            <a:avLst/>
          </a:prstGeom>
          <a:noFill/>
          <a:ln w="38100" cap="flat" cmpd="sng" algn="ctr">
            <a:solidFill>
              <a:srgbClr val="F01C3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pic>
        <p:nvPicPr>
          <p:cNvPr id="25605" name="Picture 3">
            <a:extLst>
              <a:ext uri="{FF2B5EF4-FFF2-40B4-BE49-F238E27FC236}">
                <a16:creationId xmlns:a16="http://schemas.microsoft.com/office/drawing/2014/main" id="{E7BC20AD-5736-E64A-A98B-A2621AFF55B1}"/>
              </a:ext>
            </a:extLst>
          </p:cNvPr>
          <p:cNvPicPr>
            <a:picLocks noChangeAspect="1" noChangeArrowheads="1"/>
          </p:cNvPicPr>
          <p:nvPr/>
        </p:nvPicPr>
        <p:blipFill>
          <a:blip r:embed="rId8" cstate="print"/>
          <a:srcRect l="6755" t="532" r="51050" b="66698"/>
          <a:stretch>
            <a:fillRect/>
          </a:stretch>
        </p:blipFill>
        <p:spPr bwMode="auto">
          <a:xfrm>
            <a:off x="1525249" y="1735410"/>
            <a:ext cx="3237875" cy="1784122"/>
          </a:xfrm>
          <a:prstGeom prst="rect">
            <a:avLst/>
          </a:prstGeom>
          <a:noFill/>
          <a:ln w="9525">
            <a:noFill/>
            <a:miter lim="800000"/>
            <a:headEnd/>
            <a:tailEnd/>
          </a:ln>
        </p:spPr>
      </p:pic>
      <p:pic>
        <p:nvPicPr>
          <p:cNvPr id="25606" name="Picture 3">
            <a:extLst>
              <a:ext uri="{FF2B5EF4-FFF2-40B4-BE49-F238E27FC236}">
                <a16:creationId xmlns:a16="http://schemas.microsoft.com/office/drawing/2014/main" id="{0AAFAAC5-9878-8922-D0A3-D128A4262A27}"/>
              </a:ext>
            </a:extLst>
          </p:cNvPr>
          <p:cNvPicPr>
            <a:picLocks noChangeAspect="1" noChangeArrowheads="1"/>
          </p:cNvPicPr>
          <p:nvPr/>
        </p:nvPicPr>
        <p:blipFill>
          <a:blip r:embed="rId8" cstate="print"/>
          <a:srcRect l="52948" t="1091" r="2325" b="66698"/>
          <a:stretch>
            <a:fillRect/>
          </a:stretch>
        </p:blipFill>
        <p:spPr bwMode="auto">
          <a:xfrm>
            <a:off x="1558978" y="3512725"/>
            <a:ext cx="3138314" cy="1603634"/>
          </a:xfrm>
          <a:prstGeom prst="rect">
            <a:avLst/>
          </a:prstGeom>
          <a:noFill/>
          <a:ln w="9525">
            <a:noFill/>
            <a:miter lim="800000"/>
            <a:headEnd/>
            <a:tailEnd/>
          </a:ln>
        </p:spPr>
      </p:pic>
      <p:sp>
        <p:nvSpPr>
          <p:cNvPr id="12" name="Forme libre 11">
            <a:extLst>
              <a:ext uri="{FF2B5EF4-FFF2-40B4-BE49-F238E27FC236}">
                <a16:creationId xmlns:a16="http://schemas.microsoft.com/office/drawing/2014/main" id="{A077DAEF-4B44-116B-9DD7-A93E73EB3A2B}"/>
              </a:ext>
            </a:extLst>
          </p:cNvPr>
          <p:cNvSpPr/>
          <p:nvPr/>
        </p:nvSpPr>
        <p:spPr bwMode="auto">
          <a:xfrm>
            <a:off x="1995004" y="1887203"/>
            <a:ext cx="1985554" cy="1263345"/>
          </a:xfrm>
          <a:custGeom>
            <a:avLst/>
            <a:gdLst>
              <a:gd name="connsiteX0" fmla="*/ 0 w 2895600"/>
              <a:gd name="connsiteY0" fmla="*/ 1943100 h 1943100"/>
              <a:gd name="connsiteX1" fmla="*/ 289560 w 2895600"/>
              <a:gd name="connsiteY1" fmla="*/ 1363980 h 1943100"/>
              <a:gd name="connsiteX2" fmla="*/ 579120 w 2895600"/>
              <a:gd name="connsiteY2" fmla="*/ 1181100 h 1943100"/>
              <a:gd name="connsiteX3" fmla="*/ 822960 w 2895600"/>
              <a:gd name="connsiteY3" fmla="*/ 1074420 h 1943100"/>
              <a:gd name="connsiteX4" fmla="*/ 1280160 w 2895600"/>
              <a:gd name="connsiteY4" fmla="*/ 403860 h 1943100"/>
              <a:gd name="connsiteX5" fmla="*/ 1569720 w 2895600"/>
              <a:gd name="connsiteY5" fmla="*/ 53340 h 1943100"/>
              <a:gd name="connsiteX6" fmla="*/ 1737360 w 2895600"/>
              <a:gd name="connsiteY6" fmla="*/ 83820 h 1943100"/>
              <a:gd name="connsiteX7" fmla="*/ 1844040 w 2895600"/>
              <a:gd name="connsiteY7" fmla="*/ 160020 h 1943100"/>
              <a:gd name="connsiteX8" fmla="*/ 1996440 w 2895600"/>
              <a:gd name="connsiteY8" fmla="*/ 190500 h 1943100"/>
              <a:gd name="connsiteX9" fmla="*/ 2270760 w 2895600"/>
              <a:gd name="connsiteY9" fmla="*/ 419100 h 1943100"/>
              <a:gd name="connsiteX10" fmla="*/ 2651760 w 2895600"/>
              <a:gd name="connsiteY10" fmla="*/ 403860 h 1943100"/>
              <a:gd name="connsiteX11" fmla="*/ 2895600 w 2895600"/>
              <a:gd name="connsiteY11" fmla="*/ 693420 h 1943100"/>
              <a:gd name="connsiteX12" fmla="*/ 2895600 w 2895600"/>
              <a:gd name="connsiteY12" fmla="*/ 69342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5600" h="1943100">
                <a:moveTo>
                  <a:pt x="0" y="1943100"/>
                </a:moveTo>
                <a:cubicBezTo>
                  <a:pt x="96520" y="1717040"/>
                  <a:pt x="193040" y="1490980"/>
                  <a:pt x="289560" y="1363980"/>
                </a:cubicBezTo>
                <a:cubicBezTo>
                  <a:pt x="386080" y="1236980"/>
                  <a:pt x="490220" y="1229360"/>
                  <a:pt x="579120" y="1181100"/>
                </a:cubicBezTo>
                <a:cubicBezTo>
                  <a:pt x="668020" y="1132840"/>
                  <a:pt x="706120" y="1203960"/>
                  <a:pt x="822960" y="1074420"/>
                </a:cubicBezTo>
                <a:cubicBezTo>
                  <a:pt x="939800" y="944880"/>
                  <a:pt x="1155700" y="574040"/>
                  <a:pt x="1280160" y="403860"/>
                </a:cubicBezTo>
                <a:cubicBezTo>
                  <a:pt x="1404620" y="233680"/>
                  <a:pt x="1493520" y="106680"/>
                  <a:pt x="1569720" y="53340"/>
                </a:cubicBezTo>
                <a:cubicBezTo>
                  <a:pt x="1645920" y="0"/>
                  <a:pt x="1691640" y="66040"/>
                  <a:pt x="1737360" y="83820"/>
                </a:cubicBezTo>
                <a:cubicBezTo>
                  <a:pt x="1783080" y="101600"/>
                  <a:pt x="1800860" y="142240"/>
                  <a:pt x="1844040" y="160020"/>
                </a:cubicBezTo>
                <a:cubicBezTo>
                  <a:pt x="1887220" y="177800"/>
                  <a:pt x="1925320" y="147320"/>
                  <a:pt x="1996440" y="190500"/>
                </a:cubicBezTo>
                <a:cubicBezTo>
                  <a:pt x="2067560" y="233680"/>
                  <a:pt x="2161540" y="383540"/>
                  <a:pt x="2270760" y="419100"/>
                </a:cubicBezTo>
                <a:cubicBezTo>
                  <a:pt x="2379980" y="454660"/>
                  <a:pt x="2547620" y="358140"/>
                  <a:pt x="2651760" y="403860"/>
                </a:cubicBezTo>
                <a:cubicBezTo>
                  <a:pt x="2755900" y="449580"/>
                  <a:pt x="2895600" y="693420"/>
                  <a:pt x="2895600" y="693420"/>
                </a:cubicBezTo>
                <a:lnTo>
                  <a:pt x="2895600" y="693420"/>
                </a:lnTo>
              </a:path>
            </a:pathLst>
          </a:custGeom>
          <a:noFill/>
          <a:ln w="57150" cap="flat" cmpd="sng" algn="ctr">
            <a:solidFill>
              <a:srgbClr val="00B0F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5" name="Forme libre 14">
            <a:extLst>
              <a:ext uri="{FF2B5EF4-FFF2-40B4-BE49-F238E27FC236}">
                <a16:creationId xmlns:a16="http://schemas.microsoft.com/office/drawing/2014/main" id="{B9131406-3B49-142C-12F7-582FE14435C3}"/>
              </a:ext>
            </a:extLst>
          </p:cNvPr>
          <p:cNvSpPr/>
          <p:nvPr/>
        </p:nvSpPr>
        <p:spPr bwMode="auto">
          <a:xfrm>
            <a:off x="1926799" y="2753606"/>
            <a:ext cx="2184110" cy="445886"/>
          </a:xfrm>
          <a:custGeom>
            <a:avLst/>
            <a:gdLst>
              <a:gd name="connsiteX0" fmla="*/ 0 w 3185160"/>
              <a:gd name="connsiteY0" fmla="*/ 685800 h 685800"/>
              <a:gd name="connsiteX1" fmla="*/ 304800 w 3185160"/>
              <a:gd name="connsiteY1" fmla="*/ 335280 h 685800"/>
              <a:gd name="connsiteX2" fmla="*/ 899160 w 3185160"/>
              <a:gd name="connsiteY2" fmla="*/ 228600 h 685800"/>
              <a:gd name="connsiteX3" fmla="*/ 1676400 w 3185160"/>
              <a:gd name="connsiteY3" fmla="*/ 198120 h 685800"/>
              <a:gd name="connsiteX4" fmla="*/ 2392680 w 3185160"/>
              <a:gd name="connsiteY4" fmla="*/ 106680 h 685800"/>
              <a:gd name="connsiteX5" fmla="*/ 3185160 w 3185160"/>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160" h="685800">
                <a:moveTo>
                  <a:pt x="0" y="685800"/>
                </a:moveTo>
                <a:cubicBezTo>
                  <a:pt x="77470" y="548640"/>
                  <a:pt x="154940" y="411480"/>
                  <a:pt x="304800" y="335280"/>
                </a:cubicBezTo>
                <a:cubicBezTo>
                  <a:pt x="454660" y="259080"/>
                  <a:pt x="670560" y="251460"/>
                  <a:pt x="899160" y="228600"/>
                </a:cubicBezTo>
                <a:cubicBezTo>
                  <a:pt x="1127760" y="205740"/>
                  <a:pt x="1427480" y="218440"/>
                  <a:pt x="1676400" y="198120"/>
                </a:cubicBezTo>
                <a:cubicBezTo>
                  <a:pt x="1925320" y="177800"/>
                  <a:pt x="2392680" y="106680"/>
                  <a:pt x="2392680" y="106680"/>
                </a:cubicBezTo>
                <a:lnTo>
                  <a:pt x="3185160" y="0"/>
                </a:lnTo>
              </a:path>
            </a:pathLst>
          </a:custGeom>
          <a:noFill/>
          <a:ln w="38100" cap="flat" cmpd="sng" algn="ctr">
            <a:solidFill>
              <a:srgbClr val="73D77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6" name="Forme libre 15">
            <a:extLst>
              <a:ext uri="{FF2B5EF4-FFF2-40B4-BE49-F238E27FC236}">
                <a16:creationId xmlns:a16="http://schemas.microsoft.com/office/drawing/2014/main" id="{D7F4AA70-A57E-345B-B740-ACB25EB5BAC7}"/>
              </a:ext>
            </a:extLst>
          </p:cNvPr>
          <p:cNvSpPr/>
          <p:nvPr/>
        </p:nvSpPr>
        <p:spPr bwMode="auto">
          <a:xfrm>
            <a:off x="1995379" y="2721969"/>
            <a:ext cx="2225911" cy="500384"/>
          </a:xfrm>
          <a:custGeom>
            <a:avLst/>
            <a:gdLst>
              <a:gd name="connsiteX0" fmla="*/ 0 w 3246120"/>
              <a:gd name="connsiteY0" fmla="*/ 769620 h 769620"/>
              <a:gd name="connsiteX1" fmla="*/ 350520 w 3246120"/>
              <a:gd name="connsiteY1" fmla="*/ 541020 h 769620"/>
              <a:gd name="connsiteX2" fmla="*/ 1005840 w 3246120"/>
              <a:gd name="connsiteY2" fmla="*/ 403860 h 769620"/>
              <a:gd name="connsiteX3" fmla="*/ 1630680 w 3246120"/>
              <a:gd name="connsiteY3" fmla="*/ 220980 h 769620"/>
              <a:gd name="connsiteX4" fmla="*/ 2133600 w 3246120"/>
              <a:gd name="connsiteY4" fmla="*/ 68580 h 769620"/>
              <a:gd name="connsiteX5" fmla="*/ 2468880 w 3246120"/>
              <a:gd name="connsiteY5" fmla="*/ 7620 h 769620"/>
              <a:gd name="connsiteX6" fmla="*/ 3246120 w 3246120"/>
              <a:gd name="connsiteY6" fmla="*/ 22860 h 769620"/>
              <a:gd name="connsiteX7" fmla="*/ 3246120 w 3246120"/>
              <a:gd name="connsiteY7" fmla="*/ 2286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120" h="769620">
                <a:moveTo>
                  <a:pt x="0" y="769620"/>
                </a:moveTo>
                <a:cubicBezTo>
                  <a:pt x="91440" y="685800"/>
                  <a:pt x="182880" y="601980"/>
                  <a:pt x="350520" y="541020"/>
                </a:cubicBezTo>
                <a:cubicBezTo>
                  <a:pt x="518160" y="480060"/>
                  <a:pt x="792480" y="457200"/>
                  <a:pt x="1005840" y="403860"/>
                </a:cubicBezTo>
                <a:cubicBezTo>
                  <a:pt x="1219200" y="350520"/>
                  <a:pt x="1630680" y="220980"/>
                  <a:pt x="1630680" y="220980"/>
                </a:cubicBezTo>
                <a:cubicBezTo>
                  <a:pt x="1818640" y="165100"/>
                  <a:pt x="1993900" y="104140"/>
                  <a:pt x="2133600" y="68580"/>
                </a:cubicBezTo>
                <a:cubicBezTo>
                  <a:pt x="2273300" y="33020"/>
                  <a:pt x="2283460" y="15240"/>
                  <a:pt x="2468880" y="7620"/>
                </a:cubicBezTo>
                <a:cubicBezTo>
                  <a:pt x="2654300" y="0"/>
                  <a:pt x="3246120" y="22860"/>
                  <a:pt x="3246120" y="22860"/>
                </a:cubicBezTo>
                <a:lnTo>
                  <a:pt x="3246120" y="22860"/>
                </a:lnTo>
              </a:path>
            </a:pathLst>
          </a:custGeom>
          <a:noFill/>
          <a:ln w="38100" cap="flat" cmpd="sng" algn="ctr">
            <a:solidFill>
              <a:srgbClr val="73D77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7" name="Forme libre 16">
            <a:extLst>
              <a:ext uri="{FF2B5EF4-FFF2-40B4-BE49-F238E27FC236}">
                <a16:creationId xmlns:a16="http://schemas.microsoft.com/office/drawing/2014/main" id="{A47DD9FA-EA43-3A03-80D4-ECEF0B817774}"/>
              </a:ext>
            </a:extLst>
          </p:cNvPr>
          <p:cNvSpPr/>
          <p:nvPr/>
        </p:nvSpPr>
        <p:spPr bwMode="auto">
          <a:xfrm>
            <a:off x="1896319" y="2919678"/>
            <a:ext cx="2420112" cy="367444"/>
          </a:xfrm>
          <a:custGeom>
            <a:avLst/>
            <a:gdLst>
              <a:gd name="connsiteX0" fmla="*/ 3408680 w 3529330"/>
              <a:gd name="connsiteY0" fmla="*/ 6350 h 565150"/>
              <a:gd name="connsiteX1" fmla="*/ 3332480 w 3529330"/>
              <a:gd name="connsiteY1" fmla="*/ 6350 h 565150"/>
              <a:gd name="connsiteX2" fmla="*/ 1503680 w 3529330"/>
              <a:gd name="connsiteY2" fmla="*/ 82550 h 565150"/>
              <a:gd name="connsiteX3" fmla="*/ 604520 w 3529330"/>
              <a:gd name="connsiteY3" fmla="*/ 158750 h 565150"/>
              <a:gd name="connsiteX4" fmla="*/ 497840 w 3529330"/>
              <a:gd name="connsiteY4" fmla="*/ 158750 h 565150"/>
              <a:gd name="connsiteX5" fmla="*/ 71120 w 3529330"/>
              <a:gd name="connsiteY5" fmla="*/ 509270 h 565150"/>
              <a:gd name="connsiteX6" fmla="*/ 71120 w 3529330"/>
              <a:gd name="connsiteY6" fmla="*/ 494030 h 56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9330" h="565150">
                <a:moveTo>
                  <a:pt x="3408680" y="6350"/>
                </a:moveTo>
                <a:cubicBezTo>
                  <a:pt x="3529330" y="0"/>
                  <a:pt x="3332480" y="6350"/>
                  <a:pt x="3332480" y="6350"/>
                </a:cubicBezTo>
                <a:lnTo>
                  <a:pt x="1503680" y="82550"/>
                </a:lnTo>
                <a:cubicBezTo>
                  <a:pt x="1049020" y="107950"/>
                  <a:pt x="772160" y="146050"/>
                  <a:pt x="604520" y="158750"/>
                </a:cubicBezTo>
                <a:cubicBezTo>
                  <a:pt x="436880" y="171450"/>
                  <a:pt x="586740" y="100330"/>
                  <a:pt x="497840" y="158750"/>
                </a:cubicBezTo>
                <a:cubicBezTo>
                  <a:pt x="408940" y="217170"/>
                  <a:pt x="142240" y="453390"/>
                  <a:pt x="71120" y="509270"/>
                </a:cubicBezTo>
                <a:cubicBezTo>
                  <a:pt x="0" y="565150"/>
                  <a:pt x="35560" y="529590"/>
                  <a:pt x="71120" y="494030"/>
                </a:cubicBezTo>
              </a:path>
            </a:pathLst>
          </a:custGeom>
          <a:noFill/>
          <a:ln w="38100" cap="flat" cmpd="sng" algn="ctr">
            <a:solidFill>
              <a:srgbClr val="73D77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0" name="Forme libre 19">
            <a:extLst>
              <a:ext uri="{FF2B5EF4-FFF2-40B4-BE49-F238E27FC236}">
                <a16:creationId xmlns:a16="http://schemas.microsoft.com/office/drawing/2014/main" id="{7AF9CE1C-2DD8-45D4-317A-A1084EC91482}"/>
              </a:ext>
            </a:extLst>
          </p:cNvPr>
          <p:cNvSpPr/>
          <p:nvPr/>
        </p:nvSpPr>
        <p:spPr bwMode="auto">
          <a:xfrm>
            <a:off x="1926799" y="3144858"/>
            <a:ext cx="2110958" cy="90829"/>
          </a:xfrm>
          <a:custGeom>
            <a:avLst/>
            <a:gdLst>
              <a:gd name="connsiteX0" fmla="*/ 0 w 3078480"/>
              <a:gd name="connsiteY0" fmla="*/ 137160 h 139700"/>
              <a:gd name="connsiteX1" fmla="*/ 60960 w 3078480"/>
              <a:gd name="connsiteY1" fmla="*/ 121920 h 139700"/>
              <a:gd name="connsiteX2" fmla="*/ 320040 w 3078480"/>
              <a:gd name="connsiteY2" fmla="*/ 30480 h 139700"/>
              <a:gd name="connsiteX3" fmla="*/ 1325880 w 3078480"/>
              <a:gd name="connsiteY3" fmla="*/ 0 h 139700"/>
              <a:gd name="connsiteX4" fmla="*/ 3078480 w 3078480"/>
              <a:gd name="connsiteY4" fmla="*/ 3048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8480" h="139700">
                <a:moveTo>
                  <a:pt x="0" y="137160"/>
                </a:moveTo>
                <a:cubicBezTo>
                  <a:pt x="3810" y="138430"/>
                  <a:pt x="7620" y="139700"/>
                  <a:pt x="60960" y="121920"/>
                </a:cubicBezTo>
                <a:cubicBezTo>
                  <a:pt x="114300" y="104140"/>
                  <a:pt x="109220" y="50800"/>
                  <a:pt x="320040" y="30480"/>
                </a:cubicBezTo>
                <a:cubicBezTo>
                  <a:pt x="530860" y="10160"/>
                  <a:pt x="866140" y="0"/>
                  <a:pt x="1325880" y="0"/>
                </a:cubicBezTo>
                <a:cubicBezTo>
                  <a:pt x="1785620" y="0"/>
                  <a:pt x="2432050" y="15240"/>
                  <a:pt x="3078480" y="30480"/>
                </a:cubicBezTo>
              </a:path>
            </a:pathLst>
          </a:custGeom>
          <a:noFill/>
          <a:ln w="38100"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3" name="Forme libre 22">
            <a:extLst>
              <a:ext uri="{FF2B5EF4-FFF2-40B4-BE49-F238E27FC236}">
                <a16:creationId xmlns:a16="http://schemas.microsoft.com/office/drawing/2014/main" id="{CDFCFAE7-FC57-B480-0065-06B69D7D6B10}"/>
              </a:ext>
            </a:extLst>
          </p:cNvPr>
          <p:cNvSpPr/>
          <p:nvPr/>
        </p:nvSpPr>
        <p:spPr bwMode="auto">
          <a:xfrm>
            <a:off x="1948721" y="4413697"/>
            <a:ext cx="2544581" cy="393491"/>
          </a:xfrm>
          <a:custGeom>
            <a:avLst/>
            <a:gdLst>
              <a:gd name="connsiteX0" fmla="*/ 94938 w 3392774"/>
              <a:gd name="connsiteY0" fmla="*/ 524655 h 524655"/>
              <a:gd name="connsiteX1" fmla="*/ 544643 w 3392774"/>
              <a:gd name="connsiteY1" fmla="*/ 329783 h 524655"/>
              <a:gd name="connsiteX2" fmla="*/ 3362794 w 3392774"/>
              <a:gd name="connsiteY2" fmla="*/ 14990 h 524655"/>
              <a:gd name="connsiteX3" fmla="*/ 3362794 w 3392774"/>
              <a:gd name="connsiteY3" fmla="*/ 14990 h 524655"/>
              <a:gd name="connsiteX4" fmla="*/ 3392774 w 3392774"/>
              <a:gd name="connsiteY4" fmla="*/ 0 h 52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2774" h="524655">
                <a:moveTo>
                  <a:pt x="94938" y="524655"/>
                </a:moveTo>
                <a:cubicBezTo>
                  <a:pt x="47469" y="469691"/>
                  <a:pt x="0" y="414727"/>
                  <a:pt x="544643" y="329783"/>
                </a:cubicBezTo>
                <a:cubicBezTo>
                  <a:pt x="1089286" y="244839"/>
                  <a:pt x="3362794" y="14990"/>
                  <a:pt x="3362794" y="14990"/>
                </a:cubicBezTo>
                <a:lnTo>
                  <a:pt x="3362794" y="14990"/>
                </a:lnTo>
                <a:lnTo>
                  <a:pt x="3392774" y="0"/>
                </a:lnTo>
              </a:path>
            </a:pathLst>
          </a:custGeom>
          <a:noFill/>
          <a:ln w="38100"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5" name="Forme libre 24">
            <a:extLst>
              <a:ext uri="{FF2B5EF4-FFF2-40B4-BE49-F238E27FC236}">
                <a16:creationId xmlns:a16="http://schemas.microsoft.com/office/drawing/2014/main" id="{32A9E8B8-7E6E-3F1D-DB67-8C42B49F38FF}"/>
              </a:ext>
            </a:extLst>
          </p:cNvPr>
          <p:cNvSpPr/>
          <p:nvPr/>
        </p:nvSpPr>
        <p:spPr bwMode="auto">
          <a:xfrm>
            <a:off x="1997439" y="4563598"/>
            <a:ext cx="2147342" cy="232347"/>
          </a:xfrm>
          <a:custGeom>
            <a:avLst/>
            <a:gdLst>
              <a:gd name="connsiteX0" fmla="*/ 0 w 2863122"/>
              <a:gd name="connsiteY0" fmla="*/ 309796 h 309796"/>
              <a:gd name="connsiteX1" fmla="*/ 419725 w 2863122"/>
              <a:gd name="connsiteY1" fmla="*/ 189875 h 309796"/>
              <a:gd name="connsiteX2" fmla="*/ 2248525 w 2863122"/>
              <a:gd name="connsiteY2" fmla="*/ 84944 h 309796"/>
              <a:gd name="connsiteX3" fmla="*/ 2773181 w 2863122"/>
              <a:gd name="connsiteY3" fmla="*/ 9993 h 309796"/>
              <a:gd name="connsiteX4" fmla="*/ 2788171 w 2863122"/>
              <a:gd name="connsiteY4" fmla="*/ 24983 h 30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122" h="309796">
                <a:moveTo>
                  <a:pt x="0" y="309796"/>
                </a:moveTo>
                <a:cubicBezTo>
                  <a:pt x="22485" y="268573"/>
                  <a:pt x="44971" y="227350"/>
                  <a:pt x="419725" y="189875"/>
                </a:cubicBezTo>
                <a:cubicBezTo>
                  <a:pt x="794479" y="152400"/>
                  <a:pt x="1856282" y="114924"/>
                  <a:pt x="2248525" y="84944"/>
                </a:cubicBezTo>
                <a:cubicBezTo>
                  <a:pt x="2640768" y="54964"/>
                  <a:pt x="2683240" y="19986"/>
                  <a:pt x="2773181" y="9993"/>
                </a:cubicBezTo>
                <a:cubicBezTo>
                  <a:pt x="2863122" y="0"/>
                  <a:pt x="2825646" y="12491"/>
                  <a:pt x="2788171" y="24983"/>
                </a:cubicBezTo>
              </a:path>
            </a:pathLst>
          </a:custGeom>
          <a:noFill/>
          <a:ln w="38100" cap="flat" cmpd="sng" algn="ctr">
            <a:solidFill>
              <a:srgbClr val="F01C3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6" name="Forme libre 25">
            <a:extLst>
              <a:ext uri="{FF2B5EF4-FFF2-40B4-BE49-F238E27FC236}">
                <a16:creationId xmlns:a16="http://schemas.microsoft.com/office/drawing/2014/main" id="{C7836EA0-1310-04F9-8800-55E46601BF6D}"/>
              </a:ext>
            </a:extLst>
          </p:cNvPr>
          <p:cNvSpPr/>
          <p:nvPr/>
        </p:nvSpPr>
        <p:spPr bwMode="auto">
          <a:xfrm>
            <a:off x="2008682" y="4706004"/>
            <a:ext cx="2113613" cy="89941"/>
          </a:xfrm>
          <a:custGeom>
            <a:avLst/>
            <a:gdLst>
              <a:gd name="connsiteX0" fmla="*/ 29980 w 2818150"/>
              <a:gd name="connsiteY0" fmla="*/ 119921 h 119921"/>
              <a:gd name="connsiteX1" fmla="*/ 464695 w 2818150"/>
              <a:gd name="connsiteY1" fmla="*/ 59961 h 119921"/>
              <a:gd name="connsiteX2" fmla="*/ 2818150 w 2818150"/>
              <a:gd name="connsiteY2" fmla="*/ 0 h 119921"/>
            </a:gdLst>
            <a:ahLst/>
            <a:cxnLst>
              <a:cxn ang="0">
                <a:pos x="connsiteX0" y="connsiteY0"/>
              </a:cxn>
              <a:cxn ang="0">
                <a:pos x="connsiteX1" y="connsiteY1"/>
              </a:cxn>
              <a:cxn ang="0">
                <a:pos x="connsiteX2" y="connsiteY2"/>
              </a:cxn>
            </a:cxnLst>
            <a:rect l="l" t="t" r="r" b="b"/>
            <a:pathLst>
              <a:path w="2818150" h="119921">
                <a:moveTo>
                  <a:pt x="29980" y="119921"/>
                </a:moveTo>
                <a:cubicBezTo>
                  <a:pt x="14990" y="99934"/>
                  <a:pt x="0" y="79948"/>
                  <a:pt x="464695" y="59961"/>
                </a:cubicBezTo>
                <a:cubicBezTo>
                  <a:pt x="929390" y="39974"/>
                  <a:pt x="1873770" y="19987"/>
                  <a:pt x="2818150" y="0"/>
                </a:cubicBezTo>
              </a:path>
            </a:pathLst>
          </a:custGeom>
          <a:noFill/>
          <a:ln w="38100" cap="flat" cmpd="sng" algn="ctr">
            <a:solidFill>
              <a:srgbClr val="F01C3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7" name="Forme libre 26">
            <a:extLst>
              <a:ext uri="{FF2B5EF4-FFF2-40B4-BE49-F238E27FC236}">
                <a16:creationId xmlns:a16="http://schemas.microsoft.com/office/drawing/2014/main" id="{F8DA8C5C-0050-BEBB-ACB9-DCEB4BAF1393}"/>
              </a:ext>
            </a:extLst>
          </p:cNvPr>
          <p:cNvSpPr/>
          <p:nvPr/>
        </p:nvSpPr>
        <p:spPr bwMode="auto">
          <a:xfrm>
            <a:off x="2031167" y="4758470"/>
            <a:ext cx="2390931" cy="59961"/>
          </a:xfrm>
          <a:custGeom>
            <a:avLst/>
            <a:gdLst>
              <a:gd name="connsiteX0" fmla="*/ 0 w 3187908"/>
              <a:gd name="connsiteY0" fmla="*/ 79948 h 79948"/>
              <a:gd name="connsiteX1" fmla="*/ 1244184 w 3187908"/>
              <a:gd name="connsiteY1" fmla="*/ 34977 h 79948"/>
              <a:gd name="connsiteX2" fmla="*/ 2533338 w 3187908"/>
              <a:gd name="connsiteY2" fmla="*/ 49967 h 79948"/>
              <a:gd name="connsiteX3" fmla="*/ 2848131 w 3187908"/>
              <a:gd name="connsiteY3" fmla="*/ 49967 h 79948"/>
              <a:gd name="connsiteX4" fmla="*/ 3132944 w 3187908"/>
              <a:gd name="connsiteY4" fmla="*/ 4997 h 79948"/>
              <a:gd name="connsiteX5" fmla="*/ 3177915 w 3187908"/>
              <a:gd name="connsiteY5" fmla="*/ 19987 h 7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908" h="79948">
                <a:moveTo>
                  <a:pt x="0" y="79948"/>
                </a:moveTo>
                <a:cubicBezTo>
                  <a:pt x="410980" y="59961"/>
                  <a:pt x="1244184" y="34977"/>
                  <a:pt x="1244184" y="34977"/>
                </a:cubicBezTo>
                <a:lnTo>
                  <a:pt x="2533338" y="49967"/>
                </a:lnTo>
                <a:cubicBezTo>
                  <a:pt x="2800662" y="52465"/>
                  <a:pt x="2748197" y="57462"/>
                  <a:pt x="2848131" y="49967"/>
                </a:cubicBezTo>
                <a:cubicBezTo>
                  <a:pt x="2948065" y="42472"/>
                  <a:pt x="3077980" y="9994"/>
                  <a:pt x="3132944" y="4997"/>
                </a:cubicBezTo>
                <a:cubicBezTo>
                  <a:pt x="3187908" y="0"/>
                  <a:pt x="3182911" y="9993"/>
                  <a:pt x="3177915" y="19987"/>
                </a:cubicBezTo>
              </a:path>
            </a:pathLst>
          </a:custGeom>
          <a:solidFill>
            <a:schemeClr val="accent1"/>
          </a:solidFill>
          <a:ln w="38100" cap="flat" cmpd="sng" algn="ctr">
            <a:solidFill>
              <a:srgbClr val="F01C3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8" name="Forme libre 27">
            <a:extLst>
              <a:ext uri="{FF2B5EF4-FFF2-40B4-BE49-F238E27FC236}">
                <a16:creationId xmlns:a16="http://schemas.microsoft.com/office/drawing/2014/main" id="{9F19300E-5BC3-648D-57E1-DE090BB72C2B}"/>
              </a:ext>
            </a:extLst>
          </p:cNvPr>
          <p:cNvSpPr/>
          <p:nvPr/>
        </p:nvSpPr>
        <p:spPr bwMode="auto">
          <a:xfrm>
            <a:off x="1883569" y="3178969"/>
            <a:ext cx="2102644" cy="64294"/>
          </a:xfrm>
          <a:custGeom>
            <a:avLst/>
            <a:gdLst>
              <a:gd name="connsiteX0" fmla="*/ 155575 w 2803525"/>
              <a:gd name="connsiteY0" fmla="*/ 85725 h 85725"/>
              <a:gd name="connsiteX1" fmla="*/ 441325 w 2803525"/>
              <a:gd name="connsiteY1" fmla="*/ 9525 h 85725"/>
              <a:gd name="connsiteX2" fmla="*/ 2803525 w 2803525"/>
              <a:gd name="connsiteY2" fmla="*/ 28575 h 85725"/>
            </a:gdLst>
            <a:ahLst/>
            <a:cxnLst>
              <a:cxn ang="0">
                <a:pos x="connsiteX0" y="connsiteY0"/>
              </a:cxn>
              <a:cxn ang="0">
                <a:pos x="connsiteX1" y="connsiteY1"/>
              </a:cxn>
              <a:cxn ang="0">
                <a:pos x="connsiteX2" y="connsiteY2"/>
              </a:cxn>
            </a:cxnLst>
            <a:rect l="l" t="t" r="r" b="b"/>
            <a:pathLst>
              <a:path w="2803525" h="85725">
                <a:moveTo>
                  <a:pt x="155575" y="85725"/>
                </a:moveTo>
                <a:cubicBezTo>
                  <a:pt x="77787" y="52387"/>
                  <a:pt x="0" y="19050"/>
                  <a:pt x="441325" y="9525"/>
                </a:cubicBezTo>
                <a:cubicBezTo>
                  <a:pt x="882650" y="0"/>
                  <a:pt x="1843087" y="14287"/>
                  <a:pt x="2803525" y="28575"/>
                </a:cubicBezTo>
              </a:path>
            </a:pathLst>
          </a:custGeom>
          <a:solidFill>
            <a:schemeClr val="accent1"/>
          </a:solidFill>
          <a:ln w="38100" cap="flat" cmpd="sng" algn="ctr">
            <a:solidFill>
              <a:srgbClr val="F01C3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9" name="Rectangle 28">
            <a:extLst>
              <a:ext uri="{FF2B5EF4-FFF2-40B4-BE49-F238E27FC236}">
                <a16:creationId xmlns:a16="http://schemas.microsoft.com/office/drawing/2014/main" id="{9AACD471-43D1-DBE9-F1C9-1A77384E7AC7}"/>
              </a:ext>
            </a:extLst>
          </p:cNvPr>
          <p:cNvSpPr/>
          <p:nvPr/>
        </p:nvSpPr>
        <p:spPr bwMode="auto">
          <a:xfrm>
            <a:off x="2104901" y="1050966"/>
            <a:ext cx="285008" cy="24938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30" name="Rectangle 29">
            <a:extLst>
              <a:ext uri="{FF2B5EF4-FFF2-40B4-BE49-F238E27FC236}">
                <a16:creationId xmlns:a16="http://schemas.microsoft.com/office/drawing/2014/main" id="{83529C0D-C9BC-4C1E-8E4D-19357BF4722A}"/>
              </a:ext>
            </a:extLst>
          </p:cNvPr>
          <p:cNvSpPr/>
          <p:nvPr/>
        </p:nvSpPr>
        <p:spPr bwMode="auto">
          <a:xfrm>
            <a:off x="1972102" y="1770797"/>
            <a:ext cx="583442" cy="48108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31" name="ZoneTexte 30">
            <a:extLst>
              <a:ext uri="{FF2B5EF4-FFF2-40B4-BE49-F238E27FC236}">
                <a16:creationId xmlns:a16="http://schemas.microsoft.com/office/drawing/2014/main" id="{18024122-3C37-0DD4-0FC1-5F20124B4EA5}"/>
              </a:ext>
            </a:extLst>
          </p:cNvPr>
          <p:cNvSpPr txBox="1"/>
          <p:nvPr/>
        </p:nvSpPr>
        <p:spPr>
          <a:xfrm>
            <a:off x="1654790" y="1105469"/>
            <a:ext cx="548548" cy="248209"/>
          </a:xfrm>
          <a:prstGeom prst="rect">
            <a:avLst/>
          </a:prstGeom>
          <a:noFill/>
        </p:spPr>
        <p:txBody>
          <a:bodyPr wrap="none" rtlCol="0">
            <a:spAutoFit/>
          </a:bodyPr>
          <a:lstStyle/>
          <a:p>
            <a:r>
              <a:rPr lang="fr-FR" sz="1013" dirty="0"/>
              <a:t>10</a:t>
            </a:r>
            <a:r>
              <a:rPr lang="fr-FR" sz="1013" baseline="30000" dirty="0"/>
              <a:t>-5</a:t>
            </a:r>
            <a:r>
              <a:rPr lang="fr-FR" sz="1013" dirty="0"/>
              <a:t>s</a:t>
            </a:r>
            <a:r>
              <a:rPr lang="fr-FR" sz="1013" baseline="30000" dirty="0"/>
              <a:t>-1</a:t>
            </a:r>
          </a:p>
        </p:txBody>
      </p:sp>
      <p:pic>
        <p:nvPicPr>
          <p:cNvPr id="2053" name="Picture 5">
            <a:extLst>
              <a:ext uri="{FF2B5EF4-FFF2-40B4-BE49-F238E27FC236}">
                <a16:creationId xmlns:a16="http://schemas.microsoft.com/office/drawing/2014/main" id="{951A9291-00C5-09B9-B270-FABFBFDE85F2}"/>
              </a:ext>
            </a:extLst>
          </p:cNvPr>
          <p:cNvPicPr>
            <a:picLocks noChangeAspect="1" noChangeArrowheads="1"/>
          </p:cNvPicPr>
          <p:nvPr/>
        </p:nvPicPr>
        <p:blipFill>
          <a:blip r:embed="rId9" cstate="print"/>
          <a:srcRect/>
          <a:stretch>
            <a:fillRect/>
          </a:stretch>
        </p:blipFill>
        <p:spPr bwMode="auto">
          <a:xfrm>
            <a:off x="6021967" y="2839906"/>
            <a:ext cx="1907381" cy="2221706"/>
          </a:xfrm>
          <a:prstGeom prst="rect">
            <a:avLst/>
          </a:prstGeom>
          <a:noFill/>
          <a:ln w="57150">
            <a:solidFill>
              <a:srgbClr val="FFC000"/>
            </a:solidFill>
            <a:miter lim="800000"/>
            <a:headEnd/>
            <a:tailEnd/>
          </a:ln>
        </p:spPr>
      </p:pic>
    </p:spTree>
    <p:custDataLst>
      <p:tags r:id="rId1"/>
    </p:custDataLst>
    <p:extLst>
      <p:ext uri="{BB962C8B-B14F-4D97-AF65-F5344CB8AC3E}">
        <p14:creationId xmlns:p14="http://schemas.microsoft.com/office/powerpoint/2010/main" val="2916829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 calcmode="lin" valueType="num">
                                      <p:cBhvr additive="base">
                                        <p:cTn id="15" dur="500" fill="hold"/>
                                        <p:tgtEl>
                                          <p:spTgt spid="2051"/>
                                        </p:tgtEl>
                                        <p:attrNameLst>
                                          <p:attrName>ppt_x</p:attrName>
                                        </p:attrNameLst>
                                      </p:cBhvr>
                                      <p:tavLst>
                                        <p:tav tm="0">
                                          <p:val>
                                            <p:strVal val="#ppt_x"/>
                                          </p:val>
                                        </p:tav>
                                        <p:tav tm="100000">
                                          <p:val>
                                            <p:strVal val="#ppt_x"/>
                                          </p:val>
                                        </p:tav>
                                      </p:tavLst>
                                    </p:anim>
                                    <p:anim calcmode="lin" valueType="num">
                                      <p:cBhvr additive="base">
                                        <p:cTn id="16"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 calcmode="lin" valueType="num">
                                      <p:cBhvr additive="base">
                                        <p:cTn id="37" dur="500" fill="hold"/>
                                        <p:tgtEl>
                                          <p:spTgt spid="2052"/>
                                        </p:tgtEl>
                                        <p:attrNameLst>
                                          <p:attrName>ppt_x</p:attrName>
                                        </p:attrNameLst>
                                      </p:cBhvr>
                                      <p:tavLst>
                                        <p:tav tm="0">
                                          <p:val>
                                            <p:strVal val="#ppt_x"/>
                                          </p:val>
                                        </p:tav>
                                        <p:tav tm="100000">
                                          <p:val>
                                            <p:strVal val="#ppt_x"/>
                                          </p:val>
                                        </p:tav>
                                      </p:tavLst>
                                    </p:anim>
                                    <p:anim calcmode="lin" valueType="num">
                                      <p:cBhvr additive="base">
                                        <p:cTn id="3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054"/>
                                        </p:tgtEl>
                                        <p:attrNameLst>
                                          <p:attrName>style.visibility</p:attrName>
                                        </p:attrNameLst>
                                      </p:cBhvr>
                                      <p:to>
                                        <p:strVal val="visible"/>
                                      </p:to>
                                    </p:set>
                                    <p:anim calcmode="lin" valueType="num">
                                      <p:cBhvr additive="base">
                                        <p:cTn id="55" dur="500" fill="hold"/>
                                        <p:tgtEl>
                                          <p:spTgt spid="2054"/>
                                        </p:tgtEl>
                                        <p:attrNameLst>
                                          <p:attrName>ppt_x</p:attrName>
                                        </p:attrNameLst>
                                      </p:cBhvr>
                                      <p:tavLst>
                                        <p:tav tm="0">
                                          <p:val>
                                            <p:strVal val="#ppt_x"/>
                                          </p:val>
                                        </p:tav>
                                        <p:tav tm="100000">
                                          <p:val>
                                            <p:strVal val="#ppt_x"/>
                                          </p:val>
                                        </p:tav>
                                      </p:tavLst>
                                    </p:anim>
                                    <p:anim calcmode="lin" valueType="num">
                                      <p:cBhvr additive="base">
                                        <p:cTn id="56" dur="500" fill="hold"/>
                                        <p:tgtEl>
                                          <p:spTgt spid="205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053"/>
                                        </p:tgtEl>
                                        <p:attrNameLst>
                                          <p:attrName>style.visibility</p:attrName>
                                        </p:attrNameLst>
                                      </p:cBhvr>
                                      <p:to>
                                        <p:strVal val="visible"/>
                                      </p:to>
                                    </p:set>
                                    <p:anim calcmode="lin" valueType="num">
                                      <p:cBhvr additive="base">
                                        <p:cTn id="69" dur="500" fill="hold"/>
                                        <p:tgtEl>
                                          <p:spTgt spid="2053"/>
                                        </p:tgtEl>
                                        <p:attrNameLst>
                                          <p:attrName>ppt_x</p:attrName>
                                        </p:attrNameLst>
                                      </p:cBhvr>
                                      <p:tavLst>
                                        <p:tav tm="0">
                                          <p:val>
                                            <p:strVal val="#ppt_x"/>
                                          </p:val>
                                        </p:tav>
                                        <p:tav tm="100000">
                                          <p:val>
                                            <p:strVal val="#ppt_x"/>
                                          </p:val>
                                        </p:tav>
                                      </p:tavLst>
                                    </p:anim>
                                    <p:anim calcmode="lin" valueType="num">
                                      <p:cBhvr additive="base">
                                        <p:cTn id="70" dur="500" fill="hold"/>
                                        <p:tgtEl>
                                          <p:spTgt spid="205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9" grpId="0" animBg="1"/>
      <p:bldP spid="24" grpId="0" animBg="1"/>
      <p:bldP spid="12" grpId="0" animBg="1"/>
      <p:bldP spid="15" grpId="0" animBg="1"/>
      <p:bldP spid="16" grpId="0" animBg="1"/>
      <p:bldP spid="17" grpId="0" animBg="1"/>
      <p:bldP spid="20" grpId="0" animBg="1"/>
      <p:bldP spid="23" grpId="0" animBg="1"/>
      <p:bldP spid="25" grpId="0" animBg="1"/>
      <p:bldP spid="26" grpId="0"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A1C85-EC13-A32C-BE2E-6A34908934C5}"/>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7D246DAB-305B-585F-CDA8-2C3A53D85BDD}"/>
              </a:ext>
            </a:extLst>
          </p:cNvPr>
          <p:cNvPicPr>
            <a:picLocks noChangeAspect="1" noChangeArrowheads="1"/>
          </p:cNvPicPr>
          <p:nvPr/>
        </p:nvPicPr>
        <p:blipFill>
          <a:blip r:embed="rId3" cstate="print"/>
          <a:srcRect l="-3470" t="3713"/>
          <a:stretch>
            <a:fillRect/>
          </a:stretch>
        </p:blipFill>
        <p:spPr bwMode="auto">
          <a:xfrm>
            <a:off x="2064224" y="522028"/>
            <a:ext cx="5188140" cy="1392071"/>
          </a:xfrm>
          <a:prstGeom prst="rect">
            <a:avLst/>
          </a:prstGeom>
          <a:noFill/>
          <a:ln w="9525">
            <a:noFill/>
            <a:miter lim="800000"/>
            <a:headEnd/>
            <a:tailEnd/>
          </a:ln>
        </p:spPr>
      </p:pic>
      <p:sp>
        <p:nvSpPr>
          <p:cNvPr id="26626" name="Titre 20">
            <a:extLst>
              <a:ext uri="{FF2B5EF4-FFF2-40B4-BE49-F238E27FC236}">
                <a16:creationId xmlns:a16="http://schemas.microsoft.com/office/drawing/2014/main" id="{EA3A8282-7AA6-9550-8788-218B148D3543}"/>
              </a:ext>
            </a:extLst>
          </p:cNvPr>
          <p:cNvSpPr>
            <a:spLocks noGrp="1"/>
          </p:cNvSpPr>
          <p:nvPr>
            <p:ph type="title" idx="4294967295"/>
          </p:nvPr>
        </p:nvSpPr>
        <p:spPr>
          <a:xfrm>
            <a:off x="1470857" y="0"/>
            <a:ext cx="6483350" cy="379656"/>
          </a:xfrm>
          <a:noFill/>
        </p:spPr>
        <p:txBody>
          <a:bodyPr vert="horz" wrap="square" lIns="180000" tIns="0" rIns="72000" bIns="46800" rtlCol="0" anchor="t">
            <a:spAutoFit/>
          </a:bodyPr>
          <a:lstStyle/>
          <a:p>
            <a:pPr algn="ctr"/>
            <a:r>
              <a:rPr lang="en-US" sz="2400" kern="1200" dirty="0">
                <a:latin typeface="+mn-lt"/>
                <a:ea typeface="+mn-ea"/>
                <a:cs typeface="+mn-cs"/>
              </a:rPr>
              <a:t>GFB sample.</a:t>
            </a:r>
          </a:p>
        </p:txBody>
      </p:sp>
      <p:pic>
        <p:nvPicPr>
          <p:cNvPr id="26629" name="Picture 3">
            <a:extLst>
              <a:ext uri="{FF2B5EF4-FFF2-40B4-BE49-F238E27FC236}">
                <a16:creationId xmlns:a16="http://schemas.microsoft.com/office/drawing/2014/main" id="{D07D2A7C-DF06-1EEE-F8E0-C96D83FE78FF}"/>
              </a:ext>
            </a:extLst>
          </p:cNvPr>
          <p:cNvPicPr>
            <a:picLocks noChangeAspect="1" noChangeArrowheads="1"/>
          </p:cNvPicPr>
          <p:nvPr/>
        </p:nvPicPr>
        <p:blipFill>
          <a:blip r:embed="rId4" cstate="print"/>
          <a:srcRect l="6323" t="33293" r="51482" b="35226"/>
          <a:stretch>
            <a:fillRect/>
          </a:stretch>
        </p:blipFill>
        <p:spPr bwMode="auto">
          <a:xfrm>
            <a:off x="1300475" y="2012526"/>
            <a:ext cx="2866790" cy="1518085"/>
          </a:xfrm>
          <a:prstGeom prst="rect">
            <a:avLst/>
          </a:prstGeom>
          <a:noFill/>
          <a:ln w="9525">
            <a:noFill/>
            <a:miter lim="800000"/>
            <a:headEnd/>
            <a:tailEnd/>
          </a:ln>
        </p:spPr>
      </p:pic>
      <p:pic>
        <p:nvPicPr>
          <p:cNvPr id="26630" name="Picture 3">
            <a:extLst>
              <a:ext uri="{FF2B5EF4-FFF2-40B4-BE49-F238E27FC236}">
                <a16:creationId xmlns:a16="http://schemas.microsoft.com/office/drawing/2014/main" id="{42674815-4463-437F-439A-2B3D07E65AD5}"/>
              </a:ext>
            </a:extLst>
          </p:cNvPr>
          <p:cNvPicPr>
            <a:picLocks noChangeAspect="1" noChangeArrowheads="1"/>
          </p:cNvPicPr>
          <p:nvPr/>
        </p:nvPicPr>
        <p:blipFill>
          <a:blip r:embed="rId4" cstate="print"/>
          <a:srcRect l="54437" t="33293" r="3796" b="35226"/>
          <a:stretch>
            <a:fillRect/>
          </a:stretch>
        </p:blipFill>
        <p:spPr bwMode="auto">
          <a:xfrm>
            <a:off x="1354054" y="3578647"/>
            <a:ext cx="2925141" cy="1564853"/>
          </a:xfrm>
          <a:prstGeom prst="rect">
            <a:avLst/>
          </a:prstGeom>
          <a:noFill/>
          <a:ln w="9525">
            <a:noFill/>
            <a:miter lim="800000"/>
            <a:headEnd/>
            <a:tailEnd/>
          </a:ln>
        </p:spPr>
      </p:pic>
      <p:pic>
        <p:nvPicPr>
          <p:cNvPr id="3075" name="Picture 3">
            <a:extLst>
              <a:ext uri="{FF2B5EF4-FFF2-40B4-BE49-F238E27FC236}">
                <a16:creationId xmlns:a16="http://schemas.microsoft.com/office/drawing/2014/main" id="{66213D34-C22E-B609-A1D7-D54008649E2A}"/>
              </a:ext>
            </a:extLst>
          </p:cNvPr>
          <p:cNvPicPr>
            <a:picLocks noChangeAspect="1" noChangeArrowheads="1"/>
          </p:cNvPicPr>
          <p:nvPr/>
        </p:nvPicPr>
        <p:blipFill>
          <a:blip r:embed="rId5" cstate="print"/>
          <a:srcRect/>
          <a:stretch>
            <a:fillRect/>
          </a:stretch>
        </p:blipFill>
        <p:spPr bwMode="auto">
          <a:xfrm>
            <a:off x="4835500" y="2345725"/>
            <a:ext cx="2055292" cy="1941530"/>
          </a:xfrm>
          <a:prstGeom prst="rect">
            <a:avLst/>
          </a:prstGeom>
          <a:noFill/>
          <a:ln w="57150">
            <a:solidFill>
              <a:srgbClr val="00B0F0"/>
            </a:solidFill>
            <a:miter lim="800000"/>
            <a:headEnd/>
            <a:tailEnd/>
          </a:ln>
        </p:spPr>
      </p:pic>
      <p:pic>
        <p:nvPicPr>
          <p:cNvPr id="3076" name="Picture 4">
            <a:extLst>
              <a:ext uri="{FF2B5EF4-FFF2-40B4-BE49-F238E27FC236}">
                <a16:creationId xmlns:a16="http://schemas.microsoft.com/office/drawing/2014/main" id="{F1F8EA76-495A-64C5-2036-3BAD0B755C55}"/>
              </a:ext>
            </a:extLst>
          </p:cNvPr>
          <p:cNvPicPr>
            <a:picLocks noChangeAspect="1" noChangeArrowheads="1"/>
          </p:cNvPicPr>
          <p:nvPr/>
        </p:nvPicPr>
        <p:blipFill>
          <a:blip r:embed="rId6" cstate="print"/>
          <a:srcRect/>
          <a:stretch>
            <a:fillRect/>
          </a:stretch>
        </p:blipFill>
        <p:spPr bwMode="auto">
          <a:xfrm>
            <a:off x="5143150" y="2556291"/>
            <a:ext cx="2070460" cy="1971866"/>
          </a:xfrm>
          <a:prstGeom prst="rect">
            <a:avLst/>
          </a:prstGeom>
          <a:noFill/>
          <a:ln w="57150">
            <a:solidFill>
              <a:srgbClr val="73D77F"/>
            </a:solidFill>
            <a:miter lim="800000"/>
            <a:headEnd/>
            <a:tailEnd/>
          </a:ln>
        </p:spPr>
      </p:pic>
      <p:pic>
        <p:nvPicPr>
          <p:cNvPr id="3078" name="Picture 6">
            <a:extLst>
              <a:ext uri="{FF2B5EF4-FFF2-40B4-BE49-F238E27FC236}">
                <a16:creationId xmlns:a16="http://schemas.microsoft.com/office/drawing/2014/main" id="{283E6BC9-1D41-AE87-E442-4C92B149547C}"/>
              </a:ext>
            </a:extLst>
          </p:cNvPr>
          <p:cNvPicPr>
            <a:picLocks noChangeAspect="1" noChangeArrowheads="1"/>
          </p:cNvPicPr>
          <p:nvPr/>
        </p:nvPicPr>
        <p:blipFill>
          <a:blip r:embed="rId7" cstate="print"/>
          <a:srcRect/>
          <a:stretch>
            <a:fillRect/>
          </a:stretch>
        </p:blipFill>
        <p:spPr bwMode="auto">
          <a:xfrm>
            <a:off x="5418377" y="2832366"/>
            <a:ext cx="2040123" cy="1850521"/>
          </a:xfrm>
          <a:prstGeom prst="rect">
            <a:avLst/>
          </a:prstGeom>
          <a:noFill/>
          <a:ln w="57150">
            <a:solidFill>
              <a:srgbClr val="F01C3F"/>
            </a:solidFill>
            <a:miter lim="800000"/>
            <a:headEnd/>
            <a:tailEnd/>
          </a:ln>
        </p:spPr>
      </p:pic>
      <p:cxnSp>
        <p:nvCxnSpPr>
          <p:cNvPr id="13" name="Connecteur droit 12">
            <a:extLst>
              <a:ext uri="{FF2B5EF4-FFF2-40B4-BE49-F238E27FC236}">
                <a16:creationId xmlns:a16="http://schemas.microsoft.com/office/drawing/2014/main" id="{2C98B3A7-ACF3-DA82-1479-D638F2355D52}"/>
              </a:ext>
            </a:extLst>
          </p:cNvPr>
          <p:cNvCxnSpPr/>
          <p:nvPr/>
        </p:nvCxnSpPr>
        <p:spPr bwMode="auto">
          <a:xfrm>
            <a:off x="2323475" y="1866275"/>
            <a:ext cx="4778115" cy="11243"/>
          </a:xfrm>
          <a:prstGeom prst="line">
            <a:avLst/>
          </a:prstGeom>
          <a:solidFill>
            <a:schemeClr val="accent1"/>
          </a:solidFill>
          <a:ln w="9525" cap="flat" cmpd="sng" algn="ctr">
            <a:solidFill>
              <a:schemeClr val="tx1">
                <a:lumMod val="95000"/>
                <a:lumOff val="5000"/>
              </a:schemeClr>
            </a:solidFill>
            <a:prstDash val="solid"/>
            <a:round/>
            <a:headEnd type="none" w="med" len="med"/>
            <a:tailEnd type="none" w="med" len="med"/>
          </a:ln>
          <a:effectLst/>
        </p:spPr>
      </p:cxnSp>
      <p:sp>
        <p:nvSpPr>
          <p:cNvPr id="15" name="Rectangle 14">
            <a:extLst>
              <a:ext uri="{FF2B5EF4-FFF2-40B4-BE49-F238E27FC236}">
                <a16:creationId xmlns:a16="http://schemas.microsoft.com/office/drawing/2014/main" id="{2497E48D-DF30-A577-FCBC-5685C8700AE7}"/>
              </a:ext>
            </a:extLst>
          </p:cNvPr>
          <p:cNvSpPr/>
          <p:nvPr/>
        </p:nvSpPr>
        <p:spPr bwMode="auto">
          <a:xfrm>
            <a:off x="2872854" y="523086"/>
            <a:ext cx="988848" cy="1360305"/>
          </a:xfrm>
          <a:prstGeom prst="rect">
            <a:avLst/>
          </a:prstGeom>
          <a:noFill/>
          <a:ln w="38100" cap="flat" cmpd="sng" algn="ctr">
            <a:solidFill>
              <a:srgbClr val="00B0F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6" name="Rectangle 15">
            <a:extLst>
              <a:ext uri="{FF2B5EF4-FFF2-40B4-BE49-F238E27FC236}">
                <a16:creationId xmlns:a16="http://schemas.microsoft.com/office/drawing/2014/main" id="{A3F02084-AEA4-9884-CC49-C50E0B2495D5}"/>
              </a:ext>
            </a:extLst>
          </p:cNvPr>
          <p:cNvSpPr/>
          <p:nvPr/>
        </p:nvSpPr>
        <p:spPr bwMode="auto">
          <a:xfrm>
            <a:off x="3978463" y="546390"/>
            <a:ext cx="1038797" cy="1316530"/>
          </a:xfrm>
          <a:prstGeom prst="rect">
            <a:avLst/>
          </a:prstGeom>
          <a:noFill/>
          <a:ln w="38100" cap="flat" cmpd="sng" algn="ctr">
            <a:solidFill>
              <a:srgbClr val="73D77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7" name="Rectangle 16">
            <a:extLst>
              <a:ext uri="{FF2B5EF4-FFF2-40B4-BE49-F238E27FC236}">
                <a16:creationId xmlns:a16="http://schemas.microsoft.com/office/drawing/2014/main" id="{43D4EE88-456B-3DE0-E1EE-A876A6068F7C}"/>
              </a:ext>
            </a:extLst>
          </p:cNvPr>
          <p:cNvSpPr/>
          <p:nvPr/>
        </p:nvSpPr>
        <p:spPr bwMode="auto">
          <a:xfrm>
            <a:off x="5137721" y="528405"/>
            <a:ext cx="1028887" cy="1365223"/>
          </a:xfrm>
          <a:prstGeom prst="rect">
            <a:avLst/>
          </a:prstGeom>
          <a:noFill/>
          <a:ln w="38100"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8" name="Rectangle 17">
            <a:extLst>
              <a:ext uri="{FF2B5EF4-FFF2-40B4-BE49-F238E27FC236}">
                <a16:creationId xmlns:a16="http://schemas.microsoft.com/office/drawing/2014/main" id="{8FE13382-405A-A119-76EC-65D2E1C41641}"/>
              </a:ext>
            </a:extLst>
          </p:cNvPr>
          <p:cNvSpPr/>
          <p:nvPr/>
        </p:nvSpPr>
        <p:spPr bwMode="auto">
          <a:xfrm>
            <a:off x="6244299" y="532264"/>
            <a:ext cx="1034321" cy="1361363"/>
          </a:xfrm>
          <a:prstGeom prst="rect">
            <a:avLst/>
          </a:prstGeom>
          <a:noFill/>
          <a:ln w="38100" cap="flat" cmpd="sng" algn="ctr">
            <a:solidFill>
              <a:srgbClr val="F01C3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0" name="Forme libre 19">
            <a:extLst>
              <a:ext uri="{FF2B5EF4-FFF2-40B4-BE49-F238E27FC236}">
                <a16:creationId xmlns:a16="http://schemas.microsoft.com/office/drawing/2014/main" id="{82DE88C3-45EB-FBA4-3253-9CB05EAAE3FB}"/>
              </a:ext>
            </a:extLst>
          </p:cNvPr>
          <p:cNvSpPr/>
          <p:nvPr/>
        </p:nvSpPr>
        <p:spPr bwMode="auto">
          <a:xfrm>
            <a:off x="1750101" y="2149214"/>
            <a:ext cx="608718" cy="1112645"/>
          </a:xfrm>
          <a:custGeom>
            <a:avLst/>
            <a:gdLst>
              <a:gd name="connsiteX0" fmla="*/ 0 w 764499"/>
              <a:gd name="connsiteY0" fmla="*/ 1451548 h 1451548"/>
              <a:gd name="connsiteX1" fmla="*/ 119922 w 764499"/>
              <a:gd name="connsiteY1" fmla="*/ 1271666 h 1451548"/>
              <a:gd name="connsiteX2" fmla="*/ 359764 w 764499"/>
              <a:gd name="connsiteY2" fmla="*/ 462197 h 1451548"/>
              <a:gd name="connsiteX3" fmla="*/ 464695 w 764499"/>
              <a:gd name="connsiteY3" fmla="*/ 132414 h 1451548"/>
              <a:gd name="connsiteX4" fmla="*/ 644577 w 764499"/>
              <a:gd name="connsiteY4" fmla="*/ 12492 h 1451548"/>
              <a:gd name="connsiteX5" fmla="*/ 764499 w 764499"/>
              <a:gd name="connsiteY5" fmla="*/ 57463 h 1451548"/>
              <a:gd name="connsiteX6" fmla="*/ 764499 w 764499"/>
              <a:gd name="connsiteY6" fmla="*/ 57463 h 145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499" h="1451548">
                <a:moveTo>
                  <a:pt x="0" y="1451548"/>
                </a:moveTo>
                <a:cubicBezTo>
                  <a:pt x="29980" y="1444053"/>
                  <a:pt x="59961" y="1436558"/>
                  <a:pt x="119922" y="1271666"/>
                </a:cubicBezTo>
                <a:cubicBezTo>
                  <a:pt x="179883" y="1106774"/>
                  <a:pt x="302302" y="652072"/>
                  <a:pt x="359764" y="462197"/>
                </a:cubicBezTo>
                <a:cubicBezTo>
                  <a:pt x="417226" y="272322"/>
                  <a:pt x="417226" y="207365"/>
                  <a:pt x="464695" y="132414"/>
                </a:cubicBezTo>
                <a:cubicBezTo>
                  <a:pt x="512164" y="57463"/>
                  <a:pt x="594610" y="24984"/>
                  <a:pt x="644577" y="12492"/>
                </a:cubicBezTo>
                <a:cubicBezTo>
                  <a:pt x="694544" y="0"/>
                  <a:pt x="764499" y="57463"/>
                  <a:pt x="764499" y="57463"/>
                </a:cubicBezTo>
                <a:lnTo>
                  <a:pt x="764499" y="57463"/>
                </a:lnTo>
              </a:path>
            </a:pathLst>
          </a:custGeom>
          <a:noFill/>
          <a:ln w="38100" cap="flat" cmpd="sng" algn="ctr">
            <a:solidFill>
              <a:srgbClr val="00B0F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1" name="Forme libre 20">
            <a:extLst>
              <a:ext uri="{FF2B5EF4-FFF2-40B4-BE49-F238E27FC236}">
                <a16:creationId xmlns:a16="http://schemas.microsoft.com/office/drawing/2014/main" id="{2F94829C-34C1-BFC3-C119-29DF54A3E0D2}"/>
              </a:ext>
            </a:extLst>
          </p:cNvPr>
          <p:cNvSpPr/>
          <p:nvPr/>
        </p:nvSpPr>
        <p:spPr bwMode="auto">
          <a:xfrm>
            <a:off x="1671403" y="2257894"/>
            <a:ext cx="513233" cy="1051364"/>
          </a:xfrm>
          <a:custGeom>
            <a:avLst/>
            <a:gdLst>
              <a:gd name="connsiteX0" fmla="*/ 644577 w 644577"/>
              <a:gd name="connsiteY0" fmla="*/ 137409 h 1371600"/>
              <a:gd name="connsiteX1" fmla="*/ 554636 w 644577"/>
              <a:gd name="connsiteY1" fmla="*/ 77449 h 1371600"/>
              <a:gd name="connsiteX2" fmla="*/ 299803 w 644577"/>
              <a:gd name="connsiteY2" fmla="*/ 602105 h 1371600"/>
              <a:gd name="connsiteX3" fmla="*/ 89941 w 644577"/>
              <a:gd name="connsiteY3" fmla="*/ 1246682 h 1371600"/>
              <a:gd name="connsiteX4" fmla="*/ 0 w 644577"/>
              <a:gd name="connsiteY4" fmla="*/ 1351613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77" h="1371600">
                <a:moveTo>
                  <a:pt x="644577" y="137409"/>
                </a:moveTo>
                <a:cubicBezTo>
                  <a:pt x="628337" y="68704"/>
                  <a:pt x="612098" y="0"/>
                  <a:pt x="554636" y="77449"/>
                </a:cubicBezTo>
                <a:cubicBezTo>
                  <a:pt x="497174" y="154898"/>
                  <a:pt x="377252" y="407233"/>
                  <a:pt x="299803" y="602105"/>
                </a:cubicBezTo>
                <a:cubicBezTo>
                  <a:pt x="222354" y="796977"/>
                  <a:pt x="139908" y="1121764"/>
                  <a:pt x="89941" y="1246682"/>
                </a:cubicBezTo>
                <a:cubicBezTo>
                  <a:pt x="39974" y="1371600"/>
                  <a:pt x="19987" y="1361606"/>
                  <a:pt x="0" y="1351613"/>
                </a:cubicBezTo>
              </a:path>
            </a:pathLst>
          </a:custGeom>
          <a:noFill/>
          <a:ln w="38100" cap="flat" cmpd="sng" algn="ctr">
            <a:solidFill>
              <a:srgbClr val="00B0F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2" name="Forme libre 21">
            <a:extLst>
              <a:ext uri="{FF2B5EF4-FFF2-40B4-BE49-F238E27FC236}">
                <a16:creationId xmlns:a16="http://schemas.microsoft.com/office/drawing/2014/main" id="{64C767B3-D70A-4001-7081-F69713F1D7ED}"/>
              </a:ext>
            </a:extLst>
          </p:cNvPr>
          <p:cNvSpPr/>
          <p:nvPr/>
        </p:nvSpPr>
        <p:spPr bwMode="auto">
          <a:xfrm>
            <a:off x="1671403" y="2730084"/>
            <a:ext cx="775816" cy="631967"/>
          </a:xfrm>
          <a:custGeom>
            <a:avLst/>
            <a:gdLst>
              <a:gd name="connsiteX0" fmla="*/ 974360 w 974360"/>
              <a:gd name="connsiteY0" fmla="*/ 77449 h 824459"/>
              <a:gd name="connsiteX1" fmla="*/ 704537 w 974360"/>
              <a:gd name="connsiteY1" fmla="*/ 47469 h 824459"/>
              <a:gd name="connsiteX2" fmla="*/ 359764 w 974360"/>
              <a:gd name="connsiteY2" fmla="*/ 362262 h 824459"/>
              <a:gd name="connsiteX3" fmla="*/ 74951 w 974360"/>
              <a:gd name="connsiteY3" fmla="*/ 752006 h 824459"/>
              <a:gd name="connsiteX4" fmla="*/ 0 w 974360"/>
              <a:gd name="connsiteY4" fmla="*/ 796977 h 82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360" h="824459">
                <a:moveTo>
                  <a:pt x="974360" y="77449"/>
                </a:moveTo>
                <a:cubicBezTo>
                  <a:pt x="890665" y="38724"/>
                  <a:pt x="806970" y="0"/>
                  <a:pt x="704537" y="47469"/>
                </a:cubicBezTo>
                <a:cubicBezTo>
                  <a:pt x="602104" y="94938"/>
                  <a:pt x="464695" y="244839"/>
                  <a:pt x="359764" y="362262"/>
                </a:cubicBezTo>
                <a:cubicBezTo>
                  <a:pt x="254833" y="479685"/>
                  <a:pt x="134912" y="679553"/>
                  <a:pt x="74951" y="752006"/>
                </a:cubicBezTo>
                <a:cubicBezTo>
                  <a:pt x="14990" y="824459"/>
                  <a:pt x="7495" y="810718"/>
                  <a:pt x="0" y="796977"/>
                </a:cubicBezTo>
              </a:path>
            </a:pathLst>
          </a:custGeom>
          <a:noFill/>
          <a:ln w="38100" cap="flat" cmpd="sng" algn="ctr">
            <a:solidFill>
              <a:srgbClr val="00B0F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3" name="Forme libre 22">
            <a:extLst>
              <a:ext uri="{FF2B5EF4-FFF2-40B4-BE49-F238E27FC236}">
                <a16:creationId xmlns:a16="http://schemas.microsoft.com/office/drawing/2014/main" id="{7F68269A-499B-71B5-955F-C644111B00AC}"/>
              </a:ext>
            </a:extLst>
          </p:cNvPr>
          <p:cNvSpPr/>
          <p:nvPr/>
        </p:nvSpPr>
        <p:spPr bwMode="auto">
          <a:xfrm>
            <a:off x="1682646" y="2795665"/>
            <a:ext cx="2458741" cy="543875"/>
          </a:xfrm>
          <a:custGeom>
            <a:avLst/>
            <a:gdLst>
              <a:gd name="connsiteX0" fmla="*/ 0 w 3087974"/>
              <a:gd name="connsiteY0" fmla="*/ 709535 h 709535"/>
              <a:gd name="connsiteX1" fmla="*/ 344774 w 3087974"/>
              <a:gd name="connsiteY1" fmla="*/ 139909 h 709535"/>
              <a:gd name="connsiteX2" fmla="*/ 554636 w 3087974"/>
              <a:gd name="connsiteY2" fmla="*/ 64958 h 709535"/>
              <a:gd name="connsiteX3" fmla="*/ 719528 w 3087974"/>
              <a:gd name="connsiteY3" fmla="*/ 4997 h 709535"/>
              <a:gd name="connsiteX4" fmla="*/ 989351 w 3087974"/>
              <a:gd name="connsiteY4" fmla="*/ 94938 h 709535"/>
              <a:gd name="connsiteX5" fmla="*/ 1454046 w 3087974"/>
              <a:gd name="connsiteY5" fmla="*/ 229850 h 709535"/>
              <a:gd name="connsiteX6" fmla="*/ 2098623 w 3087974"/>
              <a:gd name="connsiteY6" fmla="*/ 394741 h 709535"/>
              <a:gd name="connsiteX7" fmla="*/ 2848131 w 3087974"/>
              <a:gd name="connsiteY7" fmla="*/ 424722 h 709535"/>
              <a:gd name="connsiteX8" fmla="*/ 3087974 w 3087974"/>
              <a:gd name="connsiteY8" fmla="*/ 454702 h 7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7974" h="709535">
                <a:moveTo>
                  <a:pt x="0" y="709535"/>
                </a:moveTo>
                <a:cubicBezTo>
                  <a:pt x="126167" y="478437"/>
                  <a:pt x="252335" y="247339"/>
                  <a:pt x="344774" y="139909"/>
                </a:cubicBezTo>
                <a:cubicBezTo>
                  <a:pt x="437213" y="32479"/>
                  <a:pt x="554636" y="64958"/>
                  <a:pt x="554636" y="64958"/>
                </a:cubicBezTo>
                <a:cubicBezTo>
                  <a:pt x="617095" y="42473"/>
                  <a:pt x="647076" y="0"/>
                  <a:pt x="719528" y="4997"/>
                </a:cubicBezTo>
                <a:cubicBezTo>
                  <a:pt x="791981" y="9994"/>
                  <a:pt x="866931" y="57463"/>
                  <a:pt x="989351" y="94938"/>
                </a:cubicBezTo>
                <a:cubicBezTo>
                  <a:pt x="1111771" y="132414"/>
                  <a:pt x="1269167" y="179883"/>
                  <a:pt x="1454046" y="229850"/>
                </a:cubicBezTo>
                <a:cubicBezTo>
                  <a:pt x="1638925" y="279817"/>
                  <a:pt x="1866276" y="362262"/>
                  <a:pt x="2098623" y="394741"/>
                </a:cubicBezTo>
                <a:cubicBezTo>
                  <a:pt x="2330971" y="427220"/>
                  <a:pt x="2683239" y="414729"/>
                  <a:pt x="2848131" y="424722"/>
                </a:cubicBezTo>
                <a:cubicBezTo>
                  <a:pt x="3013023" y="434715"/>
                  <a:pt x="3050498" y="444708"/>
                  <a:pt x="3087974" y="454702"/>
                </a:cubicBezTo>
              </a:path>
            </a:pathLst>
          </a:custGeom>
          <a:noFill/>
          <a:ln w="38100" cap="flat" cmpd="sng" algn="ctr">
            <a:solidFill>
              <a:srgbClr val="73D77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4" name="Forme libre 23">
            <a:extLst>
              <a:ext uri="{FF2B5EF4-FFF2-40B4-BE49-F238E27FC236}">
                <a16:creationId xmlns:a16="http://schemas.microsoft.com/office/drawing/2014/main" id="{64FC3830-86B6-082F-6C08-F5E057A3782F}"/>
              </a:ext>
            </a:extLst>
          </p:cNvPr>
          <p:cNvSpPr/>
          <p:nvPr/>
        </p:nvSpPr>
        <p:spPr bwMode="auto">
          <a:xfrm>
            <a:off x="1750102" y="2924955"/>
            <a:ext cx="1814216" cy="423227"/>
          </a:xfrm>
          <a:custGeom>
            <a:avLst/>
            <a:gdLst>
              <a:gd name="connsiteX0" fmla="*/ 0 w 2278504"/>
              <a:gd name="connsiteY0" fmla="*/ 552138 h 552138"/>
              <a:gd name="connsiteX1" fmla="*/ 164891 w 2278504"/>
              <a:gd name="connsiteY1" fmla="*/ 372256 h 552138"/>
              <a:gd name="connsiteX2" fmla="*/ 284813 w 2278504"/>
              <a:gd name="connsiteY2" fmla="*/ 342275 h 552138"/>
              <a:gd name="connsiteX3" fmla="*/ 539645 w 2278504"/>
              <a:gd name="connsiteY3" fmla="*/ 102433 h 552138"/>
              <a:gd name="connsiteX4" fmla="*/ 719527 w 2278504"/>
              <a:gd name="connsiteY4" fmla="*/ 12492 h 552138"/>
              <a:gd name="connsiteX5" fmla="*/ 884419 w 2278504"/>
              <a:gd name="connsiteY5" fmla="*/ 27482 h 552138"/>
              <a:gd name="connsiteX6" fmla="*/ 1079291 w 2278504"/>
              <a:gd name="connsiteY6" fmla="*/ 177384 h 552138"/>
              <a:gd name="connsiteX7" fmla="*/ 1798819 w 2278504"/>
              <a:gd name="connsiteY7" fmla="*/ 312295 h 552138"/>
              <a:gd name="connsiteX8" fmla="*/ 2278504 w 2278504"/>
              <a:gd name="connsiteY8" fmla="*/ 387246 h 55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504" h="552138">
                <a:moveTo>
                  <a:pt x="0" y="552138"/>
                </a:moveTo>
                <a:cubicBezTo>
                  <a:pt x="58711" y="479685"/>
                  <a:pt x="117422" y="407233"/>
                  <a:pt x="164891" y="372256"/>
                </a:cubicBezTo>
                <a:cubicBezTo>
                  <a:pt x="212360" y="337279"/>
                  <a:pt x="222354" y="387245"/>
                  <a:pt x="284813" y="342275"/>
                </a:cubicBezTo>
                <a:cubicBezTo>
                  <a:pt x="347272" y="297305"/>
                  <a:pt x="467193" y="157397"/>
                  <a:pt x="539645" y="102433"/>
                </a:cubicBezTo>
                <a:cubicBezTo>
                  <a:pt x="612097" y="47469"/>
                  <a:pt x="662065" y="24984"/>
                  <a:pt x="719527" y="12492"/>
                </a:cubicBezTo>
                <a:cubicBezTo>
                  <a:pt x="776989" y="0"/>
                  <a:pt x="824458" y="0"/>
                  <a:pt x="884419" y="27482"/>
                </a:cubicBezTo>
                <a:cubicBezTo>
                  <a:pt x="944380" y="54964"/>
                  <a:pt x="926891" y="129915"/>
                  <a:pt x="1079291" y="177384"/>
                </a:cubicBezTo>
                <a:cubicBezTo>
                  <a:pt x="1231691" y="224853"/>
                  <a:pt x="1598950" y="277318"/>
                  <a:pt x="1798819" y="312295"/>
                </a:cubicBezTo>
                <a:cubicBezTo>
                  <a:pt x="1998688" y="347272"/>
                  <a:pt x="2138596" y="367259"/>
                  <a:pt x="2278504" y="387246"/>
                </a:cubicBezTo>
              </a:path>
            </a:pathLst>
          </a:custGeom>
          <a:noFill/>
          <a:ln w="38100" cap="flat" cmpd="sng" algn="ctr">
            <a:solidFill>
              <a:srgbClr val="73D77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5" name="Forme libre 24">
            <a:extLst>
              <a:ext uri="{FF2B5EF4-FFF2-40B4-BE49-F238E27FC236}">
                <a16:creationId xmlns:a16="http://schemas.microsoft.com/office/drawing/2014/main" id="{CE76D856-11AE-B403-6FF4-6D093016E7ED}"/>
              </a:ext>
            </a:extLst>
          </p:cNvPr>
          <p:cNvSpPr/>
          <p:nvPr/>
        </p:nvSpPr>
        <p:spPr bwMode="auto">
          <a:xfrm>
            <a:off x="1716691" y="4001170"/>
            <a:ext cx="637151" cy="846881"/>
          </a:xfrm>
          <a:custGeom>
            <a:avLst/>
            <a:gdLst>
              <a:gd name="connsiteX0" fmla="*/ 0 w 794479"/>
              <a:gd name="connsiteY0" fmla="*/ 1031823 h 1031823"/>
              <a:gd name="connsiteX1" fmla="*/ 479685 w 794479"/>
              <a:gd name="connsiteY1" fmla="*/ 177384 h 1031823"/>
              <a:gd name="connsiteX2" fmla="*/ 689548 w 794479"/>
              <a:gd name="connsiteY2" fmla="*/ 12492 h 1031823"/>
              <a:gd name="connsiteX3" fmla="*/ 794479 w 794479"/>
              <a:gd name="connsiteY3" fmla="*/ 102433 h 1031823"/>
            </a:gdLst>
            <a:ahLst/>
            <a:cxnLst>
              <a:cxn ang="0">
                <a:pos x="connsiteX0" y="connsiteY0"/>
              </a:cxn>
              <a:cxn ang="0">
                <a:pos x="connsiteX1" y="connsiteY1"/>
              </a:cxn>
              <a:cxn ang="0">
                <a:pos x="connsiteX2" y="connsiteY2"/>
              </a:cxn>
              <a:cxn ang="0">
                <a:pos x="connsiteX3" y="connsiteY3"/>
              </a:cxn>
            </a:cxnLst>
            <a:rect l="l" t="t" r="r" b="b"/>
            <a:pathLst>
              <a:path w="794479" h="1031823">
                <a:moveTo>
                  <a:pt x="0" y="1031823"/>
                </a:moveTo>
                <a:cubicBezTo>
                  <a:pt x="182380" y="689548"/>
                  <a:pt x="364760" y="347273"/>
                  <a:pt x="479685" y="177384"/>
                </a:cubicBezTo>
                <a:cubicBezTo>
                  <a:pt x="594610" y="7496"/>
                  <a:pt x="637082" y="24984"/>
                  <a:pt x="689548" y="12492"/>
                </a:cubicBezTo>
                <a:cubicBezTo>
                  <a:pt x="742014" y="0"/>
                  <a:pt x="794479" y="102433"/>
                  <a:pt x="794479" y="102433"/>
                </a:cubicBezTo>
              </a:path>
            </a:pathLst>
          </a:custGeom>
          <a:noFill/>
          <a:ln w="38100" cap="flat" cmpd="sng" algn="ctr">
            <a:solidFill>
              <a:srgbClr val="73D77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6" name="Forme libre 25">
            <a:extLst>
              <a:ext uri="{FF2B5EF4-FFF2-40B4-BE49-F238E27FC236}">
                <a16:creationId xmlns:a16="http://schemas.microsoft.com/office/drawing/2014/main" id="{92744250-8B84-68EE-0511-93F4E5789DDB}"/>
              </a:ext>
            </a:extLst>
          </p:cNvPr>
          <p:cNvSpPr/>
          <p:nvPr/>
        </p:nvSpPr>
        <p:spPr bwMode="auto">
          <a:xfrm>
            <a:off x="1716374" y="3975116"/>
            <a:ext cx="1779213" cy="885840"/>
          </a:xfrm>
          <a:custGeom>
            <a:avLst/>
            <a:gdLst>
              <a:gd name="connsiteX0" fmla="*/ 2218544 w 2218544"/>
              <a:gd name="connsiteY0" fmla="*/ 554636 h 1079291"/>
              <a:gd name="connsiteX1" fmla="*/ 1933731 w 2218544"/>
              <a:gd name="connsiteY1" fmla="*/ 449704 h 1079291"/>
              <a:gd name="connsiteX2" fmla="*/ 1828800 w 2218544"/>
              <a:gd name="connsiteY2" fmla="*/ 404734 h 1079291"/>
              <a:gd name="connsiteX3" fmla="*/ 1738859 w 2218544"/>
              <a:gd name="connsiteY3" fmla="*/ 344773 h 1079291"/>
              <a:gd name="connsiteX4" fmla="*/ 1603948 w 2218544"/>
              <a:gd name="connsiteY4" fmla="*/ 209862 h 1079291"/>
              <a:gd name="connsiteX5" fmla="*/ 1469036 w 2218544"/>
              <a:gd name="connsiteY5" fmla="*/ 104931 h 1079291"/>
              <a:gd name="connsiteX6" fmla="*/ 1334125 w 2218544"/>
              <a:gd name="connsiteY6" fmla="*/ 14990 h 1079291"/>
              <a:gd name="connsiteX7" fmla="*/ 974361 w 2218544"/>
              <a:gd name="connsiteY7" fmla="*/ 14990 h 1079291"/>
              <a:gd name="connsiteX8" fmla="*/ 749508 w 2218544"/>
              <a:gd name="connsiteY8" fmla="*/ 89941 h 1079291"/>
              <a:gd name="connsiteX9" fmla="*/ 359764 w 2218544"/>
              <a:gd name="connsiteY9" fmla="*/ 209862 h 1079291"/>
              <a:gd name="connsiteX10" fmla="*/ 209862 w 2218544"/>
              <a:gd name="connsiteY10" fmla="*/ 554636 h 1079291"/>
              <a:gd name="connsiteX11" fmla="*/ 104931 w 2218544"/>
              <a:gd name="connsiteY11" fmla="*/ 929390 h 1079291"/>
              <a:gd name="connsiteX12" fmla="*/ 0 w 2218544"/>
              <a:gd name="connsiteY12" fmla="*/ 1079291 h 107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8544" h="1079291">
                <a:moveTo>
                  <a:pt x="2218544" y="554636"/>
                </a:moveTo>
                <a:lnTo>
                  <a:pt x="1933731" y="449704"/>
                </a:lnTo>
                <a:cubicBezTo>
                  <a:pt x="1868774" y="424720"/>
                  <a:pt x="1861279" y="422223"/>
                  <a:pt x="1828800" y="404734"/>
                </a:cubicBezTo>
                <a:cubicBezTo>
                  <a:pt x="1796321" y="387245"/>
                  <a:pt x="1776334" y="377252"/>
                  <a:pt x="1738859" y="344773"/>
                </a:cubicBezTo>
                <a:cubicBezTo>
                  <a:pt x="1701384" y="312294"/>
                  <a:pt x="1648919" y="249836"/>
                  <a:pt x="1603948" y="209862"/>
                </a:cubicBezTo>
                <a:cubicBezTo>
                  <a:pt x="1558977" y="169888"/>
                  <a:pt x="1514007" y="137410"/>
                  <a:pt x="1469036" y="104931"/>
                </a:cubicBezTo>
                <a:cubicBezTo>
                  <a:pt x="1424066" y="72452"/>
                  <a:pt x="1416571" y="29980"/>
                  <a:pt x="1334125" y="14990"/>
                </a:cubicBezTo>
                <a:cubicBezTo>
                  <a:pt x="1251679" y="0"/>
                  <a:pt x="1071797" y="2498"/>
                  <a:pt x="974361" y="14990"/>
                </a:cubicBezTo>
                <a:cubicBezTo>
                  <a:pt x="876925" y="27482"/>
                  <a:pt x="749508" y="89941"/>
                  <a:pt x="749508" y="89941"/>
                </a:cubicBezTo>
                <a:cubicBezTo>
                  <a:pt x="647075" y="122420"/>
                  <a:pt x="449705" y="132413"/>
                  <a:pt x="359764" y="209862"/>
                </a:cubicBezTo>
                <a:cubicBezTo>
                  <a:pt x="269823" y="287311"/>
                  <a:pt x="252334" y="434715"/>
                  <a:pt x="209862" y="554636"/>
                </a:cubicBezTo>
                <a:cubicBezTo>
                  <a:pt x="167390" y="674557"/>
                  <a:pt x="139908" y="841948"/>
                  <a:pt x="104931" y="929390"/>
                </a:cubicBezTo>
                <a:cubicBezTo>
                  <a:pt x="69954" y="1016833"/>
                  <a:pt x="34977" y="1048062"/>
                  <a:pt x="0" y="1079291"/>
                </a:cubicBezTo>
              </a:path>
            </a:pathLst>
          </a:custGeom>
          <a:noFill/>
          <a:ln w="38100" cap="flat" cmpd="sng" algn="ctr">
            <a:solidFill>
              <a:srgbClr val="73D77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7" name="Forme libre 26">
            <a:extLst>
              <a:ext uri="{FF2B5EF4-FFF2-40B4-BE49-F238E27FC236}">
                <a16:creationId xmlns:a16="http://schemas.microsoft.com/office/drawing/2014/main" id="{AEB73294-5D1E-E064-974F-DEEFB60A5BA6}"/>
              </a:ext>
            </a:extLst>
          </p:cNvPr>
          <p:cNvSpPr/>
          <p:nvPr/>
        </p:nvSpPr>
        <p:spPr bwMode="auto">
          <a:xfrm>
            <a:off x="1671404" y="4081072"/>
            <a:ext cx="1514736" cy="762807"/>
          </a:xfrm>
          <a:custGeom>
            <a:avLst/>
            <a:gdLst>
              <a:gd name="connsiteX0" fmla="*/ 0 w 1888761"/>
              <a:gd name="connsiteY0" fmla="*/ 929390 h 929390"/>
              <a:gd name="connsiteX1" fmla="*/ 284813 w 1888761"/>
              <a:gd name="connsiteY1" fmla="*/ 479685 h 929390"/>
              <a:gd name="connsiteX2" fmla="*/ 539646 w 1888761"/>
              <a:gd name="connsiteY2" fmla="*/ 239842 h 929390"/>
              <a:gd name="connsiteX3" fmla="*/ 794479 w 1888761"/>
              <a:gd name="connsiteY3" fmla="*/ 74951 h 929390"/>
              <a:gd name="connsiteX4" fmla="*/ 1289154 w 1888761"/>
              <a:gd name="connsiteY4" fmla="*/ 14990 h 929390"/>
              <a:gd name="connsiteX5" fmla="*/ 1888761 w 1888761"/>
              <a:gd name="connsiteY5" fmla="*/ 0 h 92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8761" h="929390">
                <a:moveTo>
                  <a:pt x="0" y="929390"/>
                </a:moveTo>
                <a:cubicBezTo>
                  <a:pt x="97436" y="762000"/>
                  <a:pt x="194872" y="594610"/>
                  <a:pt x="284813" y="479685"/>
                </a:cubicBezTo>
                <a:cubicBezTo>
                  <a:pt x="374754" y="364760"/>
                  <a:pt x="454702" y="307298"/>
                  <a:pt x="539646" y="239842"/>
                </a:cubicBezTo>
                <a:cubicBezTo>
                  <a:pt x="624590" y="172386"/>
                  <a:pt x="669561" y="112426"/>
                  <a:pt x="794479" y="74951"/>
                </a:cubicBezTo>
                <a:cubicBezTo>
                  <a:pt x="919397" y="37476"/>
                  <a:pt x="1106774" y="27482"/>
                  <a:pt x="1289154" y="14990"/>
                </a:cubicBezTo>
                <a:cubicBezTo>
                  <a:pt x="1471534" y="2498"/>
                  <a:pt x="1680147" y="1249"/>
                  <a:pt x="1888761" y="0"/>
                </a:cubicBezTo>
              </a:path>
            </a:pathLst>
          </a:custGeom>
          <a:noFill/>
          <a:ln w="38100"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8" name="Forme libre 27">
            <a:extLst>
              <a:ext uri="{FF2B5EF4-FFF2-40B4-BE49-F238E27FC236}">
                <a16:creationId xmlns:a16="http://schemas.microsoft.com/office/drawing/2014/main" id="{9C6367C9-1A18-19F2-5171-B171E8D4DEC5}"/>
              </a:ext>
            </a:extLst>
          </p:cNvPr>
          <p:cNvSpPr/>
          <p:nvPr/>
        </p:nvSpPr>
        <p:spPr bwMode="auto">
          <a:xfrm>
            <a:off x="1671403" y="4294682"/>
            <a:ext cx="1634953" cy="565953"/>
          </a:xfrm>
          <a:custGeom>
            <a:avLst/>
            <a:gdLst>
              <a:gd name="connsiteX0" fmla="*/ 2038662 w 2038662"/>
              <a:gd name="connsiteY0" fmla="*/ 0 h 689547"/>
              <a:gd name="connsiteX1" fmla="*/ 809469 w 2038662"/>
              <a:gd name="connsiteY1" fmla="*/ 44970 h 689547"/>
              <a:gd name="connsiteX2" fmla="*/ 509666 w 2038662"/>
              <a:gd name="connsiteY2" fmla="*/ 119921 h 689547"/>
              <a:gd name="connsiteX3" fmla="*/ 209862 w 2038662"/>
              <a:gd name="connsiteY3" fmla="*/ 329783 h 689547"/>
              <a:gd name="connsiteX4" fmla="*/ 0 w 2038662"/>
              <a:gd name="connsiteY4" fmla="*/ 689547 h 6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662" h="689547">
                <a:moveTo>
                  <a:pt x="2038662" y="0"/>
                </a:moveTo>
                <a:cubicBezTo>
                  <a:pt x="1551482" y="12491"/>
                  <a:pt x="1064302" y="24983"/>
                  <a:pt x="809469" y="44970"/>
                </a:cubicBezTo>
                <a:cubicBezTo>
                  <a:pt x="554636" y="64957"/>
                  <a:pt x="609600" y="72452"/>
                  <a:pt x="509666" y="119921"/>
                </a:cubicBezTo>
                <a:cubicBezTo>
                  <a:pt x="409732" y="167390"/>
                  <a:pt x="294806" y="234845"/>
                  <a:pt x="209862" y="329783"/>
                </a:cubicBezTo>
                <a:cubicBezTo>
                  <a:pt x="124918" y="424721"/>
                  <a:pt x="62459" y="557134"/>
                  <a:pt x="0" y="689547"/>
                </a:cubicBezTo>
              </a:path>
            </a:pathLst>
          </a:custGeom>
          <a:noFill/>
          <a:ln w="38100" cap="flat" cmpd="sng" algn="ctr">
            <a:solidFill>
              <a:srgbClr val="F01C3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29" name="Forme libre 28">
            <a:extLst>
              <a:ext uri="{FF2B5EF4-FFF2-40B4-BE49-F238E27FC236}">
                <a16:creationId xmlns:a16="http://schemas.microsoft.com/office/drawing/2014/main" id="{F89484A1-1745-D3E0-5ABE-7EB5DBCE5841}"/>
              </a:ext>
            </a:extLst>
          </p:cNvPr>
          <p:cNvSpPr/>
          <p:nvPr/>
        </p:nvSpPr>
        <p:spPr bwMode="auto">
          <a:xfrm>
            <a:off x="1761345" y="4500798"/>
            <a:ext cx="1562724" cy="322288"/>
          </a:xfrm>
          <a:custGeom>
            <a:avLst/>
            <a:gdLst>
              <a:gd name="connsiteX0" fmla="*/ 0 w 2083632"/>
              <a:gd name="connsiteY0" fmla="*/ 429717 h 429717"/>
              <a:gd name="connsiteX1" fmla="*/ 119921 w 2083632"/>
              <a:gd name="connsiteY1" fmla="*/ 204865 h 429717"/>
              <a:gd name="connsiteX2" fmla="*/ 344773 w 2083632"/>
              <a:gd name="connsiteY2" fmla="*/ 99934 h 429717"/>
              <a:gd name="connsiteX3" fmla="*/ 659567 w 2083632"/>
              <a:gd name="connsiteY3" fmla="*/ 9993 h 429717"/>
              <a:gd name="connsiteX4" fmla="*/ 2083632 w 2083632"/>
              <a:gd name="connsiteY4" fmla="*/ 39973 h 42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632" h="429717">
                <a:moveTo>
                  <a:pt x="0" y="429717"/>
                </a:moveTo>
                <a:cubicBezTo>
                  <a:pt x="31229" y="344773"/>
                  <a:pt x="62459" y="259829"/>
                  <a:pt x="119921" y="204865"/>
                </a:cubicBezTo>
                <a:cubicBezTo>
                  <a:pt x="177383" y="149901"/>
                  <a:pt x="254832" y="132413"/>
                  <a:pt x="344773" y="99934"/>
                </a:cubicBezTo>
                <a:cubicBezTo>
                  <a:pt x="434714" y="67455"/>
                  <a:pt x="369757" y="19987"/>
                  <a:pt x="659567" y="9993"/>
                </a:cubicBezTo>
                <a:cubicBezTo>
                  <a:pt x="949377" y="0"/>
                  <a:pt x="1516504" y="19986"/>
                  <a:pt x="2083632" y="39973"/>
                </a:cubicBezTo>
              </a:path>
            </a:pathLst>
          </a:custGeom>
          <a:noFill/>
          <a:ln w="38100" cap="flat" cmpd="sng" algn="ctr">
            <a:solidFill>
              <a:srgbClr val="F01C3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30" name="Forme libre 29">
            <a:extLst>
              <a:ext uri="{FF2B5EF4-FFF2-40B4-BE49-F238E27FC236}">
                <a16:creationId xmlns:a16="http://schemas.microsoft.com/office/drawing/2014/main" id="{C0BE65DB-6E62-FB23-95A0-051CBB90D6A7}"/>
              </a:ext>
            </a:extLst>
          </p:cNvPr>
          <p:cNvSpPr/>
          <p:nvPr/>
        </p:nvSpPr>
        <p:spPr bwMode="auto">
          <a:xfrm>
            <a:off x="1727617" y="4673183"/>
            <a:ext cx="1068050" cy="183630"/>
          </a:xfrm>
          <a:custGeom>
            <a:avLst/>
            <a:gdLst>
              <a:gd name="connsiteX0" fmla="*/ 0 w 1424066"/>
              <a:gd name="connsiteY0" fmla="*/ 244840 h 244840"/>
              <a:gd name="connsiteX1" fmla="*/ 194872 w 1424066"/>
              <a:gd name="connsiteY1" fmla="*/ 154899 h 244840"/>
              <a:gd name="connsiteX2" fmla="*/ 479685 w 1424066"/>
              <a:gd name="connsiteY2" fmla="*/ 19987 h 244840"/>
              <a:gd name="connsiteX3" fmla="*/ 1424066 w 1424066"/>
              <a:gd name="connsiteY3" fmla="*/ 34977 h 244840"/>
            </a:gdLst>
            <a:ahLst/>
            <a:cxnLst>
              <a:cxn ang="0">
                <a:pos x="connsiteX0" y="connsiteY0"/>
              </a:cxn>
              <a:cxn ang="0">
                <a:pos x="connsiteX1" y="connsiteY1"/>
              </a:cxn>
              <a:cxn ang="0">
                <a:pos x="connsiteX2" y="connsiteY2"/>
              </a:cxn>
              <a:cxn ang="0">
                <a:pos x="connsiteX3" y="connsiteY3"/>
              </a:cxn>
            </a:cxnLst>
            <a:rect l="l" t="t" r="r" b="b"/>
            <a:pathLst>
              <a:path w="1424066" h="244840">
                <a:moveTo>
                  <a:pt x="0" y="244840"/>
                </a:moveTo>
                <a:lnTo>
                  <a:pt x="194872" y="154899"/>
                </a:lnTo>
                <a:cubicBezTo>
                  <a:pt x="274820" y="117424"/>
                  <a:pt x="274819" y="39974"/>
                  <a:pt x="479685" y="19987"/>
                </a:cubicBezTo>
                <a:cubicBezTo>
                  <a:pt x="684551" y="0"/>
                  <a:pt x="1054308" y="17488"/>
                  <a:pt x="1424066" y="34977"/>
                </a:cubicBezTo>
              </a:path>
            </a:pathLst>
          </a:custGeom>
          <a:noFill/>
          <a:ln w="38100" cap="flat" cmpd="sng" algn="ctr">
            <a:solidFill>
              <a:srgbClr val="F01C3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31" name="Rectangle 30">
            <a:extLst>
              <a:ext uri="{FF2B5EF4-FFF2-40B4-BE49-F238E27FC236}">
                <a16:creationId xmlns:a16="http://schemas.microsoft.com/office/drawing/2014/main" id="{75B37E26-2085-F091-3998-1040CD3F4AE1}"/>
              </a:ext>
            </a:extLst>
          </p:cNvPr>
          <p:cNvSpPr/>
          <p:nvPr/>
        </p:nvSpPr>
        <p:spPr bwMode="auto">
          <a:xfrm>
            <a:off x="2300844" y="1264722"/>
            <a:ext cx="285008" cy="24938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32" name="ZoneTexte 31">
            <a:extLst>
              <a:ext uri="{FF2B5EF4-FFF2-40B4-BE49-F238E27FC236}">
                <a16:creationId xmlns:a16="http://schemas.microsoft.com/office/drawing/2014/main" id="{F3BE63F7-241B-B8C9-9F04-761E1A95D3A0}"/>
              </a:ext>
            </a:extLst>
          </p:cNvPr>
          <p:cNvSpPr txBox="1"/>
          <p:nvPr/>
        </p:nvSpPr>
        <p:spPr>
          <a:xfrm>
            <a:off x="1726441" y="1299950"/>
            <a:ext cx="548548" cy="248209"/>
          </a:xfrm>
          <a:prstGeom prst="rect">
            <a:avLst/>
          </a:prstGeom>
          <a:noFill/>
        </p:spPr>
        <p:txBody>
          <a:bodyPr wrap="none" rtlCol="0">
            <a:spAutoFit/>
          </a:bodyPr>
          <a:lstStyle/>
          <a:p>
            <a:r>
              <a:rPr lang="fr-FR" sz="1013" dirty="0"/>
              <a:t>10</a:t>
            </a:r>
            <a:r>
              <a:rPr lang="fr-FR" sz="1013" baseline="30000" dirty="0"/>
              <a:t>-5</a:t>
            </a:r>
            <a:r>
              <a:rPr lang="fr-FR" sz="1013" dirty="0"/>
              <a:t>s</a:t>
            </a:r>
            <a:r>
              <a:rPr lang="fr-FR" sz="1013" baseline="30000" dirty="0"/>
              <a:t>-1</a:t>
            </a:r>
          </a:p>
        </p:txBody>
      </p:sp>
      <p:pic>
        <p:nvPicPr>
          <p:cNvPr id="3077" name="Picture 5">
            <a:extLst>
              <a:ext uri="{FF2B5EF4-FFF2-40B4-BE49-F238E27FC236}">
                <a16:creationId xmlns:a16="http://schemas.microsoft.com/office/drawing/2014/main" id="{3BC362B4-AE7C-7671-B8CA-0544D629608B}"/>
              </a:ext>
            </a:extLst>
          </p:cNvPr>
          <p:cNvPicPr>
            <a:picLocks noChangeAspect="1" noChangeArrowheads="1"/>
          </p:cNvPicPr>
          <p:nvPr/>
        </p:nvPicPr>
        <p:blipFill>
          <a:blip r:embed="rId8" cstate="print"/>
          <a:srcRect t="5461" b="21155"/>
          <a:stretch>
            <a:fillRect/>
          </a:stretch>
        </p:blipFill>
        <p:spPr bwMode="auto">
          <a:xfrm>
            <a:off x="6383740" y="3090534"/>
            <a:ext cx="1478900" cy="1981315"/>
          </a:xfrm>
          <a:prstGeom prst="rect">
            <a:avLst/>
          </a:prstGeom>
          <a:noFill/>
          <a:ln w="57150">
            <a:solidFill>
              <a:srgbClr val="FFC000"/>
            </a:solidFill>
            <a:miter lim="800000"/>
            <a:headEnd/>
            <a:tailEnd/>
          </a:ln>
        </p:spPr>
      </p:pic>
    </p:spTree>
    <p:extLst>
      <p:ext uri="{BB962C8B-B14F-4D97-AF65-F5344CB8AC3E}">
        <p14:creationId xmlns:p14="http://schemas.microsoft.com/office/powerpoint/2010/main" val="2093892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anim calcmode="lin" valueType="num">
                                      <p:cBhvr additive="base">
                                        <p:cTn id="23" dur="500" fill="hold"/>
                                        <p:tgtEl>
                                          <p:spTgt spid="3075"/>
                                        </p:tgtEl>
                                        <p:attrNameLst>
                                          <p:attrName>ppt_x</p:attrName>
                                        </p:attrNameLst>
                                      </p:cBhvr>
                                      <p:tavLst>
                                        <p:tav tm="0">
                                          <p:val>
                                            <p:strVal val="#ppt_x"/>
                                          </p:val>
                                        </p:tav>
                                        <p:tav tm="100000">
                                          <p:val>
                                            <p:strVal val="#ppt_x"/>
                                          </p:val>
                                        </p:tav>
                                      </p:tavLst>
                                    </p:anim>
                                    <p:anim calcmode="lin" valueType="num">
                                      <p:cBhvr additive="base">
                                        <p:cTn id="2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076"/>
                                        </p:tgtEl>
                                        <p:attrNameLst>
                                          <p:attrName>style.visibility</p:attrName>
                                        </p:attrNameLst>
                                      </p:cBhvr>
                                      <p:to>
                                        <p:strVal val="visible"/>
                                      </p:to>
                                    </p:set>
                                    <p:anim calcmode="lin" valueType="num">
                                      <p:cBhvr additive="base">
                                        <p:cTn id="49" dur="500" fill="hold"/>
                                        <p:tgtEl>
                                          <p:spTgt spid="3076"/>
                                        </p:tgtEl>
                                        <p:attrNameLst>
                                          <p:attrName>ppt_x</p:attrName>
                                        </p:attrNameLst>
                                      </p:cBhvr>
                                      <p:tavLst>
                                        <p:tav tm="0">
                                          <p:val>
                                            <p:strVal val="#ppt_x"/>
                                          </p:val>
                                        </p:tav>
                                        <p:tav tm="100000">
                                          <p:val>
                                            <p:strVal val="#ppt_x"/>
                                          </p:val>
                                        </p:tav>
                                      </p:tavLst>
                                    </p:anim>
                                    <p:anim calcmode="lin" valueType="num">
                                      <p:cBhvr additive="base">
                                        <p:cTn id="5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078"/>
                                        </p:tgtEl>
                                        <p:attrNameLst>
                                          <p:attrName>style.visibility</p:attrName>
                                        </p:attrNameLst>
                                      </p:cBhvr>
                                      <p:to>
                                        <p:strVal val="visible"/>
                                      </p:to>
                                    </p:set>
                                    <p:anim calcmode="lin" valueType="num">
                                      <p:cBhvr additive="base">
                                        <p:cTn id="71" dur="500" fill="hold"/>
                                        <p:tgtEl>
                                          <p:spTgt spid="3078"/>
                                        </p:tgtEl>
                                        <p:attrNameLst>
                                          <p:attrName>ppt_x</p:attrName>
                                        </p:attrNameLst>
                                      </p:cBhvr>
                                      <p:tavLst>
                                        <p:tav tm="0">
                                          <p:val>
                                            <p:strVal val="#ppt_x"/>
                                          </p:val>
                                        </p:tav>
                                        <p:tav tm="100000">
                                          <p:val>
                                            <p:strVal val="#ppt_x"/>
                                          </p:val>
                                        </p:tav>
                                      </p:tavLst>
                                    </p:anim>
                                    <p:anim calcmode="lin" valueType="num">
                                      <p:cBhvr additive="base">
                                        <p:cTn id="7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077"/>
                                        </p:tgtEl>
                                        <p:attrNameLst>
                                          <p:attrName>style.visibility</p:attrName>
                                        </p:attrNameLst>
                                      </p:cBhvr>
                                      <p:to>
                                        <p:strVal val="visible"/>
                                      </p:to>
                                    </p:set>
                                    <p:anim calcmode="lin" valueType="num">
                                      <p:cBhvr additive="base">
                                        <p:cTn id="77" dur="500" fill="hold"/>
                                        <p:tgtEl>
                                          <p:spTgt spid="3077"/>
                                        </p:tgtEl>
                                        <p:attrNameLst>
                                          <p:attrName>ppt_x</p:attrName>
                                        </p:attrNameLst>
                                      </p:cBhvr>
                                      <p:tavLst>
                                        <p:tav tm="0">
                                          <p:val>
                                            <p:strVal val="#ppt_x"/>
                                          </p:val>
                                        </p:tav>
                                        <p:tav tm="100000">
                                          <p:val>
                                            <p:strVal val="#ppt_x"/>
                                          </p:val>
                                        </p:tav>
                                      </p:tavLst>
                                    </p:anim>
                                    <p:anim calcmode="lin" valueType="num">
                                      <p:cBhvr additive="base">
                                        <p:cTn id="78" dur="500" fill="hold"/>
                                        <p:tgtEl>
                                          <p:spTgt spid="307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3DBCE-43F9-0607-BBFC-C6F8A85C8BC7}"/>
            </a:ext>
          </a:extLst>
        </p:cNvPr>
        <p:cNvGrpSpPr/>
        <p:nvPr/>
      </p:nvGrpSpPr>
      <p:grpSpPr>
        <a:xfrm>
          <a:off x="0" y="0"/>
          <a:ext cx="0" cy="0"/>
          <a:chOff x="0" y="0"/>
          <a:chExt cx="0" cy="0"/>
        </a:xfrm>
      </p:grpSpPr>
      <p:grpSp>
        <p:nvGrpSpPr>
          <p:cNvPr id="21" name="Groupe 20">
            <a:extLst>
              <a:ext uri="{FF2B5EF4-FFF2-40B4-BE49-F238E27FC236}">
                <a16:creationId xmlns:a16="http://schemas.microsoft.com/office/drawing/2014/main" id="{47807D13-478A-33CA-2CD9-92314FFF0AF5}"/>
              </a:ext>
            </a:extLst>
          </p:cNvPr>
          <p:cNvGrpSpPr/>
          <p:nvPr/>
        </p:nvGrpSpPr>
        <p:grpSpPr>
          <a:xfrm>
            <a:off x="2616958" y="0"/>
            <a:ext cx="4630382" cy="5104412"/>
            <a:chOff x="1965277" y="0"/>
            <a:chExt cx="6173842" cy="6805882"/>
          </a:xfrm>
        </p:grpSpPr>
        <p:grpSp>
          <p:nvGrpSpPr>
            <p:cNvPr id="19" name="Groupe 18">
              <a:extLst>
                <a:ext uri="{FF2B5EF4-FFF2-40B4-BE49-F238E27FC236}">
                  <a16:creationId xmlns:a16="http://schemas.microsoft.com/office/drawing/2014/main" id="{DECBED48-0FF9-F5E9-1718-BBD1F689272D}"/>
                </a:ext>
              </a:extLst>
            </p:cNvPr>
            <p:cNvGrpSpPr/>
            <p:nvPr/>
          </p:nvGrpSpPr>
          <p:grpSpPr>
            <a:xfrm>
              <a:off x="1965277" y="0"/>
              <a:ext cx="6173842" cy="6805882"/>
              <a:chOff x="1803510" y="0"/>
              <a:chExt cx="6173842" cy="6805882"/>
            </a:xfrm>
          </p:grpSpPr>
          <p:pic>
            <p:nvPicPr>
              <p:cNvPr id="4098" name="Picture 2">
                <a:extLst>
                  <a:ext uri="{FF2B5EF4-FFF2-40B4-BE49-F238E27FC236}">
                    <a16:creationId xmlns:a16="http://schemas.microsoft.com/office/drawing/2014/main" id="{A85BB401-0F92-B16D-67C6-A2D2C9A2814F}"/>
                  </a:ext>
                </a:extLst>
              </p:cNvPr>
              <p:cNvPicPr>
                <a:picLocks noChangeAspect="1" noChangeArrowheads="1"/>
              </p:cNvPicPr>
              <p:nvPr/>
            </p:nvPicPr>
            <p:blipFill>
              <a:blip r:embed="rId3" cstate="print"/>
              <a:srcRect/>
              <a:stretch>
                <a:fillRect/>
              </a:stretch>
            </p:blipFill>
            <p:spPr bwMode="auto">
              <a:xfrm>
                <a:off x="1803510" y="0"/>
                <a:ext cx="6173842" cy="6805882"/>
              </a:xfrm>
              <a:prstGeom prst="rect">
                <a:avLst/>
              </a:prstGeom>
              <a:noFill/>
              <a:ln w="9525">
                <a:noFill/>
                <a:miter lim="800000"/>
                <a:headEnd/>
                <a:tailEnd/>
              </a:ln>
            </p:spPr>
          </p:pic>
          <p:sp>
            <p:nvSpPr>
              <p:cNvPr id="7" name="Ellipse 6">
                <a:extLst>
                  <a:ext uri="{FF2B5EF4-FFF2-40B4-BE49-F238E27FC236}">
                    <a16:creationId xmlns:a16="http://schemas.microsoft.com/office/drawing/2014/main" id="{3CE380F4-DE4D-B048-B354-9FAF5A5C6880}"/>
                  </a:ext>
                </a:extLst>
              </p:cNvPr>
              <p:cNvSpPr/>
              <p:nvPr/>
            </p:nvSpPr>
            <p:spPr bwMode="auto">
              <a:xfrm>
                <a:off x="2853559" y="189186"/>
                <a:ext cx="1213945" cy="3074275"/>
              </a:xfrm>
              <a:prstGeom prst="ellipse">
                <a:avLst/>
              </a:prstGeom>
              <a:solidFill>
                <a:srgbClr val="00B0F0">
                  <a:alpha val="50196"/>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8" name="Ellipse 7">
                <a:extLst>
                  <a:ext uri="{FF2B5EF4-FFF2-40B4-BE49-F238E27FC236}">
                    <a16:creationId xmlns:a16="http://schemas.microsoft.com/office/drawing/2014/main" id="{FDE3008E-095C-24E9-D538-1789CC5DF798}"/>
                  </a:ext>
                </a:extLst>
              </p:cNvPr>
              <p:cNvSpPr/>
              <p:nvPr/>
            </p:nvSpPr>
            <p:spPr bwMode="auto">
              <a:xfrm>
                <a:off x="2816773" y="3431627"/>
                <a:ext cx="1213945" cy="1991711"/>
              </a:xfrm>
              <a:prstGeom prst="ellipse">
                <a:avLst/>
              </a:prstGeom>
              <a:solidFill>
                <a:srgbClr val="73D77F">
                  <a:alpha val="50196"/>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9" name="Ellipse 8">
                <a:extLst>
                  <a:ext uri="{FF2B5EF4-FFF2-40B4-BE49-F238E27FC236}">
                    <a16:creationId xmlns:a16="http://schemas.microsoft.com/office/drawing/2014/main" id="{EC168838-9B1B-B1C3-85C7-CA4FD144A33A}"/>
                  </a:ext>
                </a:extLst>
              </p:cNvPr>
              <p:cNvSpPr/>
              <p:nvPr/>
            </p:nvSpPr>
            <p:spPr bwMode="auto">
              <a:xfrm>
                <a:off x="5081752" y="1828800"/>
                <a:ext cx="1213945" cy="1192925"/>
              </a:xfrm>
              <a:prstGeom prst="ellipse">
                <a:avLst/>
              </a:prstGeom>
              <a:solidFill>
                <a:srgbClr val="73D77F">
                  <a:alpha val="50196"/>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0" name="Ellipse 9">
                <a:extLst>
                  <a:ext uri="{FF2B5EF4-FFF2-40B4-BE49-F238E27FC236}">
                    <a16:creationId xmlns:a16="http://schemas.microsoft.com/office/drawing/2014/main" id="{7ABB7D1E-E4CF-EECC-545E-1581E8BCA38C}"/>
                  </a:ext>
                </a:extLst>
              </p:cNvPr>
              <p:cNvSpPr/>
              <p:nvPr/>
            </p:nvSpPr>
            <p:spPr bwMode="auto">
              <a:xfrm>
                <a:off x="5234153" y="3016470"/>
                <a:ext cx="788275" cy="625364"/>
              </a:xfrm>
              <a:prstGeom prst="ellipse">
                <a:avLst/>
              </a:prstGeom>
              <a:solidFill>
                <a:srgbClr val="FFC000">
                  <a:alpha val="50196"/>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1" name="Ellipse 10">
                <a:extLst>
                  <a:ext uri="{FF2B5EF4-FFF2-40B4-BE49-F238E27FC236}">
                    <a16:creationId xmlns:a16="http://schemas.microsoft.com/office/drawing/2014/main" id="{38289E50-BCFE-4F54-F3D4-5B8BDBF8CC9E}"/>
                  </a:ext>
                </a:extLst>
              </p:cNvPr>
              <p:cNvSpPr/>
              <p:nvPr/>
            </p:nvSpPr>
            <p:spPr bwMode="auto">
              <a:xfrm>
                <a:off x="3200400" y="5376041"/>
                <a:ext cx="593836" cy="268014"/>
              </a:xfrm>
              <a:prstGeom prst="ellipse">
                <a:avLst/>
              </a:prstGeom>
              <a:solidFill>
                <a:srgbClr val="FFC000">
                  <a:alpha val="50196"/>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3" name="Ellipse 12">
                <a:extLst>
                  <a:ext uri="{FF2B5EF4-FFF2-40B4-BE49-F238E27FC236}">
                    <a16:creationId xmlns:a16="http://schemas.microsoft.com/office/drawing/2014/main" id="{FF79E9E8-484A-6B79-4206-0102B94357D2}"/>
                  </a:ext>
                </a:extLst>
              </p:cNvPr>
              <p:cNvSpPr/>
              <p:nvPr/>
            </p:nvSpPr>
            <p:spPr bwMode="auto">
              <a:xfrm>
                <a:off x="5097517" y="3799490"/>
                <a:ext cx="1213945" cy="2201917"/>
              </a:xfrm>
              <a:prstGeom prst="ellipse">
                <a:avLst/>
              </a:prstGeom>
              <a:solidFill>
                <a:srgbClr val="F01C3F">
                  <a:alpha val="50196"/>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4" name="Ellipse 13">
                <a:extLst>
                  <a:ext uri="{FF2B5EF4-FFF2-40B4-BE49-F238E27FC236}">
                    <a16:creationId xmlns:a16="http://schemas.microsoft.com/office/drawing/2014/main" id="{A221921A-5F61-6282-0B42-A93E5337B1DB}"/>
                  </a:ext>
                </a:extLst>
              </p:cNvPr>
              <p:cNvSpPr/>
              <p:nvPr/>
            </p:nvSpPr>
            <p:spPr bwMode="auto">
              <a:xfrm>
                <a:off x="3200400" y="5612524"/>
                <a:ext cx="788276" cy="394139"/>
              </a:xfrm>
              <a:prstGeom prst="ellipse">
                <a:avLst/>
              </a:prstGeom>
              <a:solidFill>
                <a:srgbClr val="F01C3F">
                  <a:alpha val="50196"/>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5" name="ZoneTexte 14">
                <a:extLst>
                  <a:ext uri="{FF2B5EF4-FFF2-40B4-BE49-F238E27FC236}">
                    <a16:creationId xmlns:a16="http://schemas.microsoft.com/office/drawing/2014/main" id="{11F0ECFF-6BAB-0484-D0B5-04E41776CF6C}"/>
                  </a:ext>
                </a:extLst>
              </p:cNvPr>
              <p:cNvSpPr txBox="1"/>
              <p:nvPr/>
            </p:nvSpPr>
            <p:spPr>
              <a:xfrm>
                <a:off x="6243146" y="4556234"/>
                <a:ext cx="1276417" cy="538780"/>
              </a:xfrm>
              <a:prstGeom prst="rect">
                <a:avLst/>
              </a:prstGeom>
              <a:noFill/>
            </p:spPr>
            <p:txBody>
              <a:bodyPr wrap="none" rtlCol="0">
                <a:spAutoFit/>
              </a:bodyPr>
              <a:lstStyle/>
              <a:p>
                <a:r>
                  <a:rPr lang="en-US" sz="1013" b="1" dirty="0">
                    <a:latin typeface="Arial Narrow" pitchFamily="34" charset="0"/>
                  </a:rPr>
                  <a:t>Homogeneous</a:t>
                </a:r>
                <a:r>
                  <a:rPr lang="fr-FR" sz="1013" b="1" dirty="0">
                    <a:latin typeface="Arial Narrow" pitchFamily="34" charset="0"/>
                  </a:rPr>
                  <a:t> </a:t>
                </a:r>
              </a:p>
              <a:p>
                <a:r>
                  <a:rPr lang="en-US" sz="1013" b="1" dirty="0">
                    <a:latin typeface="Arial Narrow" pitchFamily="34" charset="0"/>
                  </a:rPr>
                  <a:t>deformation</a:t>
                </a:r>
              </a:p>
            </p:txBody>
          </p:sp>
          <p:sp>
            <p:nvSpPr>
              <p:cNvPr id="16" name="ZoneTexte 15">
                <a:extLst>
                  <a:ext uri="{FF2B5EF4-FFF2-40B4-BE49-F238E27FC236}">
                    <a16:creationId xmlns:a16="http://schemas.microsoft.com/office/drawing/2014/main" id="{E645C197-F6BC-9414-8D5B-2F260FF5E9F2}"/>
                  </a:ext>
                </a:extLst>
              </p:cNvPr>
              <p:cNvSpPr txBox="1"/>
              <p:nvPr/>
            </p:nvSpPr>
            <p:spPr>
              <a:xfrm>
                <a:off x="2522482" y="1765738"/>
                <a:ext cx="1257183" cy="330945"/>
              </a:xfrm>
              <a:prstGeom prst="rect">
                <a:avLst/>
              </a:prstGeom>
              <a:noFill/>
            </p:spPr>
            <p:txBody>
              <a:bodyPr wrap="none" rtlCol="0">
                <a:spAutoFit/>
              </a:bodyPr>
              <a:lstStyle/>
              <a:p>
                <a:r>
                  <a:rPr lang="en-US" sz="1013" b="1" dirty="0">
                    <a:latin typeface="Arial Narrow" pitchFamily="34" charset="0"/>
                  </a:rPr>
                  <a:t>Wedge </a:t>
                </a:r>
                <a:r>
                  <a:rPr lang="en-US" sz="1013" b="1" dirty="0" err="1">
                    <a:latin typeface="Arial Narrow" pitchFamily="34" charset="0"/>
                  </a:rPr>
                  <a:t>spliting</a:t>
                </a:r>
                <a:endParaRPr lang="en-US" sz="1013" b="1" dirty="0">
                  <a:latin typeface="Arial Narrow" pitchFamily="34" charset="0"/>
                </a:endParaRPr>
              </a:p>
            </p:txBody>
          </p:sp>
          <p:sp>
            <p:nvSpPr>
              <p:cNvPr id="17" name="ZoneTexte 16">
                <a:extLst>
                  <a:ext uri="{FF2B5EF4-FFF2-40B4-BE49-F238E27FC236}">
                    <a16:creationId xmlns:a16="http://schemas.microsoft.com/office/drawing/2014/main" id="{7AC3C9CD-9419-9AAA-B4A5-B9BBBADC94BA}"/>
                  </a:ext>
                </a:extLst>
              </p:cNvPr>
              <p:cNvSpPr txBox="1"/>
              <p:nvPr/>
            </p:nvSpPr>
            <p:spPr>
              <a:xfrm>
                <a:off x="5076498" y="1702676"/>
                <a:ext cx="1105431" cy="330945"/>
              </a:xfrm>
              <a:prstGeom prst="rect">
                <a:avLst/>
              </a:prstGeom>
              <a:noFill/>
            </p:spPr>
            <p:txBody>
              <a:bodyPr wrap="none" rtlCol="0">
                <a:spAutoFit/>
              </a:bodyPr>
              <a:lstStyle/>
              <a:p>
                <a:r>
                  <a:rPr lang="fr-FR" sz="1013" b="1" dirty="0" err="1">
                    <a:latin typeface="Arial Narrow" pitchFamily="34" charset="0"/>
                  </a:rPr>
                  <a:t>Shear</a:t>
                </a:r>
                <a:r>
                  <a:rPr lang="fr-FR" sz="1013" b="1" dirty="0">
                    <a:latin typeface="Arial Narrow" pitchFamily="34" charset="0"/>
                  </a:rPr>
                  <a:t> </a:t>
                </a:r>
                <a:r>
                  <a:rPr lang="fr-FR" sz="1013" b="1" dirty="0" err="1">
                    <a:latin typeface="Arial Narrow" pitchFamily="34" charset="0"/>
                  </a:rPr>
                  <a:t>failure</a:t>
                </a:r>
                <a:endParaRPr lang="fr-FR" sz="1013" b="1" dirty="0">
                  <a:latin typeface="Arial Narrow" pitchFamily="34" charset="0"/>
                </a:endParaRPr>
              </a:p>
            </p:txBody>
          </p:sp>
        </p:grpSp>
        <p:sp>
          <p:nvSpPr>
            <p:cNvPr id="20" name="Rectangle 19">
              <a:extLst>
                <a:ext uri="{FF2B5EF4-FFF2-40B4-BE49-F238E27FC236}">
                  <a16:creationId xmlns:a16="http://schemas.microsoft.com/office/drawing/2014/main" id="{BE68DBD1-656F-250E-1FC9-B26884274E72}"/>
                </a:ext>
              </a:extLst>
            </p:cNvPr>
            <p:cNvSpPr/>
            <p:nvPr/>
          </p:nvSpPr>
          <p:spPr bwMode="auto">
            <a:xfrm>
              <a:off x="6523630" y="996287"/>
              <a:ext cx="81886" cy="4230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grpSp>
      <p:sp>
        <p:nvSpPr>
          <p:cNvPr id="18" name="ZoneTexte 17">
            <a:extLst>
              <a:ext uri="{FF2B5EF4-FFF2-40B4-BE49-F238E27FC236}">
                <a16:creationId xmlns:a16="http://schemas.microsoft.com/office/drawing/2014/main" id="{E4C7593F-6575-2676-F652-76C3CA6C742F}"/>
              </a:ext>
            </a:extLst>
          </p:cNvPr>
          <p:cNvSpPr txBox="1"/>
          <p:nvPr/>
        </p:nvSpPr>
        <p:spPr>
          <a:xfrm>
            <a:off x="5509693" y="4751085"/>
            <a:ext cx="2549096" cy="415498"/>
          </a:xfrm>
          <a:prstGeom prst="rect">
            <a:avLst/>
          </a:prstGeom>
          <a:noFill/>
        </p:spPr>
        <p:txBody>
          <a:bodyPr wrap="none" rtlCol="0">
            <a:spAutoFit/>
          </a:bodyPr>
          <a:lstStyle/>
          <a:p>
            <a:r>
              <a:rPr lang="en-US" sz="1050" dirty="0"/>
              <a:t>Peak strength </a:t>
            </a:r>
            <a:r>
              <a:rPr lang="en-US" sz="1050" dirty="0">
                <a:sym typeface="Wingdings" pitchFamily="2" charset="2"/>
              </a:rPr>
              <a:t> localized deformation </a:t>
            </a:r>
            <a:endParaRPr lang="en-US" sz="1050" dirty="0"/>
          </a:p>
          <a:p>
            <a:r>
              <a:rPr lang="en-US" sz="1050" dirty="0"/>
              <a:t>2% of strain </a:t>
            </a:r>
            <a:r>
              <a:rPr lang="en-US" sz="1050" dirty="0">
                <a:sym typeface="Wingdings" pitchFamily="2" charset="2"/>
              </a:rPr>
              <a:t> distributed deformation</a:t>
            </a:r>
          </a:p>
        </p:txBody>
      </p:sp>
    </p:spTree>
    <p:extLst>
      <p:ext uri="{BB962C8B-B14F-4D97-AF65-F5344CB8AC3E}">
        <p14:creationId xmlns:p14="http://schemas.microsoft.com/office/powerpoint/2010/main" val="29960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0" y="0"/>
            <a:ext cx="0" cy="0"/>
          </a:xfrm>
        </p:spPr>
        <p:txBody>
          <a:bodyPr/>
          <a:lstStyle/>
          <a:p>
            <a:endParaRPr lang="de-DE" dirty="0"/>
          </a:p>
        </p:txBody>
      </p:sp>
      <p:sp>
        <p:nvSpPr>
          <p:cNvPr id="6" name="Slide Number Placeholder 5"/>
          <p:cNvSpPr>
            <a:spLocks noGrp="1"/>
          </p:cNvSpPr>
          <p:nvPr>
            <p:ph type="sldNum" sz="quarter" idx="4294967295"/>
          </p:nvPr>
        </p:nvSpPr>
        <p:spPr>
          <a:xfrm>
            <a:off x="8631238" y="195263"/>
            <a:ext cx="512762" cy="163512"/>
          </a:xfrm>
        </p:spPr>
        <p:txBody>
          <a:bodyPr/>
          <a:lstStyle/>
          <a:p>
            <a:fld id="{6C6AE60A-B69C-4790-82F7-3882EDF23186}" type="slidenum">
              <a:rPr lang="de-DE" smtClean="0"/>
              <a:t>43</a:t>
            </a:fld>
            <a:endParaRPr lang="de-DE"/>
          </a:p>
        </p:txBody>
      </p:sp>
      <p:sp>
        <p:nvSpPr>
          <p:cNvPr id="8" name="TextBox 7"/>
          <p:cNvSpPr txBox="1"/>
          <p:nvPr/>
        </p:nvSpPr>
        <p:spPr>
          <a:xfrm>
            <a:off x="1800496" y="32370"/>
            <a:ext cx="5543008" cy="379656"/>
          </a:xfrm>
          <a:prstGeom prst="rect">
            <a:avLst/>
          </a:prstGeom>
          <a:noFill/>
        </p:spPr>
        <p:txBody>
          <a:bodyPr vert="horz" wrap="square" lIns="180000" tIns="0" rIns="72000" bIns="46800" rtlCol="0" anchor="t">
            <a:spAutoFit/>
          </a:bodyPr>
          <a:lstStyle>
            <a:lvl1pPr algn="ctr">
              <a:lnSpc>
                <a:spcPct val="90000"/>
              </a:lnSpc>
              <a:spcBef>
                <a:spcPct val="0"/>
              </a:spcBef>
              <a:buNone/>
              <a:defRPr sz="2400" b="1" i="0" spc="-70" baseline="0"/>
            </a:lvl1pPr>
          </a:lstStyle>
          <a:p>
            <a:r>
              <a:rPr lang="fr-FR" dirty="0"/>
              <a:t>Transition fragile/ductile</a:t>
            </a:r>
          </a:p>
        </p:txBody>
      </p:sp>
      <p:sp>
        <p:nvSpPr>
          <p:cNvPr id="9" name="Rectangle 8"/>
          <p:cNvSpPr/>
          <p:nvPr/>
        </p:nvSpPr>
        <p:spPr>
          <a:xfrm>
            <a:off x="1409331" y="1666621"/>
            <a:ext cx="4755263" cy="1021626"/>
          </a:xfrm>
          <a:prstGeom prst="rect">
            <a:avLst/>
          </a:prstGeom>
        </p:spPr>
        <p:txBody>
          <a:bodyPr wrap="square">
            <a:spAutoFit/>
          </a:bodyPr>
          <a:lstStyle/>
          <a:p>
            <a:r>
              <a:rPr lang="fr-FR" sz="1500" dirty="0">
                <a:latin typeface="Times New Roman" panose="02020603050405020304" pitchFamily="18" charset="0"/>
              </a:rPr>
              <a:t>• </a:t>
            </a:r>
            <a:r>
              <a:rPr lang="fr-FR" sz="1500" i="1" dirty="0">
                <a:latin typeface="Times New Roman" panose="02020603050405020304" pitchFamily="18" charset="0"/>
              </a:rPr>
              <a:t>Basse </a:t>
            </a:r>
            <a:r>
              <a:rPr lang="fr-FR" sz="1500" i="1" dirty="0" err="1">
                <a:latin typeface="Times New Roman" panose="02020603050405020304" pitchFamily="18" charset="0"/>
              </a:rPr>
              <a:t>temperature</a:t>
            </a:r>
            <a:r>
              <a:rPr lang="fr-FR" sz="1500" i="1" dirty="0">
                <a:latin typeface="Times New Roman" panose="02020603050405020304" pitchFamily="18" charset="0"/>
              </a:rPr>
              <a:t> </a:t>
            </a:r>
            <a:r>
              <a:rPr lang="fr-FR" sz="1500" dirty="0">
                <a:latin typeface="Times New Roman" panose="02020603050405020304" pitchFamily="18" charset="0"/>
              </a:rPr>
              <a:t>transition fragile-ductile</a:t>
            </a:r>
          </a:p>
          <a:p>
            <a:r>
              <a:rPr lang="fr-FR" sz="1013" dirty="0">
                <a:latin typeface="Times New Roman" panose="02020603050405020304" pitchFamily="18" charset="0"/>
              </a:rPr>
              <a:t>–fracturation - fluage </a:t>
            </a:r>
            <a:r>
              <a:rPr lang="fr-FR" sz="1013" dirty="0" err="1">
                <a:latin typeface="Times New Roman" panose="02020603050405020304" pitchFamily="18" charset="0"/>
              </a:rPr>
              <a:t>cataclastique</a:t>
            </a:r>
            <a:endParaRPr lang="fr-FR" sz="1013" dirty="0">
              <a:latin typeface="Times New Roman" panose="02020603050405020304" pitchFamily="18" charset="0"/>
            </a:endParaRPr>
          </a:p>
          <a:p>
            <a:endParaRPr lang="fr-FR" sz="1013" dirty="0">
              <a:latin typeface="Times New Roman" panose="02020603050405020304" pitchFamily="18" charset="0"/>
            </a:endParaRPr>
          </a:p>
          <a:p>
            <a:r>
              <a:rPr lang="fr-FR" sz="1500" dirty="0">
                <a:latin typeface="Times New Roman" panose="02020603050405020304" pitchFamily="18" charset="0"/>
              </a:rPr>
              <a:t>• </a:t>
            </a:r>
            <a:r>
              <a:rPr lang="fr-FR" sz="1500" i="1" dirty="0">
                <a:latin typeface="Times New Roman" panose="02020603050405020304" pitchFamily="18" charset="0"/>
              </a:rPr>
              <a:t>haute </a:t>
            </a:r>
            <a:r>
              <a:rPr lang="fr-FR" sz="1500" i="1" dirty="0" err="1">
                <a:latin typeface="Times New Roman" panose="02020603050405020304" pitchFamily="18" charset="0"/>
              </a:rPr>
              <a:t>temperature</a:t>
            </a:r>
            <a:r>
              <a:rPr lang="fr-FR" sz="1500" i="1" dirty="0">
                <a:latin typeface="Times New Roman" panose="02020603050405020304" pitchFamily="18" charset="0"/>
              </a:rPr>
              <a:t> </a:t>
            </a:r>
            <a:r>
              <a:rPr lang="fr-FR" sz="1500" dirty="0">
                <a:latin typeface="Times New Roman" panose="02020603050405020304" pitchFamily="18" charset="0"/>
              </a:rPr>
              <a:t>transition fragile-ductile</a:t>
            </a:r>
          </a:p>
          <a:p>
            <a:r>
              <a:rPr lang="fr-FR" sz="1013" dirty="0">
                <a:latin typeface="Times New Roman" panose="02020603050405020304" pitchFamily="18" charset="0"/>
              </a:rPr>
              <a:t>– </a:t>
            </a:r>
            <a:r>
              <a:rPr lang="fr-FR" sz="1013" dirty="0" err="1">
                <a:latin typeface="Times New Roman" panose="02020603050405020304" pitchFamily="18" charset="0"/>
              </a:rPr>
              <a:t>cataclastique</a:t>
            </a:r>
            <a:r>
              <a:rPr lang="fr-FR" sz="1013" dirty="0">
                <a:latin typeface="Times New Roman" panose="02020603050405020304" pitchFamily="18" charset="0"/>
              </a:rPr>
              <a:t> - fluage plasticité intra-cristalline, fluage par diffusion</a:t>
            </a:r>
            <a:endParaRPr lang="fr-FR" sz="1013" dirty="0"/>
          </a:p>
        </p:txBody>
      </p:sp>
      <p:sp>
        <p:nvSpPr>
          <p:cNvPr id="10" name="Rectangle 9"/>
          <p:cNvSpPr/>
          <p:nvPr/>
        </p:nvSpPr>
        <p:spPr>
          <a:xfrm>
            <a:off x="1143001" y="4826318"/>
            <a:ext cx="6469763" cy="256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Tree>
    <p:extLst>
      <p:ext uri="{BB962C8B-B14F-4D97-AF65-F5344CB8AC3E}">
        <p14:creationId xmlns:p14="http://schemas.microsoft.com/office/powerpoint/2010/main" val="36933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268730" y="151653"/>
            <a:ext cx="6858000" cy="379656"/>
          </a:xfrm>
          <a:prstGeom prst="rect">
            <a:avLst/>
          </a:prstGeom>
          <a:noFill/>
        </p:spPr>
        <p:txBody>
          <a:bodyPr vert="horz" wrap="square" lIns="180000" tIns="0" rIns="72000" bIns="46800" rtlCol="0" anchor="t">
            <a:spAutoFit/>
          </a:bodyPr>
          <a:lstStyle>
            <a:defPPr>
              <a:defRPr lang="fr-FR"/>
            </a:defPPr>
            <a:lvl1pPr algn="ctr">
              <a:lnSpc>
                <a:spcPct val="90000"/>
              </a:lnSpc>
              <a:spcBef>
                <a:spcPct val="0"/>
              </a:spcBef>
              <a:buNone/>
              <a:defRPr sz="2400" b="1" i="0" spc="-70" baseline="0"/>
            </a:lvl1pPr>
          </a:lstStyle>
          <a:p>
            <a:r>
              <a:rPr lang="en-US" altLang="fr-FR" dirty="0" err="1"/>
              <a:t>Mécanisme</a:t>
            </a:r>
            <a:r>
              <a:rPr lang="en-US" altLang="fr-FR" dirty="0"/>
              <a:t> de </a:t>
            </a:r>
            <a:r>
              <a:rPr lang="en-US" altLang="fr-FR" dirty="0" err="1"/>
              <a:t>déformation</a:t>
            </a:r>
            <a:r>
              <a:rPr lang="en-US" altLang="fr-FR" dirty="0"/>
              <a:t> </a:t>
            </a:r>
          </a:p>
        </p:txBody>
      </p:sp>
      <p:sp>
        <p:nvSpPr>
          <p:cNvPr id="22531" name="Text Box 3"/>
          <p:cNvSpPr txBox="1">
            <a:spLocks noChangeArrowheads="1"/>
          </p:cNvSpPr>
          <p:nvPr/>
        </p:nvSpPr>
        <p:spPr bwMode="auto">
          <a:xfrm>
            <a:off x="1312069" y="1294830"/>
            <a:ext cx="68580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CC6600"/>
                </a:solidFill>
                <a:latin typeface="Comic Sans MS" panose="030F0702030302020204" pitchFamily="66" charset="0"/>
                <a:ea typeface="MS PGothic" panose="020B0600070205080204" pitchFamily="34" charset="-128"/>
              </a:defRPr>
            </a:lvl1pPr>
            <a:lvl2pPr marL="37931725" indent="-37474525">
              <a:defRPr sz="2000" b="1">
                <a:solidFill>
                  <a:srgbClr val="CC6600"/>
                </a:solidFill>
                <a:latin typeface="Comic Sans MS" panose="030F0702030302020204" pitchFamily="66" charset="0"/>
                <a:ea typeface="MS PGothic" panose="020B0600070205080204" pitchFamily="34" charset="-128"/>
              </a:defRPr>
            </a:lvl2pPr>
            <a:lvl3pPr marL="1143000" indent="-228600">
              <a:defRPr sz="2000" b="1">
                <a:solidFill>
                  <a:srgbClr val="CC6600"/>
                </a:solidFill>
                <a:latin typeface="Comic Sans MS" panose="030F0702030302020204" pitchFamily="66" charset="0"/>
                <a:ea typeface="MS PGothic" panose="020B0600070205080204" pitchFamily="34" charset="-128"/>
              </a:defRPr>
            </a:lvl3pPr>
            <a:lvl4pPr marL="1600200" indent="-228600">
              <a:defRPr sz="2000" b="1">
                <a:solidFill>
                  <a:srgbClr val="CC6600"/>
                </a:solidFill>
                <a:latin typeface="Comic Sans MS" panose="030F0702030302020204" pitchFamily="66" charset="0"/>
                <a:ea typeface="MS PGothic" panose="020B0600070205080204" pitchFamily="34" charset="-128"/>
              </a:defRPr>
            </a:lvl4pPr>
            <a:lvl5pPr marL="2057400" indent="-228600">
              <a:defRPr sz="2000" b="1">
                <a:solidFill>
                  <a:srgbClr val="CC66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000" b="1">
                <a:solidFill>
                  <a:srgbClr val="CC66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000" b="1">
                <a:solidFill>
                  <a:srgbClr val="CC66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000" b="1">
                <a:solidFill>
                  <a:srgbClr val="CC66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000" b="1">
                <a:solidFill>
                  <a:srgbClr val="CC6600"/>
                </a:solidFill>
                <a:latin typeface="Comic Sans MS" panose="030F0702030302020204" pitchFamily="66" charset="0"/>
                <a:ea typeface="MS PGothic" panose="020B0600070205080204" pitchFamily="34" charset="-128"/>
              </a:defRPr>
            </a:lvl9pPr>
          </a:lstStyle>
          <a:p>
            <a:pPr>
              <a:spcBef>
                <a:spcPct val="50000"/>
              </a:spcBef>
            </a:pPr>
            <a:r>
              <a:rPr lang="en-US" altLang="fr-FR" sz="1500" dirty="0">
                <a:solidFill>
                  <a:srgbClr val="000000"/>
                </a:solidFill>
                <a:latin typeface="Arial" panose="020B0604020202020204" pitchFamily="34" charset="0"/>
                <a:cs typeface="Arial" panose="020B0604020202020204" pitchFamily="34" charset="0"/>
              </a:rPr>
              <a:t>5 </a:t>
            </a:r>
            <a:r>
              <a:rPr lang="en-US" altLang="fr-FR" sz="1500" dirty="0" err="1">
                <a:solidFill>
                  <a:srgbClr val="000000"/>
                </a:solidFill>
                <a:latin typeface="Arial" panose="020B0604020202020204" pitchFamily="34" charset="0"/>
                <a:cs typeface="Arial" panose="020B0604020202020204" pitchFamily="34" charset="0"/>
              </a:rPr>
              <a:t>catégorie</a:t>
            </a:r>
            <a:r>
              <a:rPr lang="en-US" altLang="fr-FR" sz="1500" dirty="0">
                <a:solidFill>
                  <a:srgbClr val="000000"/>
                </a:solidFill>
                <a:latin typeface="Arial" panose="020B0604020202020204" pitchFamily="34" charset="0"/>
                <a:cs typeface="Arial" panose="020B0604020202020204" pitchFamily="34" charset="0"/>
              </a:rPr>
              <a:t>:</a:t>
            </a:r>
          </a:p>
          <a:p>
            <a:pPr>
              <a:spcBef>
                <a:spcPct val="50000"/>
              </a:spcBef>
            </a:pPr>
            <a:r>
              <a:rPr lang="en-US" altLang="fr-FR" sz="1500" b="0" dirty="0">
                <a:solidFill>
                  <a:srgbClr val="000000"/>
                </a:solidFill>
                <a:latin typeface="Arial" panose="020B0604020202020204" pitchFamily="34" charset="0"/>
                <a:cs typeface="Arial" panose="020B0604020202020204" pitchFamily="34" charset="0"/>
              </a:rPr>
              <a:t>1) </a:t>
            </a:r>
            <a:r>
              <a:rPr lang="en-US" altLang="fr-FR" sz="1500" b="0" dirty="0" err="1">
                <a:solidFill>
                  <a:srgbClr val="000000"/>
                </a:solidFill>
                <a:latin typeface="Arial" panose="020B0604020202020204" pitchFamily="34" charset="0"/>
                <a:cs typeface="Arial" panose="020B0604020202020204" pitchFamily="34" charset="0"/>
              </a:rPr>
              <a:t>Fracturation</a:t>
            </a:r>
            <a:r>
              <a:rPr lang="en-US" altLang="fr-FR" sz="1500" b="0" dirty="0">
                <a:solidFill>
                  <a:srgbClr val="000000"/>
                </a:solidFill>
                <a:latin typeface="Arial" panose="020B0604020202020204" pitchFamily="34" charset="0"/>
                <a:cs typeface="Arial" panose="020B0604020202020204" pitchFamily="34" charset="0"/>
              </a:rPr>
              <a:t>, </a:t>
            </a:r>
            <a:r>
              <a:rPr lang="en-US" altLang="fr-FR" sz="1500" b="0" dirty="0" err="1">
                <a:solidFill>
                  <a:srgbClr val="000000"/>
                </a:solidFill>
                <a:latin typeface="Arial" panose="020B0604020202020204" pitchFamily="34" charset="0"/>
                <a:cs typeface="Arial" panose="020B0604020202020204" pitchFamily="34" charset="0"/>
              </a:rPr>
              <a:t>fluage</a:t>
            </a:r>
            <a:r>
              <a:rPr lang="en-US" altLang="fr-FR" sz="1500" b="0" dirty="0">
                <a:solidFill>
                  <a:srgbClr val="000000"/>
                </a:solidFill>
                <a:latin typeface="Arial" panose="020B0604020202020204" pitchFamily="34" charset="0"/>
                <a:cs typeface="Arial" panose="020B0604020202020204" pitchFamily="34" charset="0"/>
              </a:rPr>
              <a:t> </a:t>
            </a:r>
            <a:r>
              <a:rPr lang="en-US" altLang="fr-FR" sz="1500" b="0" dirty="0" err="1">
                <a:solidFill>
                  <a:srgbClr val="000000"/>
                </a:solidFill>
                <a:latin typeface="Arial" panose="020B0604020202020204" pitchFamily="34" charset="0"/>
                <a:cs typeface="Arial" panose="020B0604020202020204" pitchFamily="34" charset="0"/>
              </a:rPr>
              <a:t>cataclastique</a:t>
            </a:r>
            <a:r>
              <a:rPr lang="en-US" altLang="fr-FR" sz="1500" b="0" dirty="0">
                <a:solidFill>
                  <a:srgbClr val="000000"/>
                </a:solidFill>
                <a:latin typeface="Arial" panose="020B0604020202020204" pitchFamily="34" charset="0"/>
                <a:cs typeface="Arial" panose="020B0604020202020204" pitchFamily="34" charset="0"/>
              </a:rPr>
              <a:t>, and </a:t>
            </a:r>
            <a:r>
              <a:rPr lang="en-US" altLang="fr-FR" sz="1500" b="0" dirty="0" err="1">
                <a:solidFill>
                  <a:srgbClr val="000000"/>
                </a:solidFill>
                <a:latin typeface="Arial" panose="020B0604020202020204" pitchFamily="34" charset="0"/>
                <a:cs typeface="Arial" panose="020B0604020202020204" pitchFamily="34" charset="0"/>
              </a:rPr>
              <a:t>glissement</a:t>
            </a:r>
            <a:r>
              <a:rPr lang="en-US" altLang="fr-FR" sz="1500" b="0" dirty="0">
                <a:solidFill>
                  <a:srgbClr val="000000"/>
                </a:solidFill>
                <a:latin typeface="Arial" panose="020B0604020202020204" pitchFamily="34" charset="0"/>
                <a:cs typeface="Arial" panose="020B0604020202020204" pitchFamily="34" charset="0"/>
              </a:rPr>
              <a:t>.</a:t>
            </a:r>
          </a:p>
          <a:p>
            <a:pPr>
              <a:spcBef>
                <a:spcPct val="50000"/>
              </a:spcBef>
            </a:pPr>
            <a:r>
              <a:rPr lang="en-US" altLang="fr-FR" sz="1500" b="0" dirty="0">
                <a:solidFill>
                  <a:srgbClr val="000000"/>
                </a:solidFill>
                <a:latin typeface="Arial" panose="020B0604020202020204" pitchFamily="34" charset="0"/>
                <a:cs typeface="Arial" panose="020B0604020202020204" pitchFamily="34" charset="0"/>
              </a:rPr>
              <a:t>2) </a:t>
            </a:r>
            <a:r>
              <a:rPr lang="en-US" altLang="fr-FR" sz="1500" b="0" dirty="0" err="1">
                <a:solidFill>
                  <a:srgbClr val="000000"/>
                </a:solidFill>
                <a:latin typeface="Arial" panose="020B0604020202020204" pitchFamily="34" charset="0"/>
                <a:cs typeface="Arial" panose="020B0604020202020204" pitchFamily="34" charset="0"/>
              </a:rPr>
              <a:t>Fluage</a:t>
            </a:r>
            <a:r>
              <a:rPr lang="en-US" altLang="fr-FR" sz="1500" b="0" dirty="0">
                <a:solidFill>
                  <a:srgbClr val="000000"/>
                </a:solidFill>
                <a:latin typeface="Arial" panose="020B0604020202020204" pitchFamily="34" charset="0"/>
                <a:cs typeface="Arial" panose="020B0604020202020204" pitchFamily="34" charset="0"/>
              </a:rPr>
              <a:t> par dislocation</a:t>
            </a:r>
          </a:p>
          <a:p>
            <a:pPr>
              <a:spcBef>
                <a:spcPct val="50000"/>
              </a:spcBef>
            </a:pPr>
            <a:r>
              <a:rPr lang="en-US" altLang="fr-FR" sz="1500" b="0" dirty="0">
                <a:solidFill>
                  <a:srgbClr val="000000"/>
                </a:solidFill>
                <a:latin typeface="Arial" panose="020B0604020202020204" pitchFamily="34" charset="0"/>
                <a:cs typeface="Arial" panose="020B0604020202020204" pitchFamily="34" charset="0"/>
              </a:rPr>
              <a:t>3) </a:t>
            </a:r>
            <a:r>
              <a:rPr lang="en-US" altLang="fr-FR" sz="1500" b="0" dirty="0" err="1">
                <a:solidFill>
                  <a:srgbClr val="000000"/>
                </a:solidFill>
                <a:latin typeface="Arial" panose="020B0604020202020204" pitchFamily="34" charset="0"/>
                <a:cs typeface="Arial" panose="020B0604020202020204" pitchFamily="34" charset="0"/>
              </a:rPr>
              <a:t>Fluage</a:t>
            </a:r>
            <a:r>
              <a:rPr lang="en-US" altLang="fr-FR" sz="1500" b="0" dirty="0">
                <a:solidFill>
                  <a:srgbClr val="000000"/>
                </a:solidFill>
                <a:latin typeface="Arial" panose="020B0604020202020204" pitchFamily="34" charset="0"/>
                <a:cs typeface="Arial" panose="020B0604020202020204" pitchFamily="34" charset="0"/>
              </a:rPr>
              <a:t> par diffusion</a:t>
            </a:r>
          </a:p>
          <a:p>
            <a:pPr>
              <a:spcBef>
                <a:spcPct val="50000"/>
              </a:spcBef>
            </a:pPr>
            <a:r>
              <a:rPr lang="en-US" altLang="fr-FR" sz="1500" b="0" dirty="0">
                <a:solidFill>
                  <a:srgbClr val="000000"/>
                </a:solidFill>
                <a:latin typeface="Arial" panose="020B0604020202020204" pitchFamily="34" charset="0"/>
                <a:cs typeface="Arial" panose="020B0604020202020204" pitchFamily="34" charset="0"/>
              </a:rPr>
              <a:t>4) </a:t>
            </a:r>
            <a:r>
              <a:rPr lang="en-US" altLang="fr-FR" sz="1500" b="0" dirty="0" err="1">
                <a:solidFill>
                  <a:srgbClr val="000000"/>
                </a:solidFill>
                <a:latin typeface="Arial" panose="020B0604020202020204" pitchFamily="34" charset="0"/>
                <a:cs typeface="Arial" panose="020B0604020202020204" pitchFamily="34" charset="0"/>
              </a:rPr>
              <a:t>Fluage</a:t>
            </a:r>
            <a:r>
              <a:rPr lang="en-US" altLang="fr-FR" sz="1500" b="0" dirty="0">
                <a:solidFill>
                  <a:srgbClr val="000000"/>
                </a:solidFill>
                <a:latin typeface="Arial" panose="020B0604020202020204" pitchFamily="34" charset="0"/>
                <a:cs typeface="Arial" panose="020B0604020202020204" pitchFamily="34" charset="0"/>
              </a:rPr>
              <a:t> par dissolution</a:t>
            </a:r>
          </a:p>
          <a:p>
            <a:pPr>
              <a:spcBef>
                <a:spcPct val="50000"/>
              </a:spcBef>
            </a:pPr>
            <a:r>
              <a:rPr lang="en-US" altLang="fr-FR" sz="1500" b="0" dirty="0">
                <a:solidFill>
                  <a:srgbClr val="000000"/>
                </a:solidFill>
                <a:latin typeface="Arial" panose="020B0604020202020204" pitchFamily="34" charset="0"/>
                <a:cs typeface="Arial" panose="020B0604020202020204" pitchFamily="34" charset="0"/>
              </a:rPr>
              <a:t>5) </a:t>
            </a:r>
            <a:r>
              <a:rPr lang="en-US" altLang="fr-FR" sz="1500" b="0" dirty="0" err="1">
                <a:solidFill>
                  <a:srgbClr val="000000"/>
                </a:solidFill>
                <a:latin typeface="Arial" panose="020B0604020202020204" pitchFamily="34" charset="0"/>
                <a:cs typeface="Arial" panose="020B0604020202020204" pitchFamily="34" charset="0"/>
              </a:rPr>
              <a:t>Jumellage</a:t>
            </a:r>
            <a:endParaRPr lang="en-US" altLang="fr-FR" sz="1500" b="0" dirty="0">
              <a:solidFill>
                <a:srgbClr val="000000"/>
              </a:solidFill>
              <a:latin typeface="Arial" panose="020B0604020202020204" pitchFamily="34" charset="0"/>
              <a:cs typeface="Arial" panose="020B0604020202020204" pitchFamily="34" charset="0"/>
            </a:endParaRPr>
          </a:p>
          <a:p>
            <a:pPr>
              <a:spcBef>
                <a:spcPct val="50000"/>
              </a:spcBef>
            </a:pPr>
            <a:endParaRPr lang="en-US" altLang="fr-FR" sz="1500" b="0" dirty="0">
              <a:solidFill>
                <a:srgbClr val="000000"/>
              </a:solidFill>
              <a:latin typeface="Arial" panose="020B0604020202020204" pitchFamily="34" charset="0"/>
              <a:cs typeface="Arial" panose="020B0604020202020204" pitchFamily="34" charset="0"/>
            </a:endParaRPr>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731" y="1925955"/>
            <a:ext cx="2945606"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68730" y="4652010"/>
            <a:ext cx="2491740" cy="491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3" name="Espace réservé du pied de page 2"/>
          <p:cNvSpPr>
            <a:spLocks noGrp="1"/>
          </p:cNvSpPr>
          <p:nvPr>
            <p:ph type="ftr" sz="quarter" idx="4294967295"/>
          </p:nvPr>
        </p:nvSpPr>
        <p:spPr>
          <a:xfrm>
            <a:off x="5935663" y="6308725"/>
            <a:ext cx="3208337" cy="468313"/>
          </a:xfrm>
          <a:prstGeom prst="rect">
            <a:avLst/>
          </a:prstGeom>
          <a:ln/>
        </p:spPr>
        <p:txBody>
          <a:bodyPr vert="horz" wrap="none" lIns="0" tIns="0" rIns="0" bIns="0" rtlCol="0" anchor="ctr"/>
          <a:lstStyle>
            <a:defPPr>
              <a:defRPr lang="de-DE"/>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a:t>Violay Marie</a:t>
            </a:r>
          </a:p>
        </p:txBody>
      </p:sp>
      <p:sp>
        <p:nvSpPr>
          <p:cNvPr id="4" name="Espace réservé du numéro de diapositive 3"/>
          <p:cNvSpPr>
            <a:spLocks noGrp="1"/>
          </p:cNvSpPr>
          <p:nvPr>
            <p:ph type="sldNum" sz="quarter" idx="4294967295"/>
          </p:nvPr>
        </p:nvSpPr>
        <p:spPr>
          <a:xfrm>
            <a:off x="8631238" y="195263"/>
            <a:ext cx="512762" cy="163512"/>
          </a:xfrm>
        </p:spPr>
        <p:txBody>
          <a:bodyPr/>
          <a:lstStyle/>
          <a:p>
            <a:pPr>
              <a:defRPr/>
            </a:pPr>
            <a:fld id="{A183CC95-E5E6-4BCF-8453-3F7D948F56AE}" type="slidenum">
              <a:rPr lang="en-US" smtClean="0"/>
              <a:pPr>
                <a:defRPr/>
              </a:pPr>
              <a:t>44</a:t>
            </a:fld>
            <a:endParaRPr lang="en-US"/>
          </a:p>
        </p:txBody>
      </p:sp>
    </p:spTree>
    <p:extLst>
      <p:ext uri="{BB962C8B-B14F-4D97-AF65-F5344CB8AC3E}">
        <p14:creationId xmlns:p14="http://schemas.microsoft.com/office/powerpoint/2010/main" val="402765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1322615" y="5435"/>
            <a:ext cx="6858000" cy="379656"/>
          </a:xfrm>
          <a:prstGeom prst="rect">
            <a:avLst/>
          </a:prstGeom>
          <a:noFill/>
        </p:spPr>
        <p:txBody>
          <a:bodyPr vert="horz" wrap="square" lIns="180000" tIns="0" rIns="72000" bIns="46800" rtlCol="0" anchor="t">
            <a:spAutoFit/>
          </a:bodyPr>
          <a:lstStyle>
            <a:defPPr>
              <a:defRPr lang="fr-FR"/>
            </a:defPPr>
            <a:lvl1pPr algn="ctr">
              <a:lnSpc>
                <a:spcPct val="90000"/>
              </a:lnSpc>
              <a:spcBef>
                <a:spcPct val="0"/>
              </a:spcBef>
              <a:buNone/>
              <a:defRPr sz="2400" b="1" i="0" spc="-70" baseline="0"/>
            </a:lvl1pPr>
          </a:lstStyle>
          <a:p>
            <a:r>
              <a:rPr lang="fr-FR" altLang="fr-FR" dirty="0"/>
              <a:t>Mécanismes de déformation </a:t>
            </a:r>
          </a:p>
        </p:txBody>
      </p:sp>
      <p:sp>
        <p:nvSpPr>
          <p:cNvPr id="21507" name="Text Box 4"/>
          <p:cNvSpPr txBox="1">
            <a:spLocks noChangeArrowheads="1"/>
          </p:cNvSpPr>
          <p:nvPr/>
        </p:nvSpPr>
        <p:spPr bwMode="auto">
          <a:xfrm>
            <a:off x="1322615" y="1135347"/>
            <a:ext cx="6433457" cy="2862322"/>
          </a:xfrm>
          <a:prstGeom prst="rect">
            <a:avLst/>
          </a:prstGeom>
          <a:noFill/>
          <a:ln>
            <a:noFill/>
          </a:ln>
        </p:spPr>
        <p:txBody>
          <a:bodyPr wrap="square">
            <a:spAutoFit/>
          </a:bodyPr>
          <a:lstStyle>
            <a:lvl1pPr>
              <a:defRPr sz="2000" b="1">
                <a:solidFill>
                  <a:srgbClr val="CC6600"/>
                </a:solidFill>
                <a:latin typeface="Comic Sans MS" panose="030F0702030302020204" pitchFamily="66" charset="0"/>
                <a:ea typeface="MS PGothic" panose="020B0600070205080204" pitchFamily="34" charset="-128"/>
              </a:defRPr>
            </a:lvl1pPr>
            <a:lvl2pPr marL="37931725" indent="-37474525">
              <a:defRPr sz="2000" b="1">
                <a:solidFill>
                  <a:srgbClr val="CC6600"/>
                </a:solidFill>
                <a:latin typeface="Comic Sans MS" panose="030F0702030302020204" pitchFamily="66" charset="0"/>
                <a:ea typeface="MS PGothic" panose="020B0600070205080204" pitchFamily="34" charset="-128"/>
              </a:defRPr>
            </a:lvl2pPr>
            <a:lvl3pPr marL="1143000" indent="-228600">
              <a:defRPr sz="2000" b="1">
                <a:solidFill>
                  <a:srgbClr val="CC6600"/>
                </a:solidFill>
                <a:latin typeface="Comic Sans MS" panose="030F0702030302020204" pitchFamily="66" charset="0"/>
                <a:ea typeface="MS PGothic" panose="020B0600070205080204" pitchFamily="34" charset="-128"/>
              </a:defRPr>
            </a:lvl3pPr>
            <a:lvl4pPr marL="1600200" indent="-228600">
              <a:defRPr sz="2000" b="1">
                <a:solidFill>
                  <a:srgbClr val="CC6600"/>
                </a:solidFill>
                <a:latin typeface="Comic Sans MS" panose="030F0702030302020204" pitchFamily="66" charset="0"/>
                <a:ea typeface="MS PGothic" panose="020B0600070205080204" pitchFamily="34" charset="-128"/>
              </a:defRPr>
            </a:lvl4pPr>
            <a:lvl5pPr marL="2057400" indent="-228600">
              <a:defRPr sz="2000" b="1">
                <a:solidFill>
                  <a:srgbClr val="CC6600"/>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000" b="1">
                <a:solidFill>
                  <a:srgbClr val="CC6600"/>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000" b="1">
                <a:solidFill>
                  <a:srgbClr val="CC6600"/>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000" b="1">
                <a:solidFill>
                  <a:srgbClr val="CC6600"/>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000" b="1">
                <a:solidFill>
                  <a:srgbClr val="CC6600"/>
                </a:solidFill>
                <a:latin typeface="Comic Sans MS" panose="030F0702030302020204" pitchFamily="66" charset="0"/>
                <a:ea typeface="MS PGothic" panose="020B0600070205080204" pitchFamily="34" charset="-128"/>
              </a:defRPr>
            </a:lvl9pPr>
          </a:lstStyle>
          <a:p>
            <a:pPr>
              <a:spcBef>
                <a:spcPct val="50000"/>
              </a:spcBef>
            </a:pPr>
            <a:r>
              <a:rPr lang="fr-FR" altLang="fr-FR" sz="1500" b="0" dirty="0">
                <a:solidFill>
                  <a:schemeClr val="tx1"/>
                </a:solidFill>
                <a:latin typeface="Arial" panose="020B0604020202020204" pitchFamily="34" charset="0"/>
                <a:cs typeface="Arial" panose="020B0604020202020204" pitchFamily="34" charset="0"/>
              </a:rPr>
              <a:t>De nombreux facteurs influencent l’activation (ou non) de mécanismes de </a:t>
            </a:r>
            <a:r>
              <a:rPr lang="fr-FR" altLang="fr-FR" sz="1500" b="0" dirty="0" err="1">
                <a:solidFill>
                  <a:schemeClr val="tx1"/>
                </a:solidFill>
                <a:latin typeface="Arial" panose="020B0604020202020204" pitchFamily="34" charset="0"/>
                <a:cs typeface="Arial" panose="020B0604020202020204" pitchFamily="34" charset="0"/>
              </a:rPr>
              <a:t>def</a:t>
            </a:r>
            <a:r>
              <a:rPr lang="fr-FR" altLang="fr-FR" sz="1500" b="0" dirty="0">
                <a:solidFill>
                  <a:schemeClr val="tx1"/>
                </a:solidFill>
                <a:latin typeface="Arial" panose="020B0604020202020204" pitchFamily="34" charset="0"/>
                <a:cs typeface="Arial" panose="020B0604020202020204" pitchFamily="34" charset="0"/>
              </a:rPr>
              <a:t>. </a:t>
            </a:r>
          </a:p>
          <a:p>
            <a:pPr>
              <a:lnSpc>
                <a:spcPct val="70000"/>
              </a:lnSpc>
              <a:spcBef>
                <a:spcPct val="50000"/>
              </a:spcBef>
              <a:buFontTx/>
              <a:buChar char="•"/>
            </a:pPr>
            <a:r>
              <a:rPr lang="fr-FR" altLang="fr-FR" sz="1500" b="0" dirty="0">
                <a:solidFill>
                  <a:schemeClr val="tx1"/>
                </a:solidFill>
                <a:latin typeface="Arial" panose="020B0604020202020204" pitchFamily="34" charset="0"/>
                <a:cs typeface="Arial" panose="020B0604020202020204" pitchFamily="34" charset="0"/>
              </a:rPr>
              <a:t> Minéralogie, taille de grain</a:t>
            </a:r>
          </a:p>
          <a:p>
            <a:pPr>
              <a:lnSpc>
                <a:spcPct val="70000"/>
              </a:lnSpc>
              <a:spcBef>
                <a:spcPct val="50000"/>
              </a:spcBef>
              <a:buFontTx/>
              <a:buChar char="•"/>
            </a:pPr>
            <a:r>
              <a:rPr lang="fr-FR" altLang="fr-FR" sz="1500" b="0" dirty="0">
                <a:solidFill>
                  <a:schemeClr val="tx1"/>
                </a:solidFill>
                <a:latin typeface="Arial" panose="020B0604020202020204" pitchFamily="34" charset="0"/>
                <a:cs typeface="Arial" panose="020B0604020202020204" pitchFamily="34" charset="0"/>
              </a:rPr>
              <a:t> Température</a:t>
            </a:r>
          </a:p>
          <a:p>
            <a:pPr>
              <a:lnSpc>
                <a:spcPct val="70000"/>
              </a:lnSpc>
              <a:spcBef>
                <a:spcPct val="50000"/>
              </a:spcBef>
              <a:buFontTx/>
              <a:buChar char="•"/>
            </a:pPr>
            <a:r>
              <a:rPr lang="fr-FR" altLang="fr-FR" sz="1500" b="0" dirty="0">
                <a:solidFill>
                  <a:schemeClr val="tx1"/>
                </a:solidFill>
                <a:latin typeface="Arial" panose="020B0604020202020204" pitchFamily="34" charset="0"/>
                <a:cs typeface="Arial" panose="020B0604020202020204" pitchFamily="34" charset="0"/>
              </a:rPr>
              <a:t> pression de confinement pression de pore</a:t>
            </a:r>
          </a:p>
          <a:p>
            <a:pPr>
              <a:lnSpc>
                <a:spcPct val="70000"/>
              </a:lnSpc>
              <a:spcBef>
                <a:spcPct val="50000"/>
              </a:spcBef>
              <a:buFontTx/>
              <a:buChar char="•"/>
            </a:pPr>
            <a:r>
              <a:rPr lang="fr-FR" altLang="fr-FR" sz="1500" b="0" dirty="0">
                <a:solidFill>
                  <a:schemeClr val="tx1"/>
                </a:solidFill>
                <a:latin typeface="Arial" panose="020B0604020202020204" pitchFamily="34" charset="0"/>
                <a:cs typeface="Arial" panose="020B0604020202020204" pitchFamily="34" charset="0"/>
              </a:rPr>
              <a:t> Contrainte </a:t>
            </a:r>
            <a:r>
              <a:rPr lang="fr-FR" altLang="fr-FR" sz="1500" b="0" dirty="0" err="1">
                <a:solidFill>
                  <a:schemeClr val="tx1"/>
                </a:solidFill>
                <a:latin typeface="Arial" panose="020B0604020202020204" pitchFamily="34" charset="0"/>
                <a:cs typeface="Arial" panose="020B0604020202020204" pitchFamily="34" charset="0"/>
              </a:rPr>
              <a:t>diff</a:t>
            </a:r>
            <a:r>
              <a:rPr lang="fr-FR" altLang="fr-FR" sz="1500" b="0" dirty="0">
                <a:solidFill>
                  <a:schemeClr val="tx1"/>
                </a:solidFill>
                <a:latin typeface="Arial" panose="020B0604020202020204" pitchFamily="34" charset="0"/>
                <a:cs typeface="Arial" panose="020B0604020202020204" pitchFamily="34" charset="0"/>
              </a:rPr>
              <a:t>.</a:t>
            </a:r>
            <a:r>
              <a:rPr lang="fr-FR" altLang="fr-FR" sz="1500" b="0" dirty="0">
                <a:solidFill>
                  <a:schemeClr val="tx1"/>
                </a:solidFill>
                <a:cs typeface="Arial" panose="020B0604020202020204" pitchFamily="34" charset="0"/>
              </a:rPr>
              <a:t>(</a:t>
            </a:r>
            <a:r>
              <a:rPr lang="fr-FR" altLang="fr-FR" sz="1500" b="0" dirty="0">
                <a:solidFill>
                  <a:schemeClr val="tx1"/>
                </a:solidFill>
                <a:latin typeface="Symbol" panose="05050102010706020507" pitchFamily="18" charset="2"/>
                <a:cs typeface="Arial" panose="020B0604020202020204" pitchFamily="34" charset="0"/>
              </a:rPr>
              <a:t>s</a:t>
            </a:r>
            <a:r>
              <a:rPr lang="fr-FR" altLang="fr-FR" sz="1500" b="0" baseline="-25000" dirty="0">
                <a:solidFill>
                  <a:schemeClr val="tx1"/>
                </a:solidFill>
                <a:cs typeface="Arial" panose="020B0604020202020204" pitchFamily="34" charset="0"/>
              </a:rPr>
              <a:t>1</a:t>
            </a:r>
            <a:r>
              <a:rPr lang="fr-FR" altLang="fr-FR" sz="1500" b="0" dirty="0">
                <a:solidFill>
                  <a:schemeClr val="tx1"/>
                </a:solidFill>
                <a:cs typeface="Arial" panose="020B0604020202020204" pitchFamily="34" charset="0"/>
              </a:rPr>
              <a:t> - </a:t>
            </a:r>
            <a:r>
              <a:rPr lang="fr-FR" altLang="fr-FR" sz="1500" b="0" dirty="0">
                <a:solidFill>
                  <a:schemeClr val="tx1"/>
                </a:solidFill>
                <a:latin typeface="Symbol" panose="05050102010706020507" pitchFamily="18" charset="2"/>
                <a:cs typeface="Arial" panose="020B0604020202020204" pitchFamily="34" charset="0"/>
              </a:rPr>
              <a:t>s</a:t>
            </a:r>
            <a:r>
              <a:rPr lang="fr-FR" altLang="fr-FR" sz="1500" b="0" baseline="-25000" dirty="0">
                <a:solidFill>
                  <a:schemeClr val="tx1"/>
                </a:solidFill>
                <a:cs typeface="Arial" panose="020B0604020202020204" pitchFamily="34" charset="0"/>
              </a:rPr>
              <a:t>3</a:t>
            </a:r>
            <a:r>
              <a:rPr lang="fr-FR" altLang="fr-FR" sz="1500" b="0" dirty="0">
                <a:solidFill>
                  <a:schemeClr val="tx1"/>
                </a:solidFill>
                <a:cs typeface="Arial" panose="020B0604020202020204" pitchFamily="34" charset="0"/>
              </a:rPr>
              <a:t>)</a:t>
            </a:r>
          </a:p>
          <a:p>
            <a:pPr>
              <a:lnSpc>
                <a:spcPct val="70000"/>
              </a:lnSpc>
              <a:spcBef>
                <a:spcPct val="50000"/>
              </a:spcBef>
              <a:buFontTx/>
              <a:buChar char="•"/>
            </a:pPr>
            <a:r>
              <a:rPr lang="fr-FR" altLang="fr-FR" sz="1500" dirty="0">
                <a:solidFill>
                  <a:schemeClr val="tx1"/>
                </a:solidFill>
                <a:cs typeface="Arial" panose="020B0604020202020204" pitchFamily="34" charset="0"/>
              </a:rPr>
              <a:t> </a:t>
            </a:r>
            <a:r>
              <a:rPr lang="fr-FR" altLang="fr-FR" sz="1500" b="0" dirty="0">
                <a:solidFill>
                  <a:schemeClr val="tx1"/>
                </a:solidFill>
                <a:latin typeface="Arial" panose="020B0604020202020204" pitchFamily="34" charset="0"/>
                <a:cs typeface="Arial" panose="020B0604020202020204" pitchFamily="34" charset="0"/>
              </a:rPr>
              <a:t>vitesse de </a:t>
            </a:r>
            <a:r>
              <a:rPr lang="fr-FR" altLang="fr-FR" sz="1500" b="0" dirty="0" err="1">
                <a:solidFill>
                  <a:schemeClr val="tx1"/>
                </a:solidFill>
                <a:latin typeface="Arial" panose="020B0604020202020204" pitchFamily="34" charset="0"/>
                <a:cs typeface="Arial" panose="020B0604020202020204" pitchFamily="34" charset="0"/>
              </a:rPr>
              <a:t>def</a:t>
            </a:r>
            <a:r>
              <a:rPr lang="fr-FR" altLang="fr-FR" sz="1500" b="0" dirty="0">
                <a:solidFill>
                  <a:schemeClr val="tx1"/>
                </a:solidFill>
                <a:latin typeface="Arial" panose="020B0604020202020204" pitchFamily="34" charset="0"/>
                <a:cs typeface="Arial" panose="020B0604020202020204" pitchFamily="34" charset="0"/>
              </a:rPr>
              <a:t>.</a:t>
            </a:r>
          </a:p>
          <a:p>
            <a:pPr>
              <a:spcBef>
                <a:spcPct val="50000"/>
              </a:spcBef>
            </a:pPr>
            <a:r>
              <a:rPr lang="fr-FR" altLang="fr-FR" sz="1500" b="0" dirty="0" err="1">
                <a:solidFill>
                  <a:schemeClr val="tx1"/>
                </a:solidFill>
                <a:latin typeface="Arial" panose="020B0604020202020204" pitchFamily="34" charset="0"/>
                <a:cs typeface="Arial" panose="020B0604020202020204" pitchFamily="34" charset="0"/>
              </a:rPr>
              <a:t>Bcp</a:t>
            </a:r>
            <a:r>
              <a:rPr lang="fr-FR" altLang="fr-FR" sz="1500" b="0" dirty="0">
                <a:solidFill>
                  <a:schemeClr val="tx1"/>
                </a:solidFill>
                <a:latin typeface="Arial" panose="020B0604020202020204" pitchFamily="34" charset="0"/>
                <a:cs typeface="Arial" panose="020B0604020202020204" pitchFamily="34" charset="0"/>
              </a:rPr>
              <a:t> de roche poly-</a:t>
            </a:r>
            <a:r>
              <a:rPr lang="fr-FR" altLang="fr-FR" sz="1500" b="0" dirty="0" err="1">
                <a:solidFill>
                  <a:schemeClr val="tx1"/>
                </a:solidFill>
                <a:latin typeface="Arial" panose="020B0604020202020204" pitchFamily="34" charset="0"/>
                <a:cs typeface="Arial" panose="020B0604020202020204" pitchFamily="34" charset="0"/>
              </a:rPr>
              <a:t>mínéraliques</a:t>
            </a:r>
            <a:r>
              <a:rPr lang="fr-FR" altLang="fr-FR" sz="1500" b="0" dirty="0">
                <a:solidFill>
                  <a:schemeClr val="tx1"/>
                </a:solidFill>
                <a:latin typeface="Arial" panose="020B0604020202020204" pitchFamily="34" charset="0"/>
                <a:cs typeface="Arial" panose="020B0604020202020204" pitchFamily="34" charset="0"/>
              </a:rPr>
              <a:t> ont plusieurs mécanismes de </a:t>
            </a:r>
            <a:r>
              <a:rPr lang="fr-FR" altLang="fr-FR" sz="1500" b="0" dirty="0" err="1">
                <a:solidFill>
                  <a:schemeClr val="tx1"/>
                </a:solidFill>
                <a:latin typeface="Arial" panose="020B0604020202020204" pitchFamily="34" charset="0"/>
                <a:cs typeface="Arial" panose="020B0604020202020204" pitchFamily="34" charset="0"/>
              </a:rPr>
              <a:t>def</a:t>
            </a:r>
            <a:r>
              <a:rPr lang="fr-FR" altLang="fr-FR" sz="1500" b="0" dirty="0">
                <a:solidFill>
                  <a:schemeClr val="tx1"/>
                </a:solidFill>
                <a:latin typeface="Arial" panose="020B0604020202020204" pitchFamily="34" charset="0"/>
                <a:cs typeface="Arial" panose="020B0604020202020204" pitchFamily="34" charset="0"/>
              </a:rPr>
              <a:t>. activés en même temps</a:t>
            </a:r>
          </a:p>
          <a:p>
            <a:pPr>
              <a:spcBef>
                <a:spcPct val="50000"/>
              </a:spcBef>
            </a:pPr>
            <a:r>
              <a:rPr lang="fr-FR" altLang="fr-FR" sz="1500" b="0" dirty="0">
                <a:solidFill>
                  <a:schemeClr val="tx1"/>
                </a:solidFill>
                <a:latin typeface="Arial" panose="020B0604020202020204" pitchFamily="34" charset="0"/>
                <a:cs typeface="Arial" panose="020B0604020202020204" pitchFamily="34" charset="0"/>
              </a:rPr>
              <a:t>Si les conditions changent durant la </a:t>
            </a:r>
            <a:r>
              <a:rPr lang="fr-FR" altLang="fr-FR" sz="1500" b="0" dirty="0" err="1">
                <a:solidFill>
                  <a:schemeClr val="tx1"/>
                </a:solidFill>
                <a:latin typeface="Arial" panose="020B0604020202020204" pitchFamily="34" charset="0"/>
                <a:cs typeface="Arial" panose="020B0604020202020204" pitchFamily="34" charset="0"/>
              </a:rPr>
              <a:t>déf</a:t>
            </a:r>
            <a:r>
              <a:rPr lang="fr-FR" altLang="fr-FR" sz="1500" b="0" dirty="0">
                <a:solidFill>
                  <a:schemeClr val="tx1"/>
                </a:solidFill>
                <a:latin typeface="Arial" panose="020B0604020202020204" pitchFamily="34" charset="0"/>
                <a:cs typeface="Arial" panose="020B0604020202020204" pitchFamily="34" charset="0"/>
              </a:rPr>
              <a:t>, les mécanismes changent aussi.</a:t>
            </a:r>
          </a:p>
        </p:txBody>
      </p:sp>
      <p:sp>
        <p:nvSpPr>
          <p:cNvPr id="2" name="Rectangle 1"/>
          <p:cNvSpPr/>
          <p:nvPr/>
        </p:nvSpPr>
        <p:spPr>
          <a:xfrm>
            <a:off x="1219978" y="4681635"/>
            <a:ext cx="6151206" cy="41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3" name="Espace réservé du pied de page 2"/>
          <p:cNvSpPr>
            <a:spLocks noGrp="1"/>
          </p:cNvSpPr>
          <p:nvPr>
            <p:ph type="ftr" sz="quarter" idx="4294967295"/>
          </p:nvPr>
        </p:nvSpPr>
        <p:spPr>
          <a:xfrm>
            <a:off x="5935663" y="6308725"/>
            <a:ext cx="3208337" cy="468313"/>
          </a:xfrm>
          <a:prstGeom prst="rect">
            <a:avLst/>
          </a:prstGeom>
          <a:ln/>
        </p:spPr>
        <p:txBody>
          <a:bodyPr vert="horz" wrap="none" lIns="0" tIns="0" rIns="0" bIns="0" rtlCol="0" anchor="ctr"/>
          <a:lstStyle>
            <a:defPPr>
              <a:defRPr lang="de-DE"/>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a:t>Violay Marie</a:t>
            </a:r>
          </a:p>
        </p:txBody>
      </p:sp>
      <p:sp>
        <p:nvSpPr>
          <p:cNvPr id="4" name="Espace réservé du numéro de diapositive 3"/>
          <p:cNvSpPr>
            <a:spLocks noGrp="1"/>
          </p:cNvSpPr>
          <p:nvPr>
            <p:ph type="sldNum" sz="quarter" idx="4294967295"/>
          </p:nvPr>
        </p:nvSpPr>
        <p:spPr>
          <a:xfrm>
            <a:off x="8631238" y="195263"/>
            <a:ext cx="512762" cy="163512"/>
          </a:xfrm>
        </p:spPr>
        <p:txBody>
          <a:bodyPr/>
          <a:lstStyle/>
          <a:p>
            <a:pPr>
              <a:defRPr/>
            </a:pPr>
            <a:fld id="{A183CC95-E5E6-4BCF-8453-3F7D948F56AE}" type="slidenum">
              <a:rPr lang="en-US" smtClean="0"/>
              <a:pPr>
                <a:defRPr/>
              </a:pPr>
              <a:t>45</a:t>
            </a:fld>
            <a:endParaRPr lang="en-US"/>
          </a:p>
        </p:txBody>
      </p:sp>
    </p:spTree>
    <p:extLst>
      <p:ext uri="{BB962C8B-B14F-4D97-AF65-F5344CB8AC3E}">
        <p14:creationId xmlns:p14="http://schemas.microsoft.com/office/powerpoint/2010/main" val="30217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8631238" y="195263"/>
            <a:ext cx="512762" cy="163512"/>
          </a:xfrm>
        </p:spPr>
        <p:txBody>
          <a:bodyPr/>
          <a:lstStyle/>
          <a:p>
            <a:pPr>
              <a:defRPr/>
            </a:pPr>
            <a:fld id="{A183CC95-E5E6-4BCF-8453-3F7D948F56AE}" type="slidenum">
              <a:rPr lang="en-US" smtClean="0"/>
              <a:pPr>
                <a:defRPr/>
              </a:pPr>
              <a:t>46</a:t>
            </a:fld>
            <a:endParaRPr lang="en-US"/>
          </a:p>
        </p:txBody>
      </p:sp>
      <p:sp>
        <p:nvSpPr>
          <p:cNvPr id="2" name="Espace réservé du pied de page 1"/>
          <p:cNvSpPr>
            <a:spLocks noGrp="1"/>
          </p:cNvSpPr>
          <p:nvPr>
            <p:ph type="ftr" sz="quarter" idx="4294967295"/>
          </p:nvPr>
        </p:nvSpPr>
        <p:spPr>
          <a:xfrm>
            <a:off x="5935663" y="6308725"/>
            <a:ext cx="3208337" cy="468313"/>
          </a:xfrm>
          <a:prstGeom prst="rect">
            <a:avLst/>
          </a:prstGeom>
          <a:ln/>
        </p:spPr>
        <p:txBody>
          <a:bodyPr vert="horz" wrap="none" lIns="0" tIns="0" rIns="0" bIns="0" rtlCol="0" anchor="ctr"/>
          <a:lstStyle>
            <a:defPPr>
              <a:defRPr lang="de-DE"/>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FR"/>
              <a:t>Violay Marie</a:t>
            </a:r>
            <a:endParaRPr lang="fr-FR" dirty="0"/>
          </a:p>
        </p:txBody>
      </p:sp>
      <p:pic>
        <p:nvPicPr>
          <p:cNvPr id="6"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1912" y="536208"/>
            <a:ext cx="2870597" cy="202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743200"/>
            <a:ext cx="2457450" cy="175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3450" y="2724262"/>
            <a:ext cx="2743200" cy="177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lèche droite 4"/>
          <p:cNvSpPr/>
          <p:nvPr/>
        </p:nvSpPr>
        <p:spPr>
          <a:xfrm>
            <a:off x="1467187" y="4569815"/>
            <a:ext cx="6323926" cy="16173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013"/>
          </a:p>
        </p:txBody>
      </p:sp>
      <p:sp>
        <p:nvSpPr>
          <p:cNvPr id="10" name="Flèche droite 9"/>
          <p:cNvSpPr/>
          <p:nvPr/>
        </p:nvSpPr>
        <p:spPr>
          <a:xfrm rot="5400000">
            <a:off x="-142540" y="2371392"/>
            <a:ext cx="4235115" cy="16173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013"/>
          </a:p>
        </p:txBody>
      </p:sp>
      <p:sp>
        <p:nvSpPr>
          <p:cNvPr id="9" name="ZoneTexte 8"/>
          <p:cNvSpPr txBox="1"/>
          <p:nvPr/>
        </p:nvSpPr>
        <p:spPr>
          <a:xfrm>
            <a:off x="4409809" y="4753137"/>
            <a:ext cx="1337226" cy="248209"/>
          </a:xfrm>
          <a:prstGeom prst="rect">
            <a:avLst/>
          </a:prstGeom>
          <a:noFill/>
        </p:spPr>
        <p:txBody>
          <a:bodyPr wrap="none" rtlCol="0">
            <a:spAutoFit/>
          </a:bodyPr>
          <a:lstStyle/>
          <a:p>
            <a:r>
              <a:rPr lang="en-US" sz="1013" dirty="0" err="1"/>
              <a:t>Vitesse</a:t>
            </a:r>
            <a:r>
              <a:rPr lang="en-US" sz="1013" dirty="0"/>
              <a:t> </a:t>
            </a:r>
            <a:r>
              <a:rPr lang="en-US" sz="1013" dirty="0" err="1"/>
              <a:t>déformation</a:t>
            </a:r>
            <a:endParaRPr lang="fr-CH" sz="1013" dirty="0"/>
          </a:p>
        </p:txBody>
      </p:sp>
      <p:sp>
        <p:nvSpPr>
          <p:cNvPr id="11" name="ZoneTexte 10"/>
          <p:cNvSpPr txBox="1"/>
          <p:nvPr/>
        </p:nvSpPr>
        <p:spPr>
          <a:xfrm rot="16200000">
            <a:off x="830990" y="2247797"/>
            <a:ext cx="1576072" cy="248209"/>
          </a:xfrm>
          <a:prstGeom prst="rect">
            <a:avLst/>
          </a:prstGeom>
          <a:noFill/>
        </p:spPr>
        <p:txBody>
          <a:bodyPr wrap="none" rtlCol="0">
            <a:spAutoFit/>
          </a:bodyPr>
          <a:lstStyle/>
          <a:p>
            <a:r>
              <a:rPr lang="en-US" sz="1013" dirty="0" err="1"/>
              <a:t>Pression</a:t>
            </a:r>
            <a:r>
              <a:rPr lang="en-US" sz="1013" dirty="0"/>
              <a:t> et temperature</a:t>
            </a:r>
            <a:endParaRPr lang="fr-CH" sz="1013" dirty="0"/>
          </a:p>
        </p:txBody>
      </p:sp>
      <p:sp>
        <p:nvSpPr>
          <p:cNvPr id="12" name="ZoneTexte 11"/>
          <p:cNvSpPr txBox="1"/>
          <p:nvPr/>
        </p:nvSpPr>
        <p:spPr>
          <a:xfrm>
            <a:off x="5304121" y="269171"/>
            <a:ext cx="974947" cy="248209"/>
          </a:xfrm>
          <a:prstGeom prst="rect">
            <a:avLst/>
          </a:prstGeom>
          <a:noFill/>
        </p:spPr>
        <p:txBody>
          <a:bodyPr wrap="none" rtlCol="0">
            <a:spAutoFit/>
          </a:bodyPr>
          <a:lstStyle/>
          <a:p>
            <a:r>
              <a:rPr lang="en-US" sz="1013" dirty="0" err="1"/>
              <a:t>Cataclastique</a:t>
            </a:r>
            <a:endParaRPr lang="fr-CH" sz="1013" dirty="0"/>
          </a:p>
        </p:txBody>
      </p:sp>
      <p:sp>
        <p:nvSpPr>
          <p:cNvPr id="14" name="ZoneTexte 13"/>
          <p:cNvSpPr txBox="1"/>
          <p:nvPr/>
        </p:nvSpPr>
        <p:spPr>
          <a:xfrm>
            <a:off x="2835155" y="2466201"/>
            <a:ext cx="729687" cy="248209"/>
          </a:xfrm>
          <a:prstGeom prst="rect">
            <a:avLst/>
          </a:prstGeom>
          <a:noFill/>
        </p:spPr>
        <p:txBody>
          <a:bodyPr wrap="none" rtlCol="0">
            <a:spAutoFit/>
          </a:bodyPr>
          <a:lstStyle/>
          <a:p>
            <a:r>
              <a:rPr lang="en-US" sz="1013" dirty="0"/>
              <a:t>Diffusion </a:t>
            </a:r>
            <a:endParaRPr lang="fr-CH" sz="1013" dirty="0"/>
          </a:p>
        </p:txBody>
      </p:sp>
      <p:sp>
        <p:nvSpPr>
          <p:cNvPr id="13" name="Rectangle 12"/>
          <p:cNvSpPr/>
          <p:nvPr/>
        </p:nvSpPr>
        <p:spPr>
          <a:xfrm>
            <a:off x="5648964" y="2488671"/>
            <a:ext cx="1026243" cy="248209"/>
          </a:xfrm>
          <a:prstGeom prst="rect">
            <a:avLst/>
          </a:prstGeom>
        </p:spPr>
        <p:txBody>
          <a:bodyPr wrap="none">
            <a:spAutoFit/>
          </a:bodyPr>
          <a:lstStyle/>
          <a:p>
            <a:pPr algn="ctr">
              <a:spcBef>
                <a:spcPct val="50000"/>
              </a:spcBef>
            </a:pPr>
            <a:r>
              <a:rPr lang="en-US" altLang="fr-FR" sz="1013" dirty="0" err="1"/>
              <a:t>Intracrystalline</a:t>
            </a:r>
            <a:endParaRPr lang="en-GB" altLang="fr-FR" sz="1013" dirty="0"/>
          </a:p>
        </p:txBody>
      </p:sp>
    </p:spTree>
    <p:extLst>
      <p:ext uri="{BB962C8B-B14F-4D97-AF65-F5344CB8AC3E}">
        <p14:creationId xmlns:p14="http://schemas.microsoft.com/office/powerpoint/2010/main" val="394943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0" y="0"/>
            <a:ext cx="0" cy="0"/>
          </a:xfrm>
        </p:spPr>
        <p:txBody>
          <a:bodyPr/>
          <a:lstStyle/>
          <a:p>
            <a:endParaRPr lang="de-DE" dirty="0"/>
          </a:p>
        </p:txBody>
      </p:sp>
      <p:sp>
        <p:nvSpPr>
          <p:cNvPr id="6" name="Slide Number Placeholder 5"/>
          <p:cNvSpPr>
            <a:spLocks noGrp="1"/>
          </p:cNvSpPr>
          <p:nvPr>
            <p:ph type="sldNum" sz="quarter" idx="4294967295"/>
          </p:nvPr>
        </p:nvSpPr>
        <p:spPr>
          <a:xfrm>
            <a:off x="8631238" y="195263"/>
            <a:ext cx="512762" cy="163512"/>
          </a:xfrm>
        </p:spPr>
        <p:txBody>
          <a:bodyPr/>
          <a:lstStyle/>
          <a:p>
            <a:fld id="{6C6AE60A-B69C-4790-82F7-3882EDF23186}" type="slidenum">
              <a:rPr lang="de-DE" smtClean="0"/>
              <a:t>47</a:t>
            </a:fld>
            <a:endParaRPr lang="de-DE"/>
          </a:p>
        </p:txBody>
      </p:sp>
      <p:sp>
        <p:nvSpPr>
          <p:cNvPr id="10" name="TextBox 9"/>
          <p:cNvSpPr txBox="1"/>
          <p:nvPr/>
        </p:nvSpPr>
        <p:spPr>
          <a:xfrm>
            <a:off x="2365190" y="5435"/>
            <a:ext cx="4413620" cy="379656"/>
          </a:xfrm>
          <a:prstGeom prst="rect">
            <a:avLst/>
          </a:prstGeom>
          <a:noFill/>
        </p:spPr>
        <p:txBody>
          <a:bodyPr vert="horz" wrap="square" lIns="180000" tIns="0" rIns="72000" bIns="46800" rtlCol="0" anchor="t">
            <a:spAutoFit/>
          </a:bodyPr>
          <a:lstStyle>
            <a:defPPr>
              <a:defRPr lang="fr-FR"/>
            </a:defPPr>
            <a:lvl1pPr algn="ctr">
              <a:lnSpc>
                <a:spcPct val="90000"/>
              </a:lnSpc>
              <a:spcBef>
                <a:spcPct val="0"/>
              </a:spcBef>
              <a:buNone/>
              <a:defRPr sz="2400" b="1" i="0" spc="-70" baseline="0"/>
            </a:lvl1pPr>
          </a:lstStyle>
          <a:p>
            <a:r>
              <a:rPr lang="en-US" dirty="0"/>
              <a:t>General form of a flow law</a:t>
            </a:r>
            <a:endParaRPr lang="fr-FR" dirty="0"/>
          </a:p>
        </p:txBody>
      </p:sp>
      <mc:AlternateContent xmlns:mc="http://schemas.openxmlformats.org/markup-compatibility/2006" xmlns:a14="http://schemas.microsoft.com/office/drawing/2010/main">
        <mc:Choice Requires="a14">
          <p:sp>
            <p:nvSpPr>
              <p:cNvPr id="11" name="TextBox 10"/>
              <p:cNvSpPr txBox="1"/>
              <p:nvPr/>
            </p:nvSpPr>
            <p:spPr>
              <a:xfrm>
                <a:off x="2950887" y="996271"/>
                <a:ext cx="4027573" cy="765659"/>
              </a:xfrm>
              <a:prstGeom prst="rect">
                <a:avLst/>
              </a:prstGeom>
              <a:noFill/>
            </p:spPr>
            <p:txBody>
              <a:bodyPr wrap="square" rtlCol="0">
                <a:spAutoFit/>
              </a:bodyPr>
              <a:lstStyle/>
              <a:p>
                <a14:m>
                  <m:oMath xmlns:m="http://schemas.openxmlformats.org/officeDocument/2006/math">
                    <m:acc>
                      <m:accPr>
                        <m:chr m:val="̇"/>
                        <m:ctrlPr>
                          <a:rPr lang="fr-FR" sz="2700" i="1">
                            <a:solidFill>
                              <a:srgbClr val="FF0000"/>
                            </a:solidFill>
                            <a:latin typeface="Cambria Math" panose="02040503050406030204" pitchFamily="18" charset="0"/>
                          </a:rPr>
                        </m:ctrlPr>
                      </m:accPr>
                      <m:e>
                        <m:r>
                          <a:rPr lang="fr-FR" sz="2700" i="1">
                            <a:solidFill>
                              <a:srgbClr val="FF0000"/>
                            </a:solidFill>
                            <a:latin typeface="Cambria Math" panose="02040503050406030204" pitchFamily="18" charset="0"/>
                            <a:ea typeface="Cambria Math" panose="02040503050406030204" pitchFamily="18" charset="0"/>
                          </a:rPr>
                          <m:t>𝜀</m:t>
                        </m:r>
                      </m:e>
                    </m:acc>
                    <m:r>
                      <a:rPr lang="en-US" sz="2700" i="1">
                        <a:solidFill>
                          <a:srgbClr val="FF0000"/>
                        </a:solidFill>
                        <a:latin typeface="Cambria Math" panose="02040503050406030204" pitchFamily="18" charset="0"/>
                      </a:rPr>
                      <m:t>=</m:t>
                    </m:r>
                    <m:r>
                      <a:rPr lang="en-US" sz="2700" i="1">
                        <a:solidFill>
                          <a:srgbClr val="FF0000"/>
                        </a:solidFill>
                        <a:latin typeface="Cambria Math" panose="02040503050406030204" pitchFamily="18" charset="0"/>
                      </a:rPr>
                      <m:t>𝐴</m:t>
                    </m:r>
                    <m:sSup>
                      <m:sSupPr>
                        <m:ctrlPr>
                          <a:rPr lang="en-US" sz="2700" i="1">
                            <a:solidFill>
                              <a:srgbClr val="FF0000"/>
                            </a:solidFill>
                            <a:latin typeface="Cambria Math" panose="02040503050406030204" pitchFamily="18" charset="0"/>
                          </a:rPr>
                        </m:ctrlPr>
                      </m:sSupPr>
                      <m:e>
                        <m:r>
                          <a:rPr lang="en-US" sz="2700" i="1">
                            <a:solidFill>
                              <a:srgbClr val="FF0000"/>
                            </a:solidFill>
                            <a:latin typeface="Cambria Math" panose="02040503050406030204" pitchFamily="18" charset="0"/>
                          </a:rPr>
                          <m:t>(</m:t>
                        </m:r>
                        <m:sSub>
                          <m:sSubPr>
                            <m:ctrlPr>
                              <a:rPr lang="en-US" sz="2700" i="1">
                                <a:solidFill>
                                  <a:srgbClr val="FF0000"/>
                                </a:solidFill>
                                <a:latin typeface="Cambria Math" panose="02040503050406030204" pitchFamily="18" charset="0"/>
                              </a:rPr>
                            </m:ctrlPr>
                          </m:sSubPr>
                          <m:e>
                            <m:r>
                              <a:rPr lang="en-US" sz="2700" i="1">
                                <a:solidFill>
                                  <a:srgbClr val="FF0000"/>
                                </a:solidFill>
                                <a:latin typeface="Cambria Math" panose="02040503050406030204" pitchFamily="18" charset="0"/>
                                <a:ea typeface="Cambria Math" panose="02040503050406030204" pitchFamily="18" charset="0"/>
                              </a:rPr>
                              <m:t>𝜎</m:t>
                            </m:r>
                          </m:e>
                          <m:sub>
                            <m:r>
                              <a:rPr lang="en-US" sz="2700" i="1">
                                <a:solidFill>
                                  <a:srgbClr val="FF0000"/>
                                </a:solidFill>
                                <a:latin typeface="Cambria Math" panose="02040503050406030204" pitchFamily="18" charset="0"/>
                              </a:rPr>
                              <m:t>1</m:t>
                            </m:r>
                          </m:sub>
                        </m:sSub>
                        <m:r>
                          <m:rPr>
                            <m:nor/>
                          </m:rPr>
                          <a:rPr lang="fr-FR" sz="2700" dirty="0">
                            <a:solidFill>
                              <a:srgbClr val="FF0000"/>
                            </a:solidFill>
                          </a:rPr>
                          <m:t>−</m:t>
                        </m:r>
                        <m:sSub>
                          <m:sSubPr>
                            <m:ctrlPr>
                              <a:rPr lang="fr-FR" sz="2700" i="1" dirty="0">
                                <a:solidFill>
                                  <a:srgbClr val="FF0000"/>
                                </a:solidFill>
                                <a:latin typeface="Cambria Math" panose="02040503050406030204" pitchFamily="18" charset="0"/>
                              </a:rPr>
                            </m:ctrlPr>
                          </m:sSubPr>
                          <m:e>
                            <m:r>
                              <a:rPr lang="fr-FR" sz="2700" i="1" dirty="0">
                                <a:solidFill>
                                  <a:srgbClr val="FF0000"/>
                                </a:solidFill>
                                <a:latin typeface="Cambria Math" panose="02040503050406030204" pitchFamily="18" charset="0"/>
                                <a:ea typeface="Cambria Math" panose="02040503050406030204" pitchFamily="18" charset="0"/>
                              </a:rPr>
                              <m:t>𝜎</m:t>
                            </m:r>
                          </m:e>
                          <m:sub>
                            <m:r>
                              <a:rPr lang="en-US" sz="2700" i="1" dirty="0">
                                <a:solidFill>
                                  <a:srgbClr val="FF0000"/>
                                </a:solidFill>
                                <a:latin typeface="Cambria Math" panose="02040503050406030204" pitchFamily="18" charset="0"/>
                              </a:rPr>
                              <m:t>3</m:t>
                            </m:r>
                          </m:sub>
                        </m:sSub>
                        <m:r>
                          <m:rPr>
                            <m:nor/>
                          </m:rPr>
                          <a:rPr lang="fr-FR" sz="2700" dirty="0">
                            <a:solidFill>
                              <a:srgbClr val="FF0000"/>
                            </a:solidFill>
                          </a:rPr>
                          <m:t>) </m:t>
                        </m:r>
                      </m:e>
                      <m:sup>
                        <m:r>
                          <a:rPr lang="en-US" sz="2700" i="1">
                            <a:solidFill>
                              <a:srgbClr val="FF0000"/>
                            </a:solidFill>
                            <a:latin typeface="Cambria Math" panose="02040503050406030204" pitchFamily="18" charset="0"/>
                          </a:rPr>
                          <m:t>𝑛</m:t>
                        </m:r>
                      </m:sup>
                    </m:sSup>
                  </m:oMath>
                </a14:m>
                <a:r>
                  <a:rPr lang="fr-FR" sz="2700" dirty="0">
                    <a:solidFill>
                      <a:srgbClr val="FF0000"/>
                    </a:solidFill>
                  </a:rPr>
                  <a:t> </a:t>
                </a:r>
                <a14:m>
                  <m:oMath xmlns:m="http://schemas.openxmlformats.org/officeDocument/2006/math">
                    <m:sSup>
                      <m:sSupPr>
                        <m:ctrlPr>
                          <a:rPr lang="fr-FR" sz="2700" i="1" dirty="0">
                            <a:solidFill>
                              <a:srgbClr val="FF0000"/>
                            </a:solidFill>
                            <a:latin typeface="Cambria Math" panose="02040503050406030204" pitchFamily="18" charset="0"/>
                          </a:rPr>
                        </m:ctrlPr>
                      </m:sSupPr>
                      <m:e>
                        <m:r>
                          <m:rPr>
                            <m:nor/>
                          </m:rPr>
                          <a:rPr lang="fr-FR" sz="2700" dirty="0">
                            <a:solidFill>
                              <a:srgbClr val="FF0000"/>
                            </a:solidFill>
                          </a:rPr>
                          <m:t>e</m:t>
                        </m:r>
                      </m:e>
                      <m:sup>
                        <m:d>
                          <m:dPr>
                            <m:ctrlPr>
                              <a:rPr lang="fr-FR" sz="2700" i="1" dirty="0">
                                <a:solidFill>
                                  <a:srgbClr val="FF0000"/>
                                </a:solidFill>
                                <a:latin typeface="Cambria Math" panose="02040503050406030204" pitchFamily="18" charset="0"/>
                              </a:rPr>
                            </m:ctrlPr>
                          </m:dPr>
                          <m:e>
                            <m:f>
                              <m:fPr>
                                <m:ctrlPr>
                                  <a:rPr lang="fr-FR" sz="2700" i="1" dirty="0">
                                    <a:solidFill>
                                      <a:srgbClr val="FF0000"/>
                                    </a:solidFill>
                                    <a:latin typeface="Cambria Math" panose="02040503050406030204" pitchFamily="18" charset="0"/>
                                  </a:rPr>
                                </m:ctrlPr>
                              </m:fPr>
                              <m:num>
                                <m:r>
                                  <a:rPr lang="en-US" sz="2700" i="1" dirty="0">
                                    <a:solidFill>
                                      <a:srgbClr val="FF0000"/>
                                    </a:solidFill>
                                    <a:latin typeface="Cambria Math" panose="02040503050406030204" pitchFamily="18" charset="0"/>
                                  </a:rPr>
                                  <m:t>−</m:t>
                                </m:r>
                                <m:r>
                                  <a:rPr lang="en-US" sz="2700" i="1" dirty="0">
                                    <a:solidFill>
                                      <a:srgbClr val="FF0000"/>
                                    </a:solidFill>
                                    <a:latin typeface="Cambria Math" panose="02040503050406030204" pitchFamily="18" charset="0"/>
                                  </a:rPr>
                                  <m:t>𝐻</m:t>
                                </m:r>
                              </m:num>
                              <m:den>
                                <m:r>
                                  <m:rPr>
                                    <m:nor/>
                                  </m:rPr>
                                  <a:rPr lang="en-US" sz="2700" dirty="0">
                                    <a:solidFill>
                                      <a:srgbClr val="FF0000"/>
                                    </a:solidFill>
                                    <a:latin typeface="Cambria Math" panose="02040503050406030204" pitchFamily="18" charset="0"/>
                                  </a:rPr>
                                  <m:t>RT</m:t>
                                </m:r>
                                <m:r>
                                  <m:rPr>
                                    <m:nor/>
                                  </m:rPr>
                                  <a:rPr lang="fr-FR" sz="2700" dirty="0">
                                    <a:solidFill>
                                      <a:srgbClr val="FF0000"/>
                                    </a:solidFill>
                                  </a:rPr>
                                  <m:t> </m:t>
                                </m:r>
                              </m:den>
                            </m:f>
                          </m:e>
                        </m:d>
                      </m:sup>
                    </m:sSup>
                  </m:oMath>
                </a14:m>
                <a:endParaRPr lang="fr-FR" sz="2700"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950887" y="996271"/>
                <a:ext cx="4027573" cy="765659"/>
              </a:xfrm>
              <a:prstGeom prst="rect">
                <a:avLst/>
              </a:prstGeom>
              <a:blipFill>
                <a:blip r:embed="rId2"/>
                <a:stretch>
                  <a:fillRect/>
                </a:stretch>
              </a:blipFill>
            </p:spPr>
            <p:txBody>
              <a:bodyPr/>
              <a:lstStyle/>
              <a:p>
                <a:r>
                  <a:rPr lang="fr-CH">
                    <a:noFill/>
                  </a:rPr>
                  <a:t> </a:t>
                </a:r>
              </a:p>
            </p:txBody>
          </p:sp>
        </mc:Fallback>
      </mc:AlternateContent>
      <p:sp>
        <p:nvSpPr>
          <p:cNvPr id="12" name="Rectangle 11"/>
          <p:cNvSpPr/>
          <p:nvPr/>
        </p:nvSpPr>
        <p:spPr>
          <a:xfrm>
            <a:off x="1535673" y="1665493"/>
            <a:ext cx="3429000" cy="1102546"/>
          </a:xfrm>
          <a:prstGeom prst="rect">
            <a:avLst/>
          </a:prstGeom>
        </p:spPr>
        <p:txBody>
          <a:bodyPr>
            <a:spAutoFit/>
          </a:bodyPr>
          <a:lstStyle/>
          <a:p>
            <a:r>
              <a:rPr lang="fr-FR" sz="1013" dirty="0" err="1">
                <a:latin typeface="Times New Roman" panose="02020603050405020304" pitchFamily="18" charset="0"/>
              </a:rPr>
              <a:t>where</a:t>
            </a:r>
            <a:r>
              <a:rPr lang="fr-FR" sz="1013" dirty="0">
                <a:latin typeface="Times New Roman" panose="02020603050405020304" pitchFamily="18" charset="0"/>
              </a:rPr>
              <a:t>:</a:t>
            </a:r>
          </a:p>
          <a:p>
            <a:r>
              <a:rPr lang="el-GR" sz="1500" dirty="0">
                <a:latin typeface="SymbolMT"/>
              </a:rPr>
              <a:t>ε </a:t>
            </a:r>
            <a:r>
              <a:rPr lang="el-GR" sz="1013" dirty="0">
                <a:latin typeface="Times New Roman" panose="02020603050405020304" pitchFamily="18" charset="0"/>
              </a:rPr>
              <a:t>= </a:t>
            </a:r>
            <a:r>
              <a:rPr lang="fr-FR" sz="1013" dirty="0" err="1">
                <a:latin typeface="Times New Roman" panose="02020603050405020304" pitchFamily="18" charset="0"/>
              </a:rPr>
              <a:t>strain</a:t>
            </a:r>
            <a:r>
              <a:rPr lang="fr-FR" sz="1013" dirty="0">
                <a:latin typeface="Times New Roman" panose="02020603050405020304" pitchFamily="18" charset="0"/>
              </a:rPr>
              <a:t> rate, s</a:t>
            </a:r>
            <a:r>
              <a:rPr lang="fr-FR" sz="900" dirty="0">
                <a:latin typeface="Times New Roman" panose="02020603050405020304" pitchFamily="18" charset="0"/>
              </a:rPr>
              <a:t>-1</a:t>
            </a:r>
          </a:p>
          <a:p>
            <a:r>
              <a:rPr lang="fr-FR" sz="1013" i="1" dirty="0">
                <a:latin typeface="Times New Roman" panose="02020603050405020304" pitchFamily="18" charset="0"/>
              </a:rPr>
              <a:t>n </a:t>
            </a:r>
            <a:r>
              <a:rPr lang="fr-FR" sz="1013" dirty="0">
                <a:latin typeface="Times New Roman" panose="02020603050405020304" pitchFamily="18" charset="0"/>
              </a:rPr>
              <a:t>= stress </a:t>
            </a:r>
            <a:r>
              <a:rPr lang="fr-FR" sz="1013" dirty="0" err="1">
                <a:latin typeface="Times New Roman" panose="02020603050405020304" pitchFamily="18" charset="0"/>
              </a:rPr>
              <a:t>exponent</a:t>
            </a:r>
            <a:endParaRPr lang="fr-FR" sz="1013" dirty="0">
              <a:latin typeface="Times New Roman" panose="02020603050405020304" pitchFamily="18" charset="0"/>
            </a:endParaRPr>
          </a:p>
          <a:p>
            <a:r>
              <a:rPr lang="fr-FR" sz="1013" i="1" dirty="0">
                <a:latin typeface="Times New Roman" panose="02020603050405020304" pitchFamily="18" charset="0"/>
              </a:rPr>
              <a:t>H </a:t>
            </a:r>
            <a:r>
              <a:rPr lang="fr-FR" sz="1013" dirty="0">
                <a:latin typeface="Times New Roman" panose="02020603050405020304" pitchFamily="18" charset="0"/>
              </a:rPr>
              <a:t>= activation </a:t>
            </a:r>
            <a:r>
              <a:rPr lang="fr-FR" sz="1013" dirty="0" err="1">
                <a:latin typeface="Times New Roman" panose="02020603050405020304" pitchFamily="18" charset="0"/>
              </a:rPr>
              <a:t>enthalpy</a:t>
            </a:r>
            <a:r>
              <a:rPr lang="fr-FR" sz="1013" dirty="0">
                <a:latin typeface="Times New Roman" panose="02020603050405020304" pitchFamily="18" charset="0"/>
              </a:rPr>
              <a:t>, J mol</a:t>
            </a:r>
            <a:r>
              <a:rPr lang="fr-FR" sz="900" dirty="0">
                <a:latin typeface="Times New Roman" panose="02020603050405020304" pitchFamily="18" charset="0"/>
              </a:rPr>
              <a:t>-1</a:t>
            </a:r>
          </a:p>
          <a:p>
            <a:r>
              <a:rPr lang="pt-BR" sz="1013" i="1" dirty="0">
                <a:latin typeface="Times New Roman" panose="02020603050405020304" pitchFamily="18" charset="0"/>
              </a:rPr>
              <a:t>R </a:t>
            </a:r>
            <a:r>
              <a:rPr lang="pt-BR" sz="1013" dirty="0">
                <a:latin typeface="Times New Roman" panose="02020603050405020304" pitchFamily="18" charset="0"/>
              </a:rPr>
              <a:t>= gas constant, J K</a:t>
            </a:r>
            <a:r>
              <a:rPr lang="pt-BR" sz="900" dirty="0">
                <a:latin typeface="Times New Roman" panose="02020603050405020304" pitchFamily="18" charset="0"/>
              </a:rPr>
              <a:t>-1 </a:t>
            </a:r>
            <a:r>
              <a:rPr lang="pt-BR" sz="1013" dirty="0">
                <a:latin typeface="Times New Roman" panose="02020603050405020304" pitchFamily="18" charset="0"/>
              </a:rPr>
              <a:t>mol</a:t>
            </a:r>
            <a:r>
              <a:rPr lang="pt-BR" sz="900" dirty="0">
                <a:latin typeface="Times New Roman" panose="02020603050405020304" pitchFamily="18" charset="0"/>
              </a:rPr>
              <a:t>-1</a:t>
            </a:r>
          </a:p>
          <a:p>
            <a:r>
              <a:rPr lang="fr-FR" sz="1013" i="1" dirty="0">
                <a:latin typeface="Times New Roman" panose="02020603050405020304" pitchFamily="18" charset="0"/>
              </a:rPr>
              <a:t>T </a:t>
            </a:r>
            <a:r>
              <a:rPr lang="fr-FR" sz="1013" dirty="0">
                <a:latin typeface="Times New Roman" panose="02020603050405020304" pitchFamily="18" charset="0"/>
              </a:rPr>
              <a:t>= </a:t>
            </a:r>
            <a:r>
              <a:rPr lang="fr-FR" sz="1013" dirty="0" err="1">
                <a:latin typeface="Times New Roman" panose="02020603050405020304" pitchFamily="18" charset="0"/>
              </a:rPr>
              <a:t>temperature</a:t>
            </a:r>
            <a:r>
              <a:rPr lang="fr-FR" sz="1013" dirty="0">
                <a:latin typeface="Times New Roman" panose="02020603050405020304" pitchFamily="18" charset="0"/>
              </a:rPr>
              <a:t>, K</a:t>
            </a:r>
            <a:endParaRPr lang="fr-FR" sz="1013" dirty="0"/>
          </a:p>
        </p:txBody>
      </p:sp>
    </p:spTree>
    <p:extLst>
      <p:ext uri="{BB962C8B-B14F-4D97-AF65-F5344CB8AC3E}">
        <p14:creationId xmlns:p14="http://schemas.microsoft.com/office/powerpoint/2010/main" val="41257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631238" y="195263"/>
            <a:ext cx="512762" cy="163512"/>
          </a:xfrm>
        </p:spPr>
        <p:txBody>
          <a:bodyPr/>
          <a:lstStyle/>
          <a:p>
            <a:fld id="{6C6AE60A-B69C-4790-82F7-3882EDF23186}" type="slidenum">
              <a:rPr lang="de-DE" smtClean="0"/>
              <a:t>48</a:t>
            </a:fld>
            <a:endParaRPr lang="de-DE"/>
          </a:p>
        </p:txBody>
      </p:sp>
      <p:sp>
        <p:nvSpPr>
          <p:cNvPr id="2" name="Espace réservé du pied de page 1"/>
          <p:cNvSpPr>
            <a:spLocks noGrp="1"/>
          </p:cNvSpPr>
          <p:nvPr>
            <p:ph type="ftr" sz="quarter" idx="4294967295"/>
          </p:nvPr>
        </p:nvSpPr>
        <p:spPr>
          <a:xfrm>
            <a:off x="0" y="0"/>
            <a:ext cx="0" cy="0"/>
          </a:xfrm>
        </p:spPr>
        <p:txBody>
          <a:bodyPr/>
          <a:lstStyle/>
          <a:p>
            <a:endParaRPr lang="de-DE" dirty="0"/>
          </a:p>
        </p:txBody>
      </p:sp>
      <p:sp>
        <p:nvSpPr>
          <p:cNvPr id="8" name="Rectangle 7"/>
          <p:cNvSpPr/>
          <p:nvPr/>
        </p:nvSpPr>
        <p:spPr>
          <a:xfrm>
            <a:off x="1143001" y="4731544"/>
            <a:ext cx="6469763" cy="41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grpSp>
        <p:nvGrpSpPr>
          <p:cNvPr id="33" name="Group 32"/>
          <p:cNvGrpSpPr/>
          <p:nvPr/>
        </p:nvGrpSpPr>
        <p:grpSpPr>
          <a:xfrm>
            <a:off x="1433274" y="782435"/>
            <a:ext cx="3949699" cy="3869264"/>
            <a:chOff x="1710268" y="925690"/>
            <a:chExt cx="5266265" cy="5159019"/>
          </a:xfrm>
        </p:grpSpPr>
        <p:sp>
          <p:nvSpPr>
            <p:cNvPr id="9" name="Rectangle 8"/>
            <p:cNvSpPr/>
            <p:nvPr/>
          </p:nvSpPr>
          <p:spPr>
            <a:xfrm>
              <a:off x="3014134" y="2246489"/>
              <a:ext cx="1986844" cy="1919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10" name="Rectangle 9"/>
            <p:cNvSpPr/>
            <p:nvPr/>
          </p:nvSpPr>
          <p:spPr>
            <a:xfrm>
              <a:off x="4989689" y="2246489"/>
              <a:ext cx="1986844" cy="1919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11" name="Rectangle 10"/>
            <p:cNvSpPr/>
            <p:nvPr/>
          </p:nvSpPr>
          <p:spPr>
            <a:xfrm>
              <a:off x="3014134" y="4165599"/>
              <a:ext cx="1986844" cy="1919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12" name="Rectangle 11"/>
            <p:cNvSpPr/>
            <p:nvPr/>
          </p:nvSpPr>
          <p:spPr>
            <a:xfrm>
              <a:off x="4989689" y="4165599"/>
              <a:ext cx="1986844" cy="1919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grpSp>
          <p:nvGrpSpPr>
            <p:cNvPr id="16" name="Group 15"/>
            <p:cNvGrpSpPr/>
            <p:nvPr/>
          </p:nvGrpSpPr>
          <p:grpSpPr>
            <a:xfrm>
              <a:off x="1710268" y="2240844"/>
              <a:ext cx="1326444" cy="3832576"/>
              <a:chOff x="1281290" y="1687689"/>
              <a:chExt cx="1326444" cy="3832576"/>
            </a:xfrm>
          </p:grpSpPr>
          <p:sp>
            <p:nvSpPr>
              <p:cNvPr id="13" name="Rectangle 12"/>
              <p:cNvSpPr/>
              <p:nvPr/>
            </p:nvSpPr>
            <p:spPr>
              <a:xfrm>
                <a:off x="1952978" y="3601155"/>
                <a:ext cx="654756" cy="1919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14" name="Rectangle 13"/>
              <p:cNvSpPr/>
              <p:nvPr/>
            </p:nvSpPr>
            <p:spPr>
              <a:xfrm>
                <a:off x="1952978" y="1687689"/>
                <a:ext cx="654756" cy="1919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15" name="Rectangle 14"/>
              <p:cNvSpPr/>
              <p:nvPr/>
            </p:nvSpPr>
            <p:spPr>
              <a:xfrm>
                <a:off x="1281290" y="1693332"/>
                <a:ext cx="654756" cy="38269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grpSp>
        <p:grpSp>
          <p:nvGrpSpPr>
            <p:cNvPr id="17" name="Group 16"/>
            <p:cNvGrpSpPr/>
            <p:nvPr/>
          </p:nvGrpSpPr>
          <p:grpSpPr>
            <a:xfrm rot="5400000">
              <a:off x="4337929" y="-386470"/>
              <a:ext cx="1326444" cy="3950763"/>
              <a:chOff x="1281290" y="1687689"/>
              <a:chExt cx="1326444" cy="3832576"/>
            </a:xfrm>
          </p:grpSpPr>
          <p:sp>
            <p:nvSpPr>
              <p:cNvPr id="18" name="Rectangle 17"/>
              <p:cNvSpPr/>
              <p:nvPr/>
            </p:nvSpPr>
            <p:spPr>
              <a:xfrm>
                <a:off x="1952978" y="3601155"/>
                <a:ext cx="654756" cy="1919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19" name="Rectangle 18"/>
              <p:cNvSpPr/>
              <p:nvPr/>
            </p:nvSpPr>
            <p:spPr>
              <a:xfrm>
                <a:off x="1952978" y="1687689"/>
                <a:ext cx="654756" cy="1919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0" name="Rectangle 19"/>
              <p:cNvSpPr/>
              <p:nvPr/>
            </p:nvSpPr>
            <p:spPr>
              <a:xfrm>
                <a:off x="1281290" y="1693333"/>
                <a:ext cx="654756" cy="38163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grpSp>
        <p:sp>
          <p:nvSpPr>
            <p:cNvPr id="21" name="TextBox 20"/>
            <p:cNvSpPr txBox="1"/>
            <p:nvPr/>
          </p:nvSpPr>
          <p:spPr>
            <a:xfrm>
              <a:off x="4335239" y="1023625"/>
              <a:ext cx="1105431" cy="330945"/>
            </a:xfrm>
            <a:prstGeom prst="rect">
              <a:avLst/>
            </a:prstGeom>
            <a:noFill/>
          </p:spPr>
          <p:txBody>
            <a:bodyPr wrap="none" rtlCol="0">
              <a:spAutoFit/>
            </a:bodyPr>
            <a:lstStyle/>
            <a:p>
              <a:r>
                <a:rPr lang="en-US" sz="1013" dirty="0"/>
                <a:t>localization</a:t>
              </a:r>
              <a:endParaRPr lang="fr-FR" sz="1013" dirty="0"/>
            </a:p>
          </p:txBody>
        </p:sp>
        <p:sp>
          <p:nvSpPr>
            <p:cNvPr id="22" name="TextBox 21"/>
            <p:cNvSpPr txBox="1"/>
            <p:nvPr/>
          </p:nvSpPr>
          <p:spPr>
            <a:xfrm>
              <a:off x="3691620" y="1742911"/>
              <a:ext cx="592469" cy="330945"/>
            </a:xfrm>
            <a:prstGeom prst="rect">
              <a:avLst/>
            </a:prstGeom>
            <a:noFill/>
          </p:spPr>
          <p:txBody>
            <a:bodyPr wrap="none" rtlCol="0">
              <a:spAutoFit/>
            </a:bodyPr>
            <a:lstStyle/>
            <a:p>
              <a:r>
                <a:rPr lang="en-US" sz="1013" dirty="0"/>
                <a:t>YES</a:t>
              </a:r>
              <a:endParaRPr lang="fr-FR" sz="1013" dirty="0"/>
            </a:p>
          </p:txBody>
        </p:sp>
        <p:sp>
          <p:nvSpPr>
            <p:cNvPr id="24" name="TextBox 23"/>
            <p:cNvSpPr txBox="1"/>
            <p:nvPr/>
          </p:nvSpPr>
          <p:spPr>
            <a:xfrm>
              <a:off x="5724838" y="1742911"/>
              <a:ext cx="506976" cy="330945"/>
            </a:xfrm>
            <a:prstGeom prst="rect">
              <a:avLst/>
            </a:prstGeom>
            <a:noFill/>
          </p:spPr>
          <p:txBody>
            <a:bodyPr wrap="none" rtlCol="0">
              <a:spAutoFit/>
            </a:bodyPr>
            <a:lstStyle/>
            <a:p>
              <a:r>
                <a:rPr lang="en-US" sz="1013" dirty="0"/>
                <a:t>NO</a:t>
              </a:r>
              <a:endParaRPr lang="fr-FR" sz="1013" dirty="0"/>
            </a:p>
          </p:txBody>
        </p:sp>
        <p:sp>
          <p:nvSpPr>
            <p:cNvPr id="25" name="TextBox 24"/>
            <p:cNvSpPr txBox="1"/>
            <p:nvPr/>
          </p:nvSpPr>
          <p:spPr>
            <a:xfrm rot="16200000">
              <a:off x="2212656" y="4948392"/>
              <a:ext cx="970779" cy="330945"/>
            </a:xfrm>
            <a:prstGeom prst="rect">
              <a:avLst/>
            </a:prstGeom>
            <a:noFill/>
          </p:spPr>
          <p:txBody>
            <a:bodyPr wrap="none" rtlCol="0">
              <a:spAutoFit/>
            </a:bodyPr>
            <a:lstStyle/>
            <a:p>
              <a:r>
                <a:rPr lang="en-US" sz="1013" dirty="0"/>
                <a:t>PLASTIC</a:t>
              </a:r>
              <a:endParaRPr lang="fr-FR" sz="1013" dirty="0"/>
            </a:p>
          </p:txBody>
        </p:sp>
        <p:sp>
          <p:nvSpPr>
            <p:cNvPr id="26" name="TextBox 25"/>
            <p:cNvSpPr txBox="1"/>
            <p:nvPr/>
          </p:nvSpPr>
          <p:spPr>
            <a:xfrm rot="16200000">
              <a:off x="1986700" y="3034925"/>
              <a:ext cx="1445268" cy="330945"/>
            </a:xfrm>
            <a:prstGeom prst="rect">
              <a:avLst/>
            </a:prstGeom>
            <a:noFill/>
          </p:spPr>
          <p:txBody>
            <a:bodyPr wrap="none" rtlCol="0">
              <a:spAutoFit/>
            </a:bodyPr>
            <a:lstStyle/>
            <a:p>
              <a:r>
                <a:rPr lang="en-US" sz="1013" dirty="0"/>
                <a:t>CATACLASTIC</a:t>
              </a:r>
              <a:endParaRPr lang="fr-FR" sz="1013" dirty="0"/>
            </a:p>
          </p:txBody>
        </p:sp>
        <p:sp>
          <p:nvSpPr>
            <p:cNvPr id="27" name="TextBox 26"/>
            <p:cNvSpPr txBox="1"/>
            <p:nvPr/>
          </p:nvSpPr>
          <p:spPr>
            <a:xfrm rot="16200000">
              <a:off x="714420" y="4000126"/>
              <a:ext cx="2646452" cy="330945"/>
            </a:xfrm>
            <a:prstGeom prst="rect">
              <a:avLst/>
            </a:prstGeom>
            <a:noFill/>
          </p:spPr>
          <p:txBody>
            <a:bodyPr wrap="none" rtlCol="0">
              <a:spAutoFit/>
            </a:bodyPr>
            <a:lstStyle/>
            <a:p>
              <a:r>
                <a:rPr lang="en-US" sz="1013" dirty="0"/>
                <a:t>DEFORMATION MECHANISM</a:t>
              </a:r>
              <a:endParaRPr lang="fr-FR" sz="1013" dirty="0"/>
            </a:p>
          </p:txBody>
        </p:sp>
        <p:sp>
          <p:nvSpPr>
            <p:cNvPr id="28" name="TextBox 27"/>
            <p:cNvSpPr txBox="1"/>
            <p:nvPr/>
          </p:nvSpPr>
          <p:spPr>
            <a:xfrm>
              <a:off x="3459631" y="2880055"/>
              <a:ext cx="1099020" cy="538780"/>
            </a:xfrm>
            <a:prstGeom prst="rect">
              <a:avLst/>
            </a:prstGeom>
            <a:noFill/>
          </p:spPr>
          <p:txBody>
            <a:bodyPr wrap="none" rtlCol="0">
              <a:spAutoFit/>
            </a:bodyPr>
            <a:lstStyle/>
            <a:p>
              <a:pPr algn="ctr"/>
              <a:r>
                <a:rPr lang="en-US" sz="1013" dirty="0" err="1"/>
                <a:t>Cataclastic</a:t>
              </a:r>
              <a:endParaRPr lang="en-US" sz="1013" dirty="0"/>
            </a:p>
            <a:p>
              <a:pPr algn="ctr"/>
              <a:r>
                <a:rPr lang="en-US" sz="1013" dirty="0"/>
                <a:t> faulting</a:t>
              </a:r>
              <a:endParaRPr lang="fr-FR" sz="1013" dirty="0"/>
            </a:p>
          </p:txBody>
        </p:sp>
        <p:sp>
          <p:nvSpPr>
            <p:cNvPr id="29" name="TextBox 28"/>
            <p:cNvSpPr txBox="1"/>
            <p:nvPr/>
          </p:nvSpPr>
          <p:spPr>
            <a:xfrm>
              <a:off x="5440785" y="2877191"/>
              <a:ext cx="1099020" cy="538780"/>
            </a:xfrm>
            <a:prstGeom prst="rect">
              <a:avLst/>
            </a:prstGeom>
            <a:noFill/>
          </p:spPr>
          <p:txBody>
            <a:bodyPr wrap="none" rtlCol="0">
              <a:spAutoFit/>
            </a:bodyPr>
            <a:lstStyle/>
            <a:p>
              <a:pPr algn="ctr"/>
              <a:r>
                <a:rPr lang="en-US" sz="1013" dirty="0" err="1"/>
                <a:t>Cataclastic</a:t>
              </a:r>
              <a:endParaRPr lang="en-US" sz="1013" dirty="0"/>
            </a:p>
            <a:p>
              <a:pPr algn="ctr"/>
              <a:r>
                <a:rPr lang="en-US" sz="1013" dirty="0"/>
                <a:t> flow</a:t>
              </a:r>
              <a:endParaRPr lang="fr-FR" sz="1013" dirty="0"/>
            </a:p>
          </p:txBody>
        </p:sp>
        <p:sp>
          <p:nvSpPr>
            <p:cNvPr id="30" name="TextBox 29"/>
            <p:cNvSpPr txBox="1"/>
            <p:nvPr/>
          </p:nvSpPr>
          <p:spPr>
            <a:xfrm>
              <a:off x="3380805" y="4790700"/>
              <a:ext cx="1242221" cy="538780"/>
            </a:xfrm>
            <a:prstGeom prst="rect">
              <a:avLst/>
            </a:prstGeom>
            <a:noFill/>
          </p:spPr>
          <p:txBody>
            <a:bodyPr wrap="none" rtlCol="0">
              <a:spAutoFit/>
            </a:bodyPr>
            <a:lstStyle/>
            <a:p>
              <a:pPr algn="ctr"/>
              <a:r>
                <a:rPr lang="en-US" sz="1013" dirty="0"/>
                <a:t>Plastic shear</a:t>
              </a:r>
            </a:p>
            <a:p>
              <a:pPr algn="ctr"/>
              <a:r>
                <a:rPr lang="en-US" sz="1013" dirty="0"/>
                <a:t> zone</a:t>
              </a:r>
              <a:endParaRPr lang="fr-FR" sz="1013" dirty="0"/>
            </a:p>
          </p:txBody>
        </p:sp>
        <p:sp>
          <p:nvSpPr>
            <p:cNvPr id="31" name="TextBox 30"/>
            <p:cNvSpPr txBox="1"/>
            <p:nvPr/>
          </p:nvSpPr>
          <p:spPr>
            <a:xfrm>
              <a:off x="5295749" y="4789265"/>
              <a:ext cx="1374735" cy="538780"/>
            </a:xfrm>
            <a:prstGeom prst="rect">
              <a:avLst/>
            </a:prstGeom>
            <a:noFill/>
          </p:spPr>
          <p:txBody>
            <a:bodyPr wrap="none" rtlCol="0">
              <a:spAutoFit/>
            </a:bodyPr>
            <a:lstStyle/>
            <a:p>
              <a:pPr algn="ctr"/>
              <a:r>
                <a:rPr lang="en-US" sz="1013" dirty="0"/>
                <a:t>Homogeneous</a:t>
              </a:r>
            </a:p>
            <a:p>
              <a:pPr algn="ctr"/>
              <a:r>
                <a:rPr lang="en-US" sz="1013" dirty="0"/>
                <a:t> plastic flow</a:t>
              </a:r>
              <a:endParaRPr lang="fr-FR" sz="1013" dirty="0"/>
            </a:p>
          </p:txBody>
        </p:sp>
      </p:grpSp>
      <p:sp>
        <p:nvSpPr>
          <p:cNvPr id="32" name="TextBox 31"/>
          <p:cNvSpPr txBox="1"/>
          <p:nvPr/>
        </p:nvSpPr>
        <p:spPr>
          <a:xfrm>
            <a:off x="5969000" y="1956902"/>
            <a:ext cx="1560042" cy="1495218"/>
          </a:xfrm>
          <a:prstGeom prst="rect">
            <a:avLst/>
          </a:prstGeom>
          <a:noFill/>
        </p:spPr>
        <p:txBody>
          <a:bodyPr wrap="none" rtlCol="0">
            <a:spAutoFit/>
          </a:bodyPr>
          <a:lstStyle/>
          <a:p>
            <a:r>
              <a:rPr lang="fr-FR" sz="1013" dirty="0" err="1"/>
              <a:t>increasing</a:t>
            </a:r>
            <a:r>
              <a:rPr lang="fr-FR" sz="1013" dirty="0"/>
              <a:t> P and T</a:t>
            </a:r>
          </a:p>
          <a:p>
            <a:endParaRPr lang="fr-FR" sz="1013" dirty="0"/>
          </a:p>
          <a:p>
            <a:r>
              <a:rPr lang="fr-FR" sz="1013" dirty="0" err="1"/>
              <a:t>increasing</a:t>
            </a:r>
            <a:r>
              <a:rPr lang="fr-FR" sz="1013" dirty="0"/>
              <a:t> </a:t>
            </a:r>
            <a:r>
              <a:rPr lang="fr-FR" sz="1013" dirty="0" err="1"/>
              <a:t>strain</a:t>
            </a:r>
            <a:endParaRPr lang="fr-FR" sz="1013" dirty="0"/>
          </a:p>
          <a:p>
            <a:endParaRPr lang="fr-FR" sz="1013" dirty="0"/>
          </a:p>
          <a:p>
            <a:r>
              <a:rPr lang="fr-FR" sz="1013" dirty="0" err="1"/>
              <a:t>increase</a:t>
            </a:r>
            <a:r>
              <a:rPr lang="fr-FR" sz="1013" dirty="0"/>
              <a:t> </a:t>
            </a:r>
            <a:r>
              <a:rPr lang="fr-FR" sz="1013" dirty="0" err="1"/>
              <a:t>strain</a:t>
            </a:r>
            <a:r>
              <a:rPr lang="fr-FR" sz="1013" dirty="0"/>
              <a:t> rate/</a:t>
            </a:r>
          </a:p>
          <a:p>
            <a:r>
              <a:rPr lang="fr-FR" sz="1013" dirty="0" err="1"/>
              <a:t>increase</a:t>
            </a:r>
            <a:r>
              <a:rPr lang="fr-FR" sz="1013" dirty="0"/>
              <a:t> pore pressure</a:t>
            </a:r>
          </a:p>
          <a:p>
            <a:endParaRPr lang="fr-FR" sz="1013" dirty="0"/>
          </a:p>
          <a:p>
            <a:r>
              <a:rPr lang="fr-FR" sz="1013" dirty="0" err="1"/>
              <a:t>decrease</a:t>
            </a:r>
            <a:r>
              <a:rPr lang="fr-FR" sz="1013" dirty="0"/>
              <a:t> </a:t>
            </a:r>
            <a:r>
              <a:rPr lang="fr-FR" sz="1013" dirty="0" err="1"/>
              <a:t>strain</a:t>
            </a:r>
            <a:r>
              <a:rPr lang="fr-FR" sz="1013" dirty="0"/>
              <a:t> rate/</a:t>
            </a:r>
          </a:p>
          <a:p>
            <a:r>
              <a:rPr lang="fr-FR" sz="1013" dirty="0" err="1"/>
              <a:t>decrease</a:t>
            </a:r>
            <a:r>
              <a:rPr lang="fr-FR" sz="1013" dirty="0"/>
              <a:t> pore pressure</a:t>
            </a:r>
          </a:p>
        </p:txBody>
      </p:sp>
      <p:cxnSp>
        <p:nvCxnSpPr>
          <p:cNvPr id="35" name="Straight Arrow Connector 34"/>
          <p:cNvCxnSpPr/>
          <p:nvPr/>
        </p:nvCxnSpPr>
        <p:spPr>
          <a:xfrm>
            <a:off x="5613400" y="2116667"/>
            <a:ext cx="355601" cy="8467"/>
          </a:xfrm>
          <a:prstGeom prst="straightConnector1">
            <a:avLst/>
          </a:prstGeom>
          <a:ln w="1905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590186" y="2516229"/>
            <a:ext cx="355601" cy="8467"/>
          </a:xfrm>
          <a:prstGeom prst="straightConnector1">
            <a:avLst/>
          </a:prstGeom>
          <a:ln w="19050">
            <a:solidFill>
              <a:schemeClr val="accent5">
                <a:lumMod val="60000"/>
                <a:lumOff val="4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590186" y="3006281"/>
            <a:ext cx="355601" cy="8467"/>
          </a:xfrm>
          <a:prstGeom prst="straightConnector1">
            <a:avLst/>
          </a:prstGeom>
          <a:ln w="19050">
            <a:solidFill>
              <a:srgbClr val="92D05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5590186" y="3681192"/>
            <a:ext cx="355601" cy="4847"/>
          </a:xfrm>
          <a:prstGeom prst="straightConnector1">
            <a:avLst/>
          </a:prstGeom>
          <a:ln w="19050">
            <a:solidFill>
              <a:srgbClr val="FFC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a:off x="3249475" y="2768965"/>
            <a:ext cx="1007432" cy="1363241"/>
          </a:xfrm>
          <a:prstGeom prst="arc">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13"/>
          </a:p>
        </p:txBody>
      </p:sp>
      <p:cxnSp>
        <p:nvCxnSpPr>
          <p:cNvPr id="43" name="Straight Arrow Connector 42"/>
          <p:cNvCxnSpPr/>
          <p:nvPr/>
        </p:nvCxnSpPr>
        <p:spPr>
          <a:xfrm>
            <a:off x="3649872" y="3014748"/>
            <a:ext cx="431062" cy="354986"/>
          </a:xfrm>
          <a:prstGeom prst="straightConnector1">
            <a:avLst/>
          </a:prstGeom>
          <a:ln w="5715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898634" y="2849683"/>
            <a:ext cx="8467" cy="630668"/>
          </a:xfrm>
          <a:prstGeom prst="straightConnector1">
            <a:avLst/>
          </a:prstGeom>
          <a:ln w="57150">
            <a:solidFill>
              <a:srgbClr val="92D05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038630" y="2866339"/>
            <a:ext cx="7266" cy="657485"/>
          </a:xfrm>
          <a:prstGeom prst="straightConnector1">
            <a:avLst/>
          </a:prstGeom>
          <a:ln w="57150">
            <a:solidFill>
              <a:srgbClr val="FFC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3699112" y="2351140"/>
            <a:ext cx="373170" cy="1"/>
          </a:xfrm>
          <a:prstGeom prst="straightConnector1">
            <a:avLst/>
          </a:prstGeom>
          <a:ln w="57150">
            <a:solidFill>
              <a:schemeClr val="accent5">
                <a:lumMod val="60000"/>
                <a:lumOff val="4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3678817" y="3895895"/>
            <a:ext cx="373170" cy="1"/>
          </a:xfrm>
          <a:prstGeom prst="straightConnector1">
            <a:avLst/>
          </a:prstGeom>
          <a:ln w="57150">
            <a:solidFill>
              <a:schemeClr val="accent5">
                <a:lumMod val="60000"/>
                <a:lumOff val="4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9" name="TextBox 22"/>
          <p:cNvSpPr txBox="1"/>
          <p:nvPr/>
        </p:nvSpPr>
        <p:spPr>
          <a:xfrm>
            <a:off x="1741743" y="20037"/>
            <a:ext cx="5616488" cy="379656"/>
          </a:xfrm>
          <a:prstGeom prst="rect">
            <a:avLst/>
          </a:prstGeom>
          <a:noFill/>
        </p:spPr>
        <p:txBody>
          <a:bodyPr vert="horz" wrap="square" lIns="180000" tIns="0" rIns="72000" bIns="46800" rtlCol="0" anchor="t">
            <a:spAutoFit/>
          </a:bodyPr>
          <a:lstStyle>
            <a:defPPr>
              <a:defRPr lang="fr-FR"/>
            </a:defPPr>
            <a:lvl1pPr algn="ctr">
              <a:lnSpc>
                <a:spcPct val="90000"/>
              </a:lnSpc>
              <a:spcBef>
                <a:spcPct val="0"/>
              </a:spcBef>
              <a:buNone/>
              <a:defRPr sz="2400" b="1" i="0" spc="-70" baseline="0"/>
            </a:lvl1pPr>
          </a:lstStyle>
          <a:p>
            <a:r>
              <a:rPr lang="fr-FR" dirty="0" err="1"/>
              <a:t>Brittle</a:t>
            </a:r>
            <a:r>
              <a:rPr lang="fr-FR" dirty="0"/>
              <a:t> vs. ductile </a:t>
            </a:r>
            <a:r>
              <a:rPr lang="fr-FR" dirty="0" err="1"/>
              <a:t>deformation</a:t>
            </a:r>
            <a:endParaRPr lang="fr-FR" dirty="0"/>
          </a:p>
        </p:txBody>
      </p:sp>
    </p:spTree>
    <p:extLst>
      <p:ext uri="{BB962C8B-B14F-4D97-AF65-F5344CB8AC3E}">
        <p14:creationId xmlns:p14="http://schemas.microsoft.com/office/powerpoint/2010/main" val="296391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18969-48BC-3D6B-196B-E0C80659C476}"/>
            </a:ext>
          </a:extLst>
        </p:cNvPr>
        <p:cNvGrpSpPr/>
        <p:nvPr/>
      </p:nvGrpSpPr>
      <p:grpSpPr>
        <a:xfrm>
          <a:off x="0" y="0"/>
          <a:ext cx="0" cy="0"/>
          <a:chOff x="0" y="0"/>
          <a:chExt cx="0" cy="0"/>
        </a:xfrm>
      </p:grpSpPr>
      <p:sp>
        <p:nvSpPr>
          <p:cNvPr id="28674" name="Titre 20">
            <a:extLst>
              <a:ext uri="{FF2B5EF4-FFF2-40B4-BE49-F238E27FC236}">
                <a16:creationId xmlns:a16="http://schemas.microsoft.com/office/drawing/2014/main" id="{0FF81679-33F4-4B41-AA98-F12138DEB19F}"/>
              </a:ext>
            </a:extLst>
          </p:cNvPr>
          <p:cNvSpPr>
            <a:spLocks noGrp="1"/>
          </p:cNvSpPr>
          <p:nvPr>
            <p:ph type="title" idx="4294967295"/>
          </p:nvPr>
        </p:nvSpPr>
        <p:spPr>
          <a:xfrm>
            <a:off x="1312383" y="410"/>
            <a:ext cx="6483350" cy="1044453"/>
          </a:xfrm>
          <a:noFill/>
        </p:spPr>
        <p:txBody>
          <a:bodyPr vert="horz" wrap="square" lIns="180000" tIns="0" rIns="72000" bIns="46800" rtlCol="0" anchor="t">
            <a:spAutoFit/>
          </a:bodyPr>
          <a:lstStyle/>
          <a:p>
            <a:pPr algn="ctr"/>
            <a:br>
              <a:rPr lang="en-US" sz="2400" kern="1200" dirty="0">
                <a:latin typeface="+mn-lt"/>
                <a:ea typeface="+mn-ea"/>
                <a:cs typeface="+mn-cs"/>
              </a:rPr>
            </a:br>
            <a:r>
              <a:rPr lang="en-US" sz="2400" kern="1200" dirty="0">
                <a:latin typeface="+mn-lt"/>
                <a:ea typeface="+mn-ea"/>
                <a:cs typeface="+mn-cs"/>
              </a:rPr>
              <a:t>Brittle behavior : friction law.</a:t>
            </a:r>
            <a:br>
              <a:rPr lang="en-US" sz="2400" kern="1200" dirty="0">
                <a:latin typeface="+mn-lt"/>
                <a:ea typeface="+mn-ea"/>
                <a:cs typeface="+mn-cs"/>
              </a:rPr>
            </a:br>
            <a:endParaRPr lang="en-US" sz="2400" kern="1200" dirty="0">
              <a:latin typeface="+mn-lt"/>
              <a:ea typeface="+mn-ea"/>
              <a:cs typeface="+mn-cs"/>
            </a:endParaRPr>
          </a:p>
        </p:txBody>
      </p:sp>
      <p:pic>
        <p:nvPicPr>
          <p:cNvPr id="28675" name="Picture 2">
            <a:extLst>
              <a:ext uri="{FF2B5EF4-FFF2-40B4-BE49-F238E27FC236}">
                <a16:creationId xmlns:a16="http://schemas.microsoft.com/office/drawing/2014/main" id="{4FB97FE0-3204-CD14-3325-CE73CD7CF2B4}"/>
              </a:ext>
            </a:extLst>
          </p:cNvPr>
          <p:cNvPicPr>
            <a:picLocks noChangeAspect="1" noChangeArrowheads="1"/>
          </p:cNvPicPr>
          <p:nvPr/>
        </p:nvPicPr>
        <p:blipFill>
          <a:blip r:embed="rId3" cstate="print"/>
          <a:srcRect/>
          <a:stretch>
            <a:fillRect/>
          </a:stretch>
        </p:blipFill>
        <p:spPr bwMode="auto">
          <a:xfrm>
            <a:off x="1666395" y="1262525"/>
            <a:ext cx="6129338" cy="2445544"/>
          </a:xfrm>
          <a:prstGeom prst="rect">
            <a:avLst/>
          </a:prstGeom>
          <a:noFill/>
          <a:ln w="9525">
            <a:noFill/>
            <a:miter lim="800000"/>
            <a:headEnd/>
            <a:tailEnd/>
          </a:ln>
        </p:spPr>
      </p:pic>
      <p:sp>
        <p:nvSpPr>
          <p:cNvPr id="28676" name="Rectangle 3">
            <a:extLst>
              <a:ext uri="{FF2B5EF4-FFF2-40B4-BE49-F238E27FC236}">
                <a16:creationId xmlns:a16="http://schemas.microsoft.com/office/drawing/2014/main" id="{A0746014-032F-0D8C-E988-90B0F1FCE9E3}"/>
              </a:ext>
            </a:extLst>
          </p:cNvPr>
          <p:cNvSpPr>
            <a:spLocks noChangeArrowheads="1"/>
          </p:cNvSpPr>
          <p:nvPr/>
        </p:nvSpPr>
        <p:spPr bwMode="auto">
          <a:xfrm>
            <a:off x="3241520" y="4148828"/>
            <a:ext cx="3122971" cy="461665"/>
          </a:xfrm>
          <a:prstGeom prst="rect">
            <a:avLst/>
          </a:prstGeom>
          <a:noFill/>
          <a:ln w="9525">
            <a:solidFill>
              <a:schemeClr val="tx2"/>
            </a:solidFill>
            <a:miter lim="800000"/>
            <a:headEnd/>
            <a:tailEnd/>
          </a:ln>
        </p:spPr>
        <p:txBody>
          <a:bodyPr wrap="none" anchor="ctr">
            <a:spAutoFit/>
          </a:bodyPr>
          <a:lstStyle/>
          <a:p>
            <a:pPr algn="just"/>
            <a:r>
              <a:rPr lang="en-GB" sz="2400">
                <a:latin typeface="Arial Narrow" pitchFamily="34" charset="0"/>
              </a:rPr>
              <a:t>µ = 0.42 and C = 34 MPa.</a:t>
            </a:r>
          </a:p>
        </p:txBody>
      </p:sp>
      <p:sp>
        <p:nvSpPr>
          <p:cNvPr id="28678" name="ZoneTexte 5">
            <a:extLst>
              <a:ext uri="{FF2B5EF4-FFF2-40B4-BE49-F238E27FC236}">
                <a16:creationId xmlns:a16="http://schemas.microsoft.com/office/drawing/2014/main" id="{A8CF4548-D92D-D9ED-E3B5-F4F15D400CF2}"/>
              </a:ext>
            </a:extLst>
          </p:cNvPr>
          <p:cNvSpPr txBox="1">
            <a:spLocks noChangeArrowheads="1"/>
          </p:cNvSpPr>
          <p:nvPr/>
        </p:nvSpPr>
        <p:spPr bwMode="auto">
          <a:xfrm>
            <a:off x="1143000" y="4718279"/>
            <a:ext cx="6858000" cy="248209"/>
          </a:xfrm>
          <a:prstGeom prst="rect">
            <a:avLst/>
          </a:prstGeom>
          <a:noFill/>
          <a:ln w="9525">
            <a:solidFill>
              <a:schemeClr val="tx1"/>
            </a:solidFill>
            <a:miter lim="800000"/>
            <a:headEnd/>
            <a:tailEnd/>
          </a:ln>
        </p:spPr>
        <p:txBody>
          <a:bodyPr wrap="square">
            <a:spAutoFit/>
          </a:bodyPr>
          <a:lstStyle/>
          <a:p>
            <a:pPr algn="ctr"/>
            <a:r>
              <a:rPr lang="en-US" sz="1013" dirty="0">
                <a:latin typeface="Arial Narrow" pitchFamily="34" charset="0"/>
              </a:rPr>
              <a:t>In the brittle field, GB and GFB behave similarly.</a:t>
            </a:r>
            <a:endParaRPr lang="fr-FR" sz="1013" dirty="0">
              <a:latin typeface="Arial Narrow" pitchFamily="34" charset="0"/>
            </a:endParaRPr>
          </a:p>
        </p:txBody>
      </p:sp>
      <p:sp>
        <p:nvSpPr>
          <p:cNvPr id="6" name="Rectangle 5">
            <a:extLst>
              <a:ext uri="{FF2B5EF4-FFF2-40B4-BE49-F238E27FC236}">
                <a16:creationId xmlns:a16="http://schemas.microsoft.com/office/drawing/2014/main" id="{6974835F-AB89-5646-24EF-FC550E922CF6}"/>
              </a:ext>
            </a:extLst>
          </p:cNvPr>
          <p:cNvSpPr/>
          <p:nvPr/>
        </p:nvSpPr>
        <p:spPr bwMode="auto">
          <a:xfrm>
            <a:off x="4474028" y="1549730"/>
            <a:ext cx="1166751" cy="62345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7" name="ZoneTexte 6">
            <a:extLst>
              <a:ext uri="{FF2B5EF4-FFF2-40B4-BE49-F238E27FC236}">
                <a16:creationId xmlns:a16="http://schemas.microsoft.com/office/drawing/2014/main" id="{4C0AAB97-87D9-DC02-61AC-1B2CE147432F}"/>
              </a:ext>
            </a:extLst>
          </p:cNvPr>
          <p:cNvSpPr txBox="1"/>
          <p:nvPr/>
        </p:nvSpPr>
        <p:spPr>
          <a:xfrm>
            <a:off x="4580907" y="1620982"/>
            <a:ext cx="837089" cy="248209"/>
          </a:xfrm>
          <a:prstGeom prst="rect">
            <a:avLst/>
          </a:prstGeom>
          <a:noFill/>
        </p:spPr>
        <p:txBody>
          <a:bodyPr wrap="none" rtlCol="0">
            <a:spAutoFit/>
          </a:bodyPr>
          <a:lstStyle/>
          <a:p>
            <a:r>
              <a:rPr lang="fr-FR" sz="1013" dirty="0">
                <a:sym typeface="Symbol"/>
              </a:rPr>
              <a:t> = C + µ</a:t>
            </a:r>
            <a:r>
              <a:rPr lang="fr-FR" sz="1013" baseline="-25000" dirty="0">
                <a:sym typeface="Symbol"/>
              </a:rPr>
              <a:t>n</a:t>
            </a:r>
            <a:endParaRPr lang="fr-FR" sz="1013" baseline="-25000" dirty="0"/>
          </a:p>
        </p:txBody>
      </p:sp>
      <p:sp>
        <p:nvSpPr>
          <p:cNvPr id="8" name="ZoneTexte 7">
            <a:extLst>
              <a:ext uri="{FF2B5EF4-FFF2-40B4-BE49-F238E27FC236}">
                <a16:creationId xmlns:a16="http://schemas.microsoft.com/office/drawing/2014/main" id="{B7CD79D7-C7F2-10F2-DCE5-B69A7FA8F3F2}"/>
              </a:ext>
            </a:extLst>
          </p:cNvPr>
          <p:cNvSpPr txBox="1"/>
          <p:nvPr/>
        </p:nvSpPr>
        <p:spPr>
          <a:xfrm rot="16200000">
            <a:off x="3803206" y="1387058"/>
            <a:ext cx="470000" cy="253916"/>
          </a:xfrm>
          <a:prstGeom prst="rect">
            <a:avLst/>
          </a:prstGeom>
          <a:noFill/>
        </p:spPr>
        <p:txBody>
          <a:bodyPr wrap="none" rtlCol="0">
            <a:spAutoFit/>
          </a:bodyPr>
          <a:lstStyle/>
          <a:p>
            <a:r>
              <a:rPr lang="fr-FR" sz="1050" dirty="0"/>
              <a:t>(5%)</a:t>
            </a:r>
          </a:p>
        </p:txBody>
      </p:sp>
    </p:spTree>
    <p:extLst>
      <p:ext uri="{BB962C8B-B14F-4D97-AF65-F5344CB8AC3E}">
        <p14:creationId xmlns:p14="http://schemas.microsoft.com/office/powerpoint/2010/main" val="20688571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état supercritique en sciences de la Terre — Planet-Terre">
            <a:extLst>
              <a:ext uri="{FF2B5EF4-FFF2-40B4-BE49-F238E27FC236}">
                <a16:creationId xmlns:a16="http://schemas.microsoft.com/office/drawing/2014/main" id="{C2A5A75D-71DE-15F2-515A-8B06463BA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4" y="571500"/>
            <a:ext cx="6327190" cy="4467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a:extLst>
              <a:ext uri="{FF2B5EF4-FFF2-40B4-BE49-F238E27FC236}">
                <a16:creationId xmlns:a16="http://schemas.microsoft.com/office/drawing/2014/main" id="{06A12FED-54BD-161B-8ECA-DF106606EF85}"/>
              </a:ext>
            </a:extLst>
          </p:cNvPr>
          <p:cNvSpPr txBox="1">
            <a:spLocks noChangeArrowheads="1"/>
          </p:cNvSpPr>
          <p:nvPr/>
        </p:nvSpPr>
        <p:spPr bwMode="auto">
          <a:xfrm flipH="1">
            <a:off x="749009" y="45394"/>
            <a:ext cx="6858000" cy="461665"/>
          </a:xfrm>
          <a:prstGeom prst="rect">
            <a:avLst/>
          </a:prstGeom>
        </p:spPr>
        <p:txBody>
          <a:bodyPr/>
          <a:lstStyle>
            <a:defPPr>
              <a:defRPr lang="fr-FR"/>
            </a:defPPr>
            <a:lvl1pPr algn="ctr">
              <a:defRPr sz="2400" b="1"/>
            </a:lvl1pPr>
          </a:lstStyle>
          <a:p>
            <a:r>
              <a:rPr lang="en-US" altLang="fr-FR" dirty="0"/>
              <a:t>Supercritical conditions : phase diagram</a:t>
            </a:r>
          </a:p>
        </p:txBody>
      </p:sp>
      <p:sp>
        <p:nvSpPr>
          <p:cNvPr id="3" name="Rectangle 2">
            <a:extLst>
              <a:ext uri="{FF2B5EF4-FFF2-40B4-BE49-F238E27FC236}">
                <a16:creationId xmlns:a16="http://schemas.microsoft.com/office/drawing/2014/main" id="{FCDA1A57-1EF7-A1FB-D48C-A2387331456D}"/>
              </a:ext>
            </a:extLst>
          </p:cNvPr>
          <p:cNvSpPr/>
          <p:nvPr/>
        </p:nvSpPr>
        <p:spPr>
          <a:xfrm>
            <a:off x="5900737" y="685800"/>
            <a:ext cx="1343025" cy="638175"/>
          </a:xfrm>
          <a:prstGeom prst="rect">
            <a:avLst/>
          </a:prstGeom>
          <a:solidFill>
            <a:srgbClr val="E30613">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6692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ADF09-DCF9-604D-666F-5BDB3CC6F9ED}"/>
            </a:ext>
          </a:extLst>
        </p:cNvPr>
        <p:cNvGrpSpPr/>
        <p:nvPr/>
      </p:nvGrpSpPr>
      <p:grpSpPr>
        <a:xfrm>
          <a:off x="0" y="0"/>
          <a:ext cx="0" cy="0"/>
          <a:chOff x="0" y="0"/>
          <a:chExt cx="0" cy="0"/>
        </a:xfrm>
      </p:grpSpPr>
      <p:sp>
        <p:nvSpPr>
          <p:cNvPr id="29698" name="Titre 20">
            <a:extLst>
              <a:ext uri="{FF2B5EF4-FFF2-40B4-BE49-F238E27FC236}">
                <a16:creationId xmlns:a16="http://schemas.microsoft.com/office/drawing/2014/main" id="{E0A208BE-D75A-832C-D0A0-54D18796F374}"/>
              </a:ext>
            </a:extLst>
          </p:cNvPr>
          <p:cNvSpPr>
            <a:spLocks noGrp="1"/>
          </p:cNvSpPr>
          <p:nvPr>
            <p:ph type="title" idx="4294967295"/>
          </p:nvPr>
        </p:nvSpPr>
        <p:spPr>
          <a:xfrm>
            <a:off x="1216178" y="4685"/>
            <a:ext cx="6483350" cy="379656"/>
          </a:xfrm>
          <a:noFill/>
        </p:spPr>
        <p:txBody>
          <a:bodyPr vert="horz" wrap="square" lIns="180000" tIns="0" rIns="72000" bIns="46800" rtlCol="0" anchor="t">
            <a:spAutoFit/>
          </a:bodyPr>
          <a:lstStyle/>
          <a:p>
            <a:pPr algn="ctr"/>
            <a:r>
              <a:rPr lang="en-US" sz="2400" kern="1200" dirty="0">
                <a:latin typeface="+mn-lt"/>
                <a:ea typeface="+mn-ea"/>
                <a:cs typeface="+mn-cs"/>
              </a:rPr>
              <a:t>Ductile behavior : exponential law.</a:t>
            </a:r>
          </a:p>
        </p:txBody>
      </p:sp>
      <p:sp>
        <p:nvSpPr>
          <p:cNvPr id="29702" name="Rectangle 5">
            <a:extLst>
              <a:ext uri="{FF2B5EF4-FFF2-40B4-BE49-F238E27FC236}">
                <a16:creationId xmlns:a16="http://schemas.microsoft.com/office/drawing/2014/main" id="{24C36349-4E18-B7D4-96C9-4096980599E6}"/>
              </a:ext>
            </a:extLst>
          </p:cNvPr>
          <p:cNvSpPr>
            <a:spLocks noChangeArrowheads="1"/>
          </p:cNvSpPr>
          <p:nvPr/>
        </p:nvSpPr>
        <p:spPr bwMode="auto">
          <a:xfrm>
            <a:off x="1143000" y="4246868"/>
            <a:ext cx="6858000" cy="709874"/>
          </a:xfrm>
          <a:prstGeom prst="rect">
            <a:avLst/>
          </a:prstGeom>
          <a:noFill/>
          <a:ln w="9525">
            <a:solidFill>
              <a:schemeClr val="tx1"/>
            </a:solidFill>
            <a:miter lim="800000"/>
            <a:headEnd/>
            <a:tailEnd/>
          </a:ln>
        </p:spPr>
        <p:txBody>
          <a:bodyPr wrap="square">
            <a:spAutoFit/>
          </a:bodyPr>
          <a:lstStyle/>
          <a:p>
            <a:pPr algn="ctr"/>
            <a:r>
              <a:rPr lang="el-GR" sz="3000" dirty="0">
                <a:latin typeface="Calibri"/>
              </a:rPr>
              <a:t>έ</a:t>
            </a:r>
            <a:r>
              <a:rPr lang="fr-FR" sz="3000" dirty="0">
                <a:latin typeface="Calibri"/>
              </a:rPr>
              <a:t>=A</a:t>
            </a:r>
            <a:r>
              <a:rPr lang="fr-FR" sz="3000" dirty="0">
                <a:latin typeface="Calibri"/>
                <a:sym typeface="Symbol"/>
              </a:rPr>
              <a:t></a:t>
            </a:r>
            <a:r>
              <a:rPr lang="fr-FR" sz="3000" baseline="30000" dirty="0">
                <a:latin typeface="Calibri"/>
                <a:sym typeface="Symbol"/>
              </a:rPr>
              <a:t>n</a:t>
            </a:r>
            <a:r>
              <a:rPr lang="fr-FR" sz="3000" dirty="0">
                <a:latin typeface="Calibri"/>
                <a:sym typeface="Symbol"/>
              </a:rPr>
              <a:t>e</a:t>
            </a:r>
            <a:r>
              <a:rPr lang="fr-FR" sz="3000" baseline="30000" dirty="0">
                <a:latin typeface="Calibri"/>
                <a:sym typeface="Symbol"/>
              </a:rPr>
              <a:t>(-Q/RT)</a:t>
            </a:r>
            <a:endParaRPr lang="en-US" sz="3000" baseline="30000" dirty="0"/>
          </a:p>
          <a:p>
            <a:pPr algn="ctr"/>
            <a:r>
              <a:rPr lang="en-US" sz="1013" dirty="0">
                <a:latin typeface="Arial Narrow" pitchFamily="34" charset="0"/>
              </a:rPr>
              <a:t>Stress exponent(GB/GFB)</a:t>
            </a:r>
            <a:r>
              <a:rPr lang="en-US" sz="1013" dirty="0">
                <a:latin typeface="Arial Narrow" pitchFamily="34" charset="0"/>
                <a:sym typeface="Wingdings" pitchFamily="2" charset="2"/>
              </a:rPr>
              <a:t></a:t>
            </a:r>
            <a:r>
              <a:rPr lang="en-US" sz="1013" dirty="0">
                <a:latin typeface="Arial Narrow" pitchFamily="34" charset="0"/>
              </a:rPr>
              <a:t> 3&lt;n&lt;4.2</a:t>
            </a:r>
            <a:endParaRPr lang="fr-FR" sz="1013" dirty="0">
              <a:latin typeface="Arial Narrow" pitchFamily="34" charset="0"/>
            </a:endParaRPr>
          </a:p>
        </p:txBody>
      </p:sp>
      <p:grpSp>
        <p:nvGrpSpPr>
          <p:cNvPr id="11" name="Groupe 10">
            <a:extLst>
              <a:ext uri="{FF2B5EF4-FFF2-40B4-BE49-F238E27FC236}">
                <a16:creationId xmlns:a16="http://schemas.microsoft.com/office/drawing/2014/main" id="{BA7B4419-A2E1-698C-5DC1-395980A618C1}"/>
              </a:ext>
            </a:extLst>
          </p:cNvPr>
          <p:cNvGrpSpPr/>
          <p:nvPr/>
        </p:nvGrpSpPr>
        <p:grpSpPr>
          <a:xfrm>
            <a:off x="1143000" y="655091"/>
            <a:ext cx="6858000" cy="3091220"/>
            <a:chOff x="451912" y="873454"/>
            <a:chExt cx="6809452" cy="2538778"/>
          </a:xfrm>
        </p:grpSpPr>
        <p:pic>
          <p:nvPicPr>
            <p:cNvPr id="29699" name="Picture 3">
              <a:extLst>
                <a:ext uri="{FF2B5EF4-FFF2-40B4-BE49-F238E27FC236}">
                  <a16:creationId xmlns:a16="http://schemas.microsoft.com/office/drawing/2014/main" id="{C26EAD23-C2E9-2C6A-B090-4AC2AE71F003}"/>
                </a:ext>
              </a:extLst>
            </p:cNvPr>
            <p:cNvPicPr>
              <a:picLocks noChangeAspect="1" noChangeArrowheads="1"/>
            </p:cNvPicPr>
            <p:nvPr/>
          </p:nvPicPr>
          <p:blipFill>
            <a:blip r:embed="rId3" cstate="print"/>
            <a:srcRect r="2600" b="51842"/>
            <a:stretch>
              <a:fillRect/>
            </a:stretch>
          </p:blipFill>
          <p:spPr bwMode="auto">
            <a:xfrm>
              <a:off x="451912" y="933239"/>
              <a:ext cx="3518065" cy="2478993"/>
            </a:xfrm>
            <a:prstGeom prst="rect">
              <a:avLst/>
            </a:prstGeom>
            <a:noFill/>
            <a:ln w="9525">
              <a:noFill/>
              <a:miter lim="800000"/>
              <a:headEnd/>
              <a:tailEnd/>
            </a:ln>
          </p:spPr>
        </p:pic>
        <p:pic>
          <p:nvPicPr>
            <p:cNvPr id="10" name="Picture 3">
              <a:extLst>
                <a:ext uri="{FF2B5EF4-FFF2-40B4-BE49-F238E27FC236}">
                  <a16:creationId xmlns:a16="http://schemas.microsoft.com/office/drawing/2014/main" id="{D3C7B8DF-539B-9EEE-762E-B9390A852872}"/>
                </a:ext>
              </a:extLst>
            </p:cNvPr>
            <p:cNvPicPr>
              <a:picLocks noChangeAspect="1" noChangeArrowheads="1"/>
            </p:cNvPicPr>
            <p:nvPr/>
          </p:nvPicPr>
          <p:blipFill>
            <a:blip r:embed="rId3" cstate="print"/>
            <a:srcRect t="48903" r="2600" b="2432"/>
            <a:stretch>
              <a:fillRect/>
            </a:stretch>
          </p:blipFill>
          <p:spPr bwMode="auto">
            <a:xfrm>
              <a:off x="3743299" y="873454"/>
              <a:ext cx="3518065" cy="2505152"/>
            </a:xfrm>
            <a:prstGeom prst="rect">
              <a:avLst/>
            </a:prstGeom>
            <a:noFill/>
            <a:ln w="9525">
              <a:noFill/>
              <a:miter lim="800000"/>
              <a:headEnd/>
              <a:tailEnd/>
            </a:ln>
          </p:spPr>
        </p:pic>
      </p:grpSp>
    </p:spTree>
    <p:extLst>
      <p:ext uri="{BB962C8B-B14F-4D97-AF65-F5344CB8AC3E}">
        <p14:creationId xmlns:p14="http://schemas.microsoft.com/office/powerpoint/2010/main" val="29412672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A05C3-8185-BE72-0E16-48E2A65D4106}"/>
            </a:ext>
          </a:extLst>
        </p:cNvPr>
        <p:cNvGrpSpPr/>
        <p:nvPr/>
      </p:nvGrpSpPr>
      <p:grpSpPr>
        <a:xfrm>
          <a:off x="0" y="0"/>
          <a:ext cx="0" cy="0"/>
          <a:chOff x="0" y="0"/>
          <a:chExt cx="0" cy="0"/>
        </a:xfrm>
      </p:grpSpPr>
      <p:sp>
        <p:nvSpPr>
          <p:cNvPr id="31746" name="Titre 20">
            <a:extLst>
              <a:ext uri="{FF2B5EF4-FFF2-40B4-BE49-F238E27FC236}">
                <a16:creationId xmlns:a16="http://schemas.microsoft.com/office/drawing/2014/main" id="{1A285180-924E-C887-6E67-643EF73E00FB}"/>
              </a:ext>
            </a:extLst>
          </p:cNvPr>
          <p:cNvSpPr>
            <a:spLocks noGrp="1"/>
          </p:cNvSpPr>
          <p:nvPr>
            <p:ph type="title" idx="4294967295"/>
          </p:nvPr>
        </p:nvSpPr>
        <p:spPr>
          <a:xfrm>
            <a:off x="1517650" y="0"/>
            <a:ext cx="6483350" cy="379656"/>
          </a:xfrm>
          <a:noFill/>
        </p:spPr>
        <p:txBody>
          <a:bodyPr vert="horz" wrap="square" lIns="180000" tIns="0" rIns="72000" bIns="46800" rtlCol="0" anchor="t">
            <a:spAutoFit/>
          </a:bodyPr>
          <a:lstStyle/>
          <a:p>
            <a:pPr algn="ctr"/>
            <a:r>
              <a:rPr lang="en-US" sz="2400" kern="1200" dirty="0">
                <a:latin typeface="+mn-lt"/>
                <a:ea typeface="+mn-ea"/>
                <a:cs typeface="+mn-cs"/>
              </a:rPr>
              <a:t>Previous studies comparisons.</a:t>
            </a:r>
          </a:p>
        </p:txBody>
      </p:sp>
      <p:pic>
        <p:nvPicPr>
          <p:cNvPr id="31747" name="Picture 2">
            <a:extLst>
              <a:ext uri="{FF2B5EF4-FFF2-40B4-BE49-F238E27FC236}">
                <a16:creationId xmlns:a16="http://schemas.microsoft.com/office/drawing/2014/main" id="{AFCE34E4-28FF-2D82-A629-DB1C4C6C0E9B}"/>
              </a:ext>
            </a:extLst>
          </p:cNvPr>
          <p:cNvPicPr>
            <a:picLocks noChangeAspect="1" noChangeArrowheads="1"/>
          </p:cNvPicPr>
          <p:nvPr/>
        </p:nvPicPr>
        <p:blipFill>
          <a:blip r:embed="rId3" cstate="print"/>
          <a:srcRect/>
          <a:stretch>
            <a:fillRect/>
          </a:stretch>
        </p:blipFill>
        <p:spPr bwMode="auto">
          <a:xfrm>
            <a:off x="1143000" y="546498"/>
            <a:ext cx="6858000" cy="4597003"/>
          </a:xfrm>
          <a:prstGeom prst="rect">
            <a:avLst/>
          </a:prstGeom>
          <a:noFill/>
          <a:ln w="9525">
            <a:noFill/>
            <a:miter lim="800000"/>
            <a:headEnd/>
            <a:tailEnd/>
          </a:ln>
        </p:spPr>
      </p:pic>
    </p:spTree>
    <p:extLst>
      <p:ext uri="{BB962C8B-B14F-4D97-AF65-F5344CB8AC3E}">
        <p14:creationId xmlns:p14="http://schemas.microsoft.com/office/powerpoint/2010/main" val="9238670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0F852-3667-0C4F-F44F-5603A1CECCBE}"/>
            </a:ext>
          </a:extLst>
        </p:cNvPr>
        <p:cNvGrpSpPr/>
        <p:nvPr/>
      </p:nvGrpSpPr>
      <p:grpSpPr>
        <a:xfrm>
          <a:off x="0" y="0"/>
          <a:ext cx="0" cy="0"/>
          <a:chOff x="0" y="0"/>
          <a:chExt cx="0" cy="0"/>
        </a:xfrm>
      </p:grpSpPr>
      <p:sp>
        <p:nvSpPr>
          <p:cNvPr id="30723" name="Rectangle 4">
            <a:extLst>
              <a:ext uri="{FF2B5EF4-FFF2-40B4-BE49-F238E27FC236}">
                <a16:creationId xmlns:a16="http://schemas.microsoft.com/office/drawing/2014/main" id="{808AE092-F1BF-8CEF-9998-F310D43B10F0}"/>
              </a:ext>
            </a:extLst>
          </p:cNvPr>
          <p:cNvSpPr>
            <a:spLocks noChangeArrowheads="1"/>
          </p:cNvSpPr>
          <p:nvPr/>
        </p:nvSpPr>
        <p:spPr bwMode="auto">
          <a:xfrm>
            <a:off x="1143000" y="4290249"/>
            <a:ext cx="6858000" cy="738664"/>
          </a:xfrm>
          <a:prstGeom prst="rect">
            <a:avLst/>
          </a:prstGeom>
          <a:noFill/>
          <a:ln w="9525">
            <a:solidFill>
              <a:schemeClr val="tx2"/>
            </a:solidFill>
            <a:miter lim="800000"/>
            <a:headEnd/>
            <a:tailEnd/>
          </a:ln>
        </p:spPr>
        <p:txBody>
          <a:bodyPr wrap="square" anchor="ctr">
            <a:spAutoFit/>
          </a:bodyPr>
          <a:lstStyle/>
          <a:p>
            <a:pPr algn="ctr"/>
            <a:r>
              <a:rPr lang="en-GB" sz="2100" dirty="0">
                <a:latin typeface="Arial Narrow" pitchFamily="34" charset="0"/>
              </a:rPr>
              <a:t>GB: έ= (1.3±0.8*10</a:t>
            </a:r>
            <a:r>
              <a:rPr lang="en-GB" sz="2100" baseline="30000" dirty="0">
                <a:latin typeface="Arial Narrow" pitchFamily="34" charset="0"/>
              </a:rPr>
              <a:t>-9</a:t>
            </a:r>
            <a:r>
              <a:rPr lang="en-GB" sz="2100" dirty="0">
                <a:latin typeface="Arial Narrow" pitchFamily="34" charset="0"/>
              </a:rPr>
              <a:t>).σ </a:t>
            </a:r>
            <a:r>
              <a:rPr lang="en-GB" sz="2100" baseline="30000" dirty="0">
                <a:latin typeface="Arial Narrow" pitchFamily="34" charset="0"/>
              </a:rPr>
              <a:t>(3.7± 0.6).</a:t>
            </a:r>
            <a:r>
              <a:rPr lang="en-GB" sz="2100" dirty="0">
                <a:latin typeface="Arial Narrow" pitchFamily="34" charset="0"/>
              </a:rPr>
              <a:t>exp((-59,0 ± 15)/RT) </a:t>
            </a:r>
            <a:endParaRPr lang="fr-FR" sz="2100" dirty="0">
              <a:latin typeface="Arial Narrow" pitchFamily="34" charset="0"/>
            </a:endParaRPr>
          </a:p>
          <a:p>
            <a:pPr algn="ctr"/>
            <a:r>
              <a:rPr lang="en-GB" sz="2100" dirty="0">
                <a:latin typeface="Arial Narrow" pitchFamily="34" charset="0"/>
              </a:rPr>
              <a:t>GFB: έ= (6.1±2.2*10</a:t>
            </a:r>
            <a:r>
              <a:rPr lang="en-GB" sz="2100" baseline="30000" dirty="0">
                <a:latin typeface="Arial Narrow" pitchFamily="34" charset="0"/>
              </a:rPr>
              <a:t>8</a:t>
            </a:r>
            <a:r>
              <a:rPr lang="en-GB" sz="2100" dirty="0">
                <a:latin typeface="Arial Narrow" pitchFamily="34" charset="0"/>
              </a:rPr>
              <a:t>).σ </a:t>
            </a:r>
            <a:r>
              <a:rPr lang="en-GB" sz="2100" baseline="30000" dirty="0">
                <a:latin typeface="Arial Narrow" pitchFamily="34" charset="0"/>
              </a:rPr>
              <a:t>(3.6± 0.6).</a:t>
            </a:r>
            <a:r>
              <a:rPr lang="en-GB" sz="2100" dirty="0">
                <a:latin typeface="Arial Narrow" pitchFamily="34" charset="0"/>
              </a:rPr>
              <a:t>exp((-456,0 ± 4)/RT)</a:t>
            </a:r>
          </a:p>
        </p:txBody>
      </p:sp>
      <p:sp>
        <p:nvSpPr>
          <p:cNvPr id="6" name="Titre 20">
            <a:extLst>
              <a:ext uri="{FF2B5EF4-FFF2-40B4-BE49-F238E27FC236}">
                <a16:creationId xmlns:a16="http://schemas.microsoft.com/office/drawing/2014/main" id="{ECE42D88-D01A-D18E-7522-B48AC86DAB66}"/>
              </a:ext>
            </a:extLst>
          </p:cNvPr>
          <p:cNvSpPr>
            <a:spLocks noGrp="1"/>
          </p:cNvSpPr>
          <p:nvPr>
            <p:ph type="title" idx="4294967295"/>
          </p:nvPr>
        </p:nvSpPr>
        <p:spPr>
          <a:xfrm>
            <a:off x="1371268" y="990"/>
            <a:ext cx="6483350" cy="379656"/>
          </a:xfrm>
          <a:noFill/>
        </p:spPr>
        <p:txBody>
          <a:bodyPr vert="horz" wrap="square" lIns="180000" tIns="0" rIns="72000" bIns="46800" rtlCol="0" anchor="t">
            <a:spAutoFit/>
          </a:bodyPr>
          <a:lstStyle/>
          <a:p>
            <a:pPr algn="ctr"/>
            <a:r>
              <a:rPr lang="en-US" sz="2400" kern="1200" dirty="0">
                <a:latin typeface="+mn-lt"/>
                <a:ea typeface="+mn-ea"/>
                <a:cs typeface="+mn-cs"/>
              </a:rPr>
              <a:t>Ductile behavior : exponential law.</a:t>
            </a:r>
          </a:p>
        </p:txBody>
      </p:sp>
      <p:pic>
        <p:nvPicPr>
          <p:cNvPr id="1026" name="Picture 2">
            <a:extLst>
              <a:ext uri="{FF2B5EF4-FFF2-40B4-BE49-F238E27FC236}">
                <a16:creationId xmlns:a16="http://schemas.microsoft.com/office/drawing/2014/main" id="{AE8C286C-EA6C-2CBB-8E71-217E51475F44}"/>
              </a:ext>
            </a:extLst>
          </p:cNvPr>
          <p:cNvPicPr>
            <a:picLocks noChangeAspect="1" noChangeArrowheads="1"/>
          </p:cNvPicPr>
          <p:nvPr/>
        </p:nvPicPr>
        <p:blipFill>
          <a:blip r:embed="rId3" cstate="print"/>
          <a:srcRect/>
          <a:stretch>
            <a:fillRect/>
          </a:stretch>
        </p:blipFill>
        <p:spPr bwMode="auto">
          <a:xfrm>
            <a:off x="1662574" y="491587"/>
            <a:ext cx="5900738" cy="3607594"/>
          </a:xfrm>
          <a:prstGeom prst="rect">
            <a:avLst/>
          </a:prstGeom>
          <a:noFill/>
          <a:ln w="9525">
            <a:noFill/>
            <a:miter lim="800000"/>
            <a:headEnd/>
            <a:tailEnd/>
          </a:ln>
        </p:spPr>
      </p:pic>
    </p:spTree>
    <p:extLst>
      <p:ext uri="{BB962C8B-B14F-4D97-AF65-F5344CB8AC3E}">
        <p14:creationId xmlns:p14="http://schemas.microsoft.com/office/powerpoint/2010/main" val="40875402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6417427E-97D5-B15F-6B7E-AE41FDC6CCAA}"/>
            </a:ext>
          </a:extLst>
        </p:cNvPr>
        <p:cNvGrpSpPr/>
        <p:nvPr/>
      </p:nvGrpSpPr>
      <p:grpSpPr>
        <a:xfrm>
          <a:off x="0" y="0"/>
          <a:ext cx="0" cy="0"/>
          <a:chOff x="0" y="0"/>
          <a:chExt cx="0" cy="0"/>
        </a:xfrm>
      </p:grpSpPr>
      <p:sp>
        <p:nvSpPr>
          <p:cNvPr id="32770" name="Titre 20">
            <a:extLst>
              <a:ext uri="{FF2B5EF4-FFF2-40B4-BE49-F238E27FC236}">
                <a16:creationId xmlns:a16="http://schemas.microsoft.com/office/drawing/2014/main" id="{1B25C8B1-AB38-F1F4-D7AC-196874B6DB8E}"/>
              </a:ext>
            </a:extLst>
          </p:cNvPr>
          <p:cNvSpPr>
            <a:spLocks noGrp="1"/>
          </p:cNvSpPr>
          <p:nvPr>
            <p:ph type="title" idx="4294967295"/>
          </p:nvPr>
        </p:nvSpPr>
        <p:spPr>
          <a:xfrm>
            <a:off x="1517650" y="30177"/>
            <a:ext cx="6483350" cy="379656"/>
          </a:xfrm>
          <a:noFill/>
        </p:spPr>
        <p:txBody>
          <a:bodyPr vert="horz" wrap="square" lIns="180000" tIns="0" rIns="72000" bIns="46800" rtlCol="0" anchor="t">
            <a:spAutoFit/>
          </a:bodyPr>
          <a:lstStyle/>
          <a:p>
            <a:pPr algn="ctr"/>
            <a:r>
              <a:rPr lang="en-US" sz="2400" kern="1200" dirty="0">
                <a:latin typeface="+mn-lt"/>
                <a:ea typeface="+mn-ea"/>
                <a:cs typeface="+mn-cs"/>
              </a:rPr>
              <a:t>Geological scale extrapolation.</a:t>
            </a:r>
          </a:p>
        </p:txBody>
      </p:sp>
      <p:sp>
        <p:nvSpPr>
          <p:cNvPr id="32773" name="ZoneTexte 4">
            <a:extLst>
              <a:ext uri="{FF2B5EF4-FFF2-40B4-BE49-F238E27FC236}">
                <a16:creationId xmlns:a16="http://schemas.microsoft.com/office/drawing/2014/main" id="{6A10F728-50B2-CCDA-D969-93C69F109C73}"/>
              </a:ext>
            </a:extLst>
          </p:cNvPr>
          <p:cNvSpPr txBox="1">
            <a:spLocks noChangeArrowheads="1"/>
          </p:cNvSpPr>
          <p:nvPr/>
        </p:nvSpPr>
        <p:spPr bwMode="auto">
          <a:xfrm>
            <a:off x="1143001" y="4130658"/>
            <a:ext cx="6857999" cy="404085"/>
          </a:xfrm>
          <a:prstGeom prst="rect">
            <a:avLst/>
          </a:prstGeom>
          <a:noFill/>
          <a:ln w="9525">
            <a:solidFill>
              <a:schemeClr val="tx1"/>
            </a:solidFill>
            <a:miter lim="800000"/>
            <a:headEnd/>
            <a:tailEnd/>
          </a:ln>
        </p:spPr>
        <p:txBody>
          <a:bodyPr wrap="square">
            <a:spAutoFit/>
          </a:bodyPr>
          <a:lstStyle/>
          <a:p>
            <a:pPr algn="ctr"/>
            <a:r>
              <a:rPr lang="en-GB" sz="1013" dirty="0">
                <a:solidFill>
                  <a:srgbClr val="FF0000"/>
                </a:solidFill>
                <a:latin typeface="Arial Narrow" pitchFamily="34" charset="0"/>
              </a:rPr>
              <a:t>Hydrothermal fluids might circulate, at least transiently, through the oceanic basaltic crust down to 5 to 6 km depth and supercritical fluids might be expected from 4 to 6 km depth !</a:t>
            </a:r>
            <a:endParaRPr lang="fr-FR" sz="1013" dirty="0">
              <a:solidFill>
                <a:srgbClr val="FF0000"/>
              </a:solidFill>
              <a:latin typeface="Arial Narrow" pitchFamily="34" charset="0"/>
            </a:endParaRPr>
          </a:p>
        </p:txBody>
      </p:sp>
      <p:sp>
        <p:nvSpPr>
          <p:cNvPr id="8" name="ZoneTexte 9">
            <a:extLst>
              <a:ext uri="{FF2B5EF4-FFF2-40B4-BE49-F238E27FC236}">
                <a16:creationId xmlns:a16="http://schemas.microsoft.com/office/drawing/2014/main" id="{8CF98584-E5BE-0998-255B-E679BCE6EE2C}"/>
              </a:ext>
            </a:extLst>
          </p:cNvPr>
          <p:cNvSpPr txBox="1">
            <a:spLocks noChangeArrowheads="1"/>
          </p:cNvSpPr>
          <p:nvPr/>
        </p:nvSpPr>
        <p:spPr bwMode="auto">
          <a:xfrm>
            <a:off x="6128371" y="3449715"/>
            <a:ext cx="1872629" cy="253916"/>
          </a:xfrm>
          <a:prstGeom prst="rect">
            <a:avLst/>
          </a:prstGeom>
          <a:noFill/>
          <a:ln w="9525">
            <a:noFill/>
            <a:miter lim="800000"/>
            <a:headEnd/>
            <a:tailEnd/>
          </a:ln>
        </p:spPr>
        <p:txBody>
          <a:bodyPr wrap="none">
            <a:spAutoFit/>
          </a:bodyPr>
          <a:lstStyle/>
          <a:p>
            <a:pPr algn="r"/>
            <a:r>
              <a:rPr lang="en-US" sz="1050" i="1" dirty="0" err="1"/>
              <a:t>Fridleifsson</a:t>
            </a:r>
            <a:r>
              <a:rPr lang="en-US" sz="1050" i="1" dirty="0"/>
              <a:t> et Elders (2005)</a:t>
            </a:r>
            <a:endParaRPr lang="fr-FR" sz="1050" i="1" dirty="0"/>
          </a:p>
        </p:txBody>
      </p:sp>
      <p:grpSp>
        <p:nvGrpSpPr>
          <p:cNvPr id="14" name="Groupe 13">
            <a:extLst>
              <a:ext uri="{FF2B5EF4-FFF2-40B4-BE49-F238E27FC236}">
                <a16:creationId xmlns:a16="http://schemas.microsoft.com/office/drawing/2014/main" id="{368B5D8C-9E77-899E-FD2A-3C603455D9D8}"/>
              </a:ext>
            </a:extLst>
          </p:cNvPr>
          <p:cNvGrpSpPr/>
          <p:nvPr/>
        </p:nvGrpSpPr>
        <p:grpSpPr>
          <a:xfrm>
            <a:off x="5409212" y="1077685"/>
            <a:ext cx="2418977" cy="2244437"/>
            <a:chOff x="4858844" y="1199408"/>
            <a:chExt cx="4059648" cy="3230088"/>
          </a:xfrm>
        </p:grpSpPr>
        <p:pic>
          <p:nvPicPr>
            <p:cNvPr id="7" name="Image 17">
              <a:extLst>
                <a:ext uri="{FF2B5EF4-FFF2-40B4-BE49-F238E27FC236}">
                  <a16:creationId xmlns:a16="http://schemas.microsoft.com/office/drawing/2014/main" id="{A9D985A2-E306-7879-7290-15A9B939EEB4}"/>
                </a:ext>
              </a:extLst>
            </p:cNvPr>
            <p:cNvPicPr>
              <a:picLocks noChangeAspect="1" noChangeArrowheads="1"/>
            </p:cNvPicPr>
            <p:nvPr/>
          </p:nvPicPr>
          <p:blipFill>
            <a:blip r:embed="rId4" cstate="print"/>
            <a:srcRect/>
            <a:stretch>
              <a:fillRect/>
            </a:stretch>
          </p:blipFill>
          <p:spPr bwMode="auto">
            <a:xfrm>
              <a:off x="5023262" y="1691491"/>
              <a:ext cx="3771286" cy="2609850"/>
            </a:xfrm>
            <a:prstGeom prst="rect">
              <a:avLst/>
            </a:prstGeom>
            <a:noFill/>
            <a:ln w="9525">
              <a:noFill/>
              <a:miter lim="800000"/>
              <a:headEnd/>
              <a:tailEnd/>
            </a:ln>
          </p:spPr>
        </p:pic>
        <p:sp>
          <p:nvSpPr>
            <p:cNvPr id="9" name="ZoneTexte 8">
              <a:extLst>
                <a:ext uri="{FF2B5EF4-FFF2-40B4-BE49-F238E27FC236}">
                  <a16:creationId xmlns:a16="http://schemas.microsoft.com/office/drawing/2014/main" id="{B1E5E3E7-7D84-524D-2C9D-80EC96D244E9}"/>
                </a:ext>
              </a:extLst>
            </p:cNvPr>
            <p:cNvSpPr txBox="1"/>
            <p:nvPr/>
          </p:nvSpPr>
          <p:spPr>
            <a:xfrm>
              <a:off x="4858844" y="1591294"/>
              <a:ext cx="1516561" cy="398644"/>
            </a:xfrm>
            <a:prstGeom prst="rect">
              <a:avLst/>
            </a:prstGeom>
            <a:solidFill>
              <a:schemeClr val="bg1"/>
            </a:solidFill>
          </p:spPr>
          <p:txBody>
            <a:bodyPr wrap="square" rtlCol="0">
              <a:spAutoFit/>
            </a:bodyPr>
            <a:lstStyle/>
            <a:p>
              <a:pPr algn="ctr"/>
              <a:r>
                <a:rPr lang="fr-FR" sz="1200" dirty="0"/>
                <a:t>Reykjanes </a:t>
              </a:r>
            </a:p>
          </p:txBody>
        </p:sp>
        <p:sp>
          <p:nvSpPr>
            <p:cNvPr id="10" name="ZoneTexte 9">
              <a:extLst>
                <a:ext uri="{FF2B5EF4-FFF2-40B4-BE49-F238E27FC236}">
                  <a16:creationId xmlns:a16="http://schemas.microsoft.com/office/drawing/2014/main" id="{B9459664-EF4B-62AB-4BCF-CEF1FEC82F23}"/>
                </a:ext>
              </a:extLst>
            </p:cNvPr>
            <p:cNvSpPr txBox="1"/>
            <p:nvPr/>
          </p:nvSpPr>
          <p:spPr>
            <a:xfrm>
              <a:off x="6495803" y="1603168"/>
              <a:ext cx="1021277" cy="664407"/>
            </a:xfrm>
            <a:prstGeom prst="rect">
              <a:avLst/>
            </a:prstGeom>
            <a:solidFill>
              <a:schemeClr val="bg1"/>
            </a:solidFill>
          </p:spPr>
          <p:txBody>
            <a:bodyPr wrap="square" rtlCol="0">
              <a:spAutoFit/>
            </a:bodyPr>
            <a:lstStyle/>
            <a:p>
              <a:pPr algn="ctr"/>
              <a:r>
                <a:rPr lang="fr-FR" sz="1200" dirty="0"/>
                <a:t>Hengil</a:t>
              </a:r>
            </a:p>
          </p:txBody>
        </p:sp>
        <p:sp>
          <p:nvSpPr>
            <p:cNvPr id="11" name="ZoneTexte 10">
              <a:extLst>
                <a:ext uri="{FF2B5EF4-FFF2-40B4-BE49-F238E27FC236}">
                  <a16:creationId xmlns:a16="http://schemas.microsoft.com/office/drawing/2014/main" id="{BC7ACD82-9ECD-3CFF-B161-B828975ACD00}"/>
                </a:ext>
              </a:extLst>
            </p:cNvPr>
            <p:cNvSpPr txBox="1"/>
            <p:nvPr/>
          </p:nvSpPr>
          <p:spPr>
            <a:xfrm>
              <a:off x="7730835" y="1603168"/>
              <a:ext cx="1092529" cy="398644"/>
            </a:xfrm>
            <a:prstGeom prst="rect">
              <a:avLst/>
            </a:prstGeom>
            <a:solidFill>
              <a:schemeClr val="bg1"/>
            </a:solidFill>
          </p:spPr>
          <p:txBody>
            <a:bodyPr wrap="square" rtlCol="0">
              <a:spAutoFit/>
            </a:bodyPr>
            <a:lstStyle/>
            <a:p>
              <a:pPr algn="ctr"/>
              <a:r>
                <a:rPr lang="fr-FR" sz="1200" dirty="0"/>
                <a:t>Krafla</a:t>
              </a:r>
            </a:p>
          </p:txBody>
        </p:sp>
        <p:sp>
          <p:nvSpPr>
            <p:cNvPr id="12" name="ZoneTexte 11">
              <a:extLst>
                <a:ext uri="{FF2B5EF4-FFF2-40B4-BE49-F238E27FC236}">
                  <a16:creationId xmlns:a16="http://schemas.microsoft.com/office/drawing/2014/main" id="{E6AA3483-5976-F24F-7DA1-F8A5D63E6547}"/>
                </a:ext>
              </a:extLst>
            </p:cNvPr>
            <p:cNvSpPr txBox="1"/>
            <p:nvPr/>
          </p:nvSpPr>
          <p:spPr>
            <a:xfrm>
              <a:off x="5617030" y="1199408"/>
              <a:ext cx="3301462" cy="398644"/>
            </a:xfrm>
            <a:prstGeom prst="rect">
              <a:avLst/>
            </a:prstGeom>
            <a:noFill/>
          </p:spPr>
          <p:txBody>
            <a:bodyPr wrap="none" rtlCol="0">
              <a:spAutoFit/>
            </a:bodyPr>
            <a:lstStyle/>
            <a:p>
              <a:r>
                <a:rPr lang="en-US" sz="1200" dirty="0"/>
                <a:t>Earthquake frequency (%)</a:t>
              </a:r>
            </a:p>
          </p:txBody>
        </p:sp>
        <p:sp>
          <p:nvSpPr>
            <p:cNvPr id="13" name="Rectangle 12">
              <a:extLst>
                <a:ext uri="{FF2B5EF4-FFF2-40B4-BE49-F238E27FC236}">
                  <a16:creationId xmlns:a16="http://schemas.microsoft.com/office/drawing/2014/main" id="{00B43A6A-36B0-86B9-841A-FAAA0A67FB15}"/>
                </a:ext>
              </a:extLst>
            </p:cNvPr>
            <p:cNvSpPr/>
            <p:nvPr/>
          </p:nvSpPr>
          <p:spPr bwMode="auto">
            <a:xfrm>
              <a:off x="5213268" y="4073236"/>
              <a:ext cx="3681350" cy="3562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grpSp>
      <p:pic>
        <p:nvPicPr>
          <p:cNvPr id="1026" name="Picture 2">
            <a:extLst>
              <a:ext uri="{FF2B5EF4-FFF2-40B4-BE49-F238E27FC236}">
                <a16:creationId xmlns:a16="http://schemas.microsoft.com/office/drawing/2014/main" id="{038639B2-0888-E590-41F3-1E9574AE438D}"/>
              </a:ext>
            </a:extLst>
          </p:cNvPr>
          <p:cNvPicPr>
            <a:picLocks noChangeAspect="1" noChangeArrowheads="1"/>
          </p:cNvPicPr>
          <p:nvPr/>
        </p:nvPicPr>
        <p:blipFill>
          <a:blip r:embed="rId5" cstate="print"/>
          <a:srcRect l="4445"/>
          <a:stretch>
            <a:fillRect/>
          </a:stretch>
        </p:blipFill>
        <p:spPr bwMode="auto">
          <a:xfrm>
            <a:off x="1143000" y="706272"/>
            <a:ext cx="4180454" cy="2825087"/>
          </a:xfrm>
          <a:prstGeom prst="rect">
            <a:avLst/>
          </a:prstGeom>
          <a:noFill/>
          <a:ln w="9525">
            <a:noFill/>
            <a:miter lim="800000"/>
            <a:headEnd/>
            <a:tailEnd/>
          </a:ln>
        </p:spPr>
      </p:pic>
      <p:cxnSp>
        <p:nvCxnSpPr>
          <p:cNvPr id="26" name="Connecteur droit 25">
            <a:extLst>
              <a:ext uri="{FF2B5EF4-FFF2-40B4-BE49-F238E27FC236}">
                <a16:creationId xmlns:a16="http://schemas.microsoft.com/office/drawing/2014/main" id="{EA806A08-9A4F-52B9-1EEB-EB025C86A2EF}"/>
              </a:ext>
            </a:extLst>
          </p:cNvPr>
          <p:cNvCxnSpPr/>
          <p:nvPr/>
        </p:nvCxnSpPr>
        <p:spPr bwMode="auto">
          <a:xfrm flipV="1">
            <a:off x="5626289" y="1955042"/>
            <a:ext cx="2077872" cy="30708"/>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7" name="ZoneTexte 26">
            <a:extLst>
              <a:ext uri="{FF2B5EF4-FFF2-40B4-BE49-F238E27FC236}">
                <a16:creationId xmlns:a16="http://schemas.microsoft.com/office/drawing/2014/main" id="{BC84AFEC-53F5-E07E-1C82-B632B9F7ABC5}"/>
              </a:ext>
            </a:extLst>
          </p:cNvPr>
          <p:cNvSpPr txBox="1"/>
          <p:nvPr/>
        </p:nvSpPr>
        <p:spPr>
          <a:xfrm>
            <a:off x="7233314" y="1985749"/>
            <a:ext cx="694421" cy="300082"/>
          </a:xfrm>
          <a:prstGeom prst="rect">
            <a:avLst/>
          </a:prstGeom>
          <a:noFill/>
        </p:spPr>
        <p:txBody>
          <a:bodyPr wrap="none" rtlCol="0">
            <a:spAutoFit/>
          </a:bodyPr>
          <a:lstStyle/>
          <a:p>
            <a:r>
              <a:rPr lang="fr-FR" dirty="0">
                <a:solidFill>
                  <a:srgbClr val="FF0000"/>
                </a:solidFill>
              </a:rPr>
              <a:t>5-6Km</a:t>
            </a:r>
          </a:p>
        </p:txBody>
      </p:sp>
    </p:spTree>
    <p:extLst>
      <p:ext uri="{BB962C8B-B14F-4D97-AF65-F5344CB8AC3E}">
        <p14:creationId xmlns:p14="http://schemas.microsoft.com/office/powerpoint/2010/main" val="2365164711"/>
      </p:ext>
    </p:extLst>
  </p:cSld>
  <p:clrMapOvr>
    <a:overrideClrMapping bg1="lt1" tx1="dk1" bg2="lt2" tx2="dk2" accent1="accent1" accent2="accent2" accent3="accent3" accent4="accent4" accent5="accent5" accent6="accent6" hlink="hlink" folHlink="folHlink"/>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ZoneTexte 4"/>
          <p:cNvSpPr txBox="1">
            <a:spLocks noChangeArrowheads="1"/>
          </p:cNvSpPr>
          <p:nvPr/>
        </p:nvSpPr>
        <p:spPr bwMode="auto">
          <a:xfrm>
            <a:off x="1143001" y="3987104"/>
            <a:ext cx="6857999" cy="923330"/>
          </a:xfrm>
          <a:prstGeom prst="rect">
            <a:avLst/>
          </a:prstGeom>
          <a:noFill/>
          <a:ln w="9525">
            <a:solidFill>
              <a:schemeClr val="bg1"/>
            </a:solidFill>
            <a:miter lim="800000"/>
            <a:headEnd/>
            <a:tailEnd/>
          </a:ln>
        </p:spPr>
        <p:txBody>
          <a:bodyPr wrap="square">
            <a:spAutoFit/>
          </a:bodyPr>
          <a:lstStyle/>
          <a:p>
            <a:pPr algn="ctr"/>
            <a:r>
              <a:rPr lang="en-GB" sz="1800" dirty="0"/>
              <a:t>Hydrothermal fluids might circulate, at least transiently, through the oceanic basaltic crust down to 5 to 6 km depth and supercritical fluids might be expected from 4 to 6 km depth!</a:t>
            </a:r>
            <a:endParaRPr lang="fr-FR" sz="1800" dirty="0"/>
          </a:p>
        </p:txBody>
      </p:sp>
      <p:grpSp>
        <p:nvGrpSpPr>
          <p:cNvPr id="14" name="Groupe 13"/>
          <p:cNvGrpSpPr/>
          <p:nvPr/>
        </p:nvGrpSpPr>
        <p:grpSpPr>
          <a:xfrm>
            <a:off x="5409213" y="1077685"/>
            <a:ext cx="2418977" cy="2244437"/>
            <a:chOff x="4858844" y="1199408"/>
            <a:chExt cx="4059648" cy="3230088"/>
          </a:xfrm>
        </p:grpSpPr>
        <p:pic>
          <p:nvPicPr>
            <p:cNvPr id="7" name="Image 17"/>
            <p:cNvPicPr>
              <a:picLocks noChangeAspect="1" noChangeArrowheads="1"/>
            </p:cNvPicPr>
            <p:nvPr/>
          </p:nvPicPr>
          <p:blipFill>
            <a:blip r:embed="rId3" cstate="print"/>
            <a:srcRect/>
            <a:stretch>
              <a:fillRect/>
            </a:stretch>
          </p:blipFill>
          <p:spPr bwMode="auto">
            <a:xfrm>
              <a:off x="5023262" y="1691491"/>
              <a:ext cx="3771286" cy="2609850"/>
            </a:xfrm>
            <a:prstGeom prst="rect">
              <a:avLst/>
            </a:prstGeom>
            <a:noFill/>
            <a:ln w="9525">
              <a:noFill/>
              <a:miter lim="800000"/>
              <a:headEnd/>
              <a:tailEnd/>
            </a:ln>
          </p:spPr>
        </p:pic>
        <p:sp>
          <p:nvSpPr>
            <p:cNvPr id="9" name="ZoneTexte 8"/>
            <p:cNvSpPr txBox="1"/>
            <p:nvPr/>
          </p:nvSpPr>
          <p:spPr>
            <a:xfrm>
              <a:off x="4858844" y="1591294"/>
              <a:ext cx="1516561" cy="398644"/>
            </a:xfrm>
            <a:prstGeom prst="rect">
              <a:avLst/>
            </a:prstGeom>
            <a:solidFill>
              <a:schemeClr val="bg1"/>
            </a:solidFill>
          </p:spPr>
          <p:txBody>
            <a:bodyPr wrap="square" rtlCol="0">
              <a:spAutoFit/>
            </a:bodyPr>
            <a:lstStyle/>
            <a:p>
              <a:pPr algn="ctr"/>
              <a:r>
                <a:rPr lang="fr-FR" sz="1200" dirty="0"/>
                <a:t>Reykjanes </a:t>
              </a:r>
            </a:p>
          </p:txBody>
        </p:sp>
        <p:sp>
          <p:nvSpPr>
            <p:cNvPr id="10" name="ZoneTexte 9"/>
            <p:cNvSpPr txBox="1"/>
            <p:nvPr/>
          </p:nvSpPr>
          <p:spPr>
            <a:xfrm>
              <a:off x="6495803" y="1603168"/>
              <a:ext cx="1021277" cy="664407"/>
            </a:xfrm>
            <a:prstGeom prst="rect">
              <a:avLst/>
            </a:prstGeom>
            <a:solidFill>
              <a:schemeClr val="bg1"/>
            </a:solidFill>
          </p:spPr>
          <p:txBody>
            <a:bodyPr wrap="square" rtlCol="0">
              <a:spAutoFit/>
            </a:bodyPr>
            <a:lstStyle/>
            <a:p>
              <a:pPr algn="ctr"/>
              <a:r>
                <a:rPr lang="fr-FR" sz="1200" dirty="0"/>
                <a:t>Hengil</a:t>
              </a:r>
            </a:p>
          </p:txBody>
        </p:sp>
        <p:sp>
          <p:nvSpPr>
            <p:cNvPr id="11" name="ZoneTexte 10"/>
            <p:cNvSpPr txBox="1"/>
            <p:nvPr/>
          </p:nvSpPr>
          <p:spPr>
            <a:xfrm>
              <a:off x="7730835" y="1603168"/>
              <a:ext cx="1092529" cy="398644"/>
            </a:xfrm>
            <a:prstGeom prst="rect">
              <a:avLst/>
            </a:prstGeom>
            <a:solidFill>
              <a:schemeClr val="bg1"/>
            </a:solidFill>
          </p:spPr>
          <p:txBody>
            <a:bodyPr wrap="square" rtlCol="0">
              <a:spAutoFit/>
            </a:bodyPr>
            <a:lstStyle/>
            <a:p>
              <a:pPr algn="ctr"/>
              <a:r>
                <a:rPr lang="fr-FR" sz="1200" dirty="0"/>
                <a:t>Krafla</a:t>
              </a:r>
            </a:p>
          </p:txBody>
        </p:sp>
        <p:sp>
          <p:nvSpPr>
            <p:cNvPr id="12" name="ZoneTexte 11"/>
            <p:cNvSpPr txBox="1"/>
            <p:nvPr/>
          </p:nvSpPr>
          <p:spPr>
            <a:xfrm>
              <a:off x="5617030" y="1199408"/>
              <a:ext cx="3301462" cy="398644"/>
            </a:xfrm>
            <a:prstGeom prst="rect">
              <a:avLst/>
            </a:prstGeom>
            <a:noFill/>
          </p:spPr>
          <p:txBody>
            <a:bodyPr wrap="none" rtlCol="0">
              <a:spAutoFit/>
            </a:bodyPr>
            <a:lstStyle/>
            <a:p>
              <a:r>
                <a:rPr lang="en-US" sz="1200" dirty="0"/>
                <a:t>Earthquake frequency (%)</a:t>
              </a:r>
            </a:p>
          </p:txBody>
        </p:sp>
        <p:sp>
          <p:nvSpPr>
            <p:cNvPr id="13" name="Rectangle 12"/>
            <p:cNvSpPr/>
            <p:nvPr/>
          </p:nvSpPr>
          <p:spPr bwMode="auto">
            <a:xfrm>
              <a:off x="5213268" y="4073236"/>
              <a:ext cx="3681350" cy="3562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grpSp>
      <p:pic>
        <p:nvPicPr>
          <p:cNvPr id="1026" name="Picture 2"/>
          <p:cNvPicPr>
            <a:picLocks noChangeAspect="1" noChangeArrowheads="1"/>
          </p:cNvPicPr>
          <p:nvPr/>
        </p:nvPicPr>
        <p:blipFill>
          <a:blip r:embed="rId4" cstate="print"/>
          <a:srcRect l="4445"/>
          <a:stretch>
            <a:fillRect/>
          </a:stretch>
        </p:blipFill>
        <p:spPr bwMode="auto">
          <a:xfrm>
            <a:off x="1143000" y="706272"/>
            <a:ext cx="4180454" cy="2825087"/>
          </a:xfrm>
          <a:prstGeom prst="rect">
            <a:avLst/>
          </a:prstGeom>
          <a:noFill/>
          <a:ln w="9525">
            <a:noFill/>
            <a:miter lim="800000"/>
            <a:headEnd/>
            <a:tailEnd/>
          </a:ln>
        </p:spPr>
      </p:pic>
      <p:cxnSp>
        <p:nvCxnSpPr>
          <p:cNvPr id="26" name="Connecteur droit 25"/>
          <p:cNvCxnSpPr/>
          <p:nvPr/>
        </p:nvCxnSpPr>
        <p:spPr bwMode="auto">
          <a:xfrm flipV="1">
            <a:off x="5626289" y="1955042"/>
            <a:ext cx="2077872" cy="30708"/>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7" name="ZoneTexte 26"/>
          <p:cNvSpPr txBox="1"/>
          <p:nvPr/>
        </p:nvSpPr>
        <p:spPr>
          <a:xfrm>
            <a:off x="7233314" y="1985750"/>
            <a:ext cx="567784" cy="248209"/>
          </a:xfrm>
          <a:prstGeom prst="rect">
            <a:avLst/>
          </a:prstGeom>
          <a:noFill/>
        </p:spPr>
        <p:txBody>
          <a:bodyPr wrap="none" rtlCol="0">
            <a:spAutoFit/>
          </a:bodyPr>
          <a:lstStyle/>
          <a:p>
            <a:r>
              <a:rPr lang="fr-FR" sz="1013" dirty="0">
                <a:solidFill>
                  <a:srgbClr val="FF0000"/>
                </a:solidFill>
              </a:rPr>
              <a:t>5-6Km</a:t>
            </a:r>
          </a:p>
        </p:txBody>
      </p:sp>
      <p:sp>
        <p:nvSpPr>
          <p:cNvPr id="2" name="ZoneTexte 1">
            <a:extLst>
              <a:ext uri="{FF2B5EF4-FFF2-40B4-BE49-F238E27FC236}">
                <a16:creationId xmlns:a16="http://schemas.microsoft.com/office/drawing/2014/main" id="{6B84B14E-1460-746F-C1A6-D6CD89520B64}"/>
              </a:ext>
            </a:extLst>
          </p:cNvPr>
          <p:cNvSpPr txBox="1"/>
          <p:nvPr/>
        </p:nvSpPr>
        <p:spPr>
          <a:xfrm>
            <a:off x="2024914" y="2280182"/>
            <a:ext cx="4968231" cy="715581"/>
          </a:xfrm>
          <a:prstGeom prst="rect">
            <a:avLst/>
          </a:prstGeom>
          <a:solidFill>
            <a:schemeClr val="bg1"/>
          </a:solidFill>
          <a:ln w="57150">
            <a:solidFill>
              <a:schemeClr val="tx1"/>
            </a:solidFill>
          </a:ln>
        </p:spPr>
        <p:txBody>
          <a:bodyPr wrap="square" rtlCol="0">
            <a:spAutoFit/>
          </a:bodyPr>
          <a:lstStyle>
            <a:defPPr>
              <a:defRPr lang="fr-FR"/>
            </a:defPPr>
            <a:lvl1pPr marL="285750" indent="-285750">
              <a:buFont typeface="Arial" panose="020B0604020202020204" pitchFamily="34" charset="0"/>
              <a:buChar char="•"/>
              <a:defRPr/>
            </a:lvl1pPr>
          </a:lstStyle>
          <a:p>
            <a:pPr marL="0" indent="0" algn="ctr">
              <a:buNone/>
            </a:pPr>
            <a:r>
              <a:rPr lang="en-US" sz="4050" dirty="0"/>
              <a:t>And porosity?</a:t>
            </a:r>
            <a:endParaRPr lang="en-CH" sz="4050" dirty="0"/>
          </a:p>
        </p:txBody>
      </p:sp>
      <p:sp>
        <p:nvSpPr>
          <p:cNvPr id="3" name="ZoneTexte 9">
            <a:extLst>
              <a:ext uri="{FF2B5EF4-FFF2-40B4-BE49-F238E27FC236}">
                <a16:creationId xmlns:a16="http://schemas.microsoft.com/office/drawing/2014/main" id="{08B024FB-605D-41DA-69FB-32715C55DDF8}"/>
              </a:ext>
            </a:extLst>
          </p:cNvPr>
          <p:cNvSpPr txBox="1">
            <a:spLocks noChangeArrowheads="1"/>
          </p:cNvSpPr>
          <p:nvPr/>
        </p:nvSpPr>
        <p:spPr bwMode="auto">
          <a:xfrm>
            <a:off x="6184157" y="3449716"/>
            <a:ext cx="1814920" cy="248209"/>
          </a:xfrm>
          <a:prstGeom prst="rect">
            <a:avLst/>
          </a:prstGeom>
          <a:noFill/>
        </p:spPr>
        <p:txBody>
          <a:bodyPr wrap="none" rtlCol="0">
            <a:spAutoFit/>
          </a:bodyPr>
          <a:lstStyle>
            <a:defPPr>
              <a:defRPr lang="fr-FR"/>
            </a:defPPr>
            <a:lvl1pPr>
              <a:defRPr i="1"/>
            </a:lvl1pPr>
          </a:lstStyle>
          <a:p>
            <a:r>
              <a:rPr lang="en-US" sz="1013" dirty="0" err="1"/>
              <a:t>Fridleifsson</a:t>
            </a:r>
            <a:r>
              <a:rPr lang="en-US" sz="1013" dirty="0"/>
              <a:t> et Elders (2005)</a:t>
            </a:r>
            <a:endParaRPr lang="fr-FR" sz="1013" dirty="0"/>
          </a:p>
        </p:txBody>
      </p:sp>
      <p:sp>
        <p:nvSpPr>
          <p:cNvPr id="4" name="Rectangle 3">
            <a:extLst>
              <a:ext uri="{FF2B5EF4-FFF2-40B4-BE49-F238E27FC236}">
                <a16:creationId xmlns:a16="http://schemas.microsoft.com/office/drawing/2014/main" id="{3AB6A349-99F4-CA71-123A-433FC3ADA246}"/>
              </a:ext>
            </a:extLst>
          </p:cNvPr>
          <p:cNvSpPr/>
          <p:nvPr/>
        </p:nvSpPr>
        <p:spPr>
          <a:xfrm>
            <a:off x="1626748" y="1287780"/>
            <a:ext cx="285872"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013"/>
          </a:p>
        </p:txBody>
      </p:sp>
      <p:sp>
        <p:nvSpPr>
          <p:cNvPr id="5" name="ZoneTexte 4">
            <a:extLst>
              <a:ext uri="{FF2B5EF4-FFF2-40B4-BE49-F238E27FC236}">
                <a16:creationId xmlns:a16="http://schemas.microsoft.com/office/drawing/2014/main" id="{F566ACCC-27FA-DDBB-7DC5-789393C90674}"/>
              </a:ext>
            </a:extLst>
          </p:cNvPr>
          <p:cNvSpPr txBox="1"/>
          <p:nvPr/>
        </p:nvSpPr>
        <p:spPr>
          <a:xfrm>
            <a:off x="8767580" y="4763942"/>
            <a:ext cx="328936" cy="248209"/>
          </a:xfrm>
          <a:prstGeom prst="rect">
            <a:avLst/>
          </a:prstGeom>
          <a:noFill/>
        </p:spPr>
        <p:txBody>
          <a:bodyPr wrap="none" rtlCol="0">
            <a:spAutoFit/>
          </a:bodyPr>
          <a:lstStyle/>
          <a:p>
            <a:r>
              <a:rPr lang="fr-FR" sz="1013" dirty="0"/>
              <a:t>13</a:t>
            </a:r>
            <a:endParaRPr lang="fr-CH" sz="1013" dirty="0"/>
          </a:p>
        </p:txBody>
      </p:sp>
      <p:sp>
        <p:nvSpPr>
          <p:cNvPr id="6" name="Titre 20">
            <a:extLst>
              <a:ext uri="{FF2B5EF4-FFF2-40B4-BE49-F238E27FC236}">
                <a16:creationId xmlns:a16="http://schemas.microsoft.com/office/drawing/2014/main" id="{E85A6048-1E1F-A6E7-37BE-1C249536C90B}"/>
              </a:ext>
            </a:extLst>
          </p:cNvPr>
          <p:cNvSpPr txBox="1">
            <a:spLocks/>
          </p:cNvSpPr>
          <p:nvPr/>
        </p:nvSpPr>
        <p:spPr>
          <a:xfrm>
            <a:off x="1517650" y="30177"/>
            <a:ext cx="6483350" cy="379656"/>
          </a:xfrm>
          <a:prstGeom prst="rect">
            <a:avLst/>
          </a:prstGeom>
          <a:noFill/>
        </p:spPr>
        <p:txBody>
          <a:bodyPr vert="horz" wrap="square" lIns="180000" tIns="0" rIns="72000" bIns="46800" rtlCol="0" anchor="t">
            <a:spAutoFit/>
          </a:bodyPr>
          <a:lst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a:lstStyle>
          <a:p>
            <a:pPr algn="ctr"/>
            <a:r>
              <a:rPr lang="en-US" sz="2400" kern="1200">
                <a:latin typeface="+mn-lt"/>
                <a:ea typeface="+mn-ea"/>
                <a:cs typeface="+mn-cs"/>
              </a:rPr>
              <a:t>Geological scale extrapolation.</a:t>
            </a:r>
            <a:endParaRPr lang="en-US" sz="2400" kern="1200" dirty="0">
              <a:latin typeface="+mn-lt"/>
              <a:ea typeface="+mn-ea"/>
              <a:cs typeface="+mn-cs"/>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90875E-EBFC-45B6-AAD0-2A6BB4C2D366}"/>
              </a:ext>
            </a:extLst>
          </p:cNvPr>
          <p:cNvPicPr>
            <a:picLocks noChangeAspect="1"/>
          </p:cNvPicPr>
          <p:nvPr/>
        </p:nvPicPr>
        <p:blipFill>
          <a:blip r:embed="rId2"/>
          <a:stretch>
            <a:fillRect/>
          </a:stretch>
        </p:blipFill>
        <p:spPr>
          <a:xfrm>
            <a:off x="397025" y="576097"/>
            <a:ext cx="3963333" cy="3971276"/>
          </a:xfrm>
          <a:prstGeom prst="rect">
            <a:avLst/>
          </a:prstGeom>
        </p:spPr>
      </p:pic>
      <p:sp>
        <p:nvSpPr>
          <p:cNvPr id="8" name="TextBox 7">
            <a:extLst>
              <a:ext uri="{FF2B5EF4-FFF2-40B4-BE49-F238E27FC236}">
                <a16:creationId xmlns:a16="http://schemas.microsoft.com/office/drawing/2014/main" id="{3BF952C2-B954-4F2A-9652-F34980AF1C1A}"/>
              </a:ext>
            </a:extLst>
          </p:cNvPr>
          <p:cNvSpPr txBox="1"/>
          <p:nvPr/>
        </p:nvSpPr>
        <p:spPr>
          <a:xfrm>
            <a:off x="1048604" y="286744"/>
            <a:ext cx="990977" cy="415498"/>
          </a:xfrm>
          <a:prstGeom prst="rect">
            <a:avLst/>
          </a:prstGeom>
          <a:noFill/>
        </p:spPr>
        <p:txBody>
          <a:bodyPr wrap="none" rtlCol="0">
            <a:spAutoFit/>
          </a:bodyPr>
          <a:lstStyle/>
          <a:p>
            <a:r>
              <a:rPr lang="en-US" sz="2100" b="1" dirty="0">
                <a:solidFill>
                  <a:schemeClr val="accent2"/>
                </a:solidFill>
              </a:rPr>
              <a:t>Basalt</a:t>
            </a:r>
            <a:endParaRPr lang="en-CH" sz="2100" b="1" dirty="0">
              <a:solidFill>
                <a:schemeClr val="accent2"/>
              </a:solidFill>
            </a:endParaRPr>
          </a:p>
        </p:txBody>
      </p:sp>
      <p:sp>
        <p:nvSpPr>
          <p:cNvPr id="3" name="TextBox 2">
            <a:extLst>
              <a:ext uri="{FF2B5EF4-FFF2-40B4-BE49-F238E27FC236}">
                <a16:creationId xmlns:a16="http://schemas.microsoft.com/office/drawing/2014/main" id="{AC5FF829-8301-4EB6-AAAE-1501B72A296D}"/>
              </a:ext>
            </a:extLst>
          </p:cNvPr>
          <p:cNvSpPr txBox="1"/>
          <p:nvPr/>
        </p:nvSpPr>
        <p:spPr>
          <a:xfrm>
            <a:off x="1612557" y="-36042"/>
            <a:ext cx="5743015" cy="401648"/>
          </a:xfrm>
          <a:prstGeom prst="rect">
            <a:avLst/>
          </a:prstGeom>
        </p:spPr>
        <p:txBody>
          <a:bodyPr vert="horz" lIns="68580" tIns="34290" rIns="68580" bIns="34290" rtlCol="0" anchor="ctr">
            <a:normAutofit/>
          </a:bodyPr>
          <a:lstStyle>
            <a:defPPr>
              <a:defRPr lang="en-CH"/>
            </a:defPPr>
            <a:lvl1pPr eaLnBrk="0" fontAlgn="base" hangingPunct="0">
              <a:lnSpc>
                <a:spcPct val="90000"/>
              </a:lnSpc>
              <a:spcBef>
                <a:spcPct val="0"/>
              </a:spcBef>
              <a:spcAft>
                <a:spcPct val="0"/>
              </a:spcAft>
              <a:defRPr sz="3200">
                <a:latin typeface="+mj-lt"/>
                <a:ea typeface="+mj-ea"/>
                <a:cs typeface="+mj-cs"/>
              </a:defRPr>
            </a:lvl1pPr>
          </a:lstStyle>
          <a:p>
            <a:r>
              <a:rPr lang="en-US" sz="2400" dirty="0"/>
              <a:t>BDT is associated with a decrease of porosity </a:t>
            </a:r>
            <a:endParaRPr lang="en-CH" sz="2400" dirty="0"/>
          </a:p>
        </p:txBody>
      </p:sp>
      <p:sp>
        <p:nvSpPr>
          <p:cNvPr id="9" name="ZoneTexte 8">
            <a:extLst>
              <a:ext uri="{FF2B5EF4-FFF2-40B4-BE49-F238E27FC236}">
                <a16:creationId xmlns:a16="http://schemas.microsoft.com/office/drawing/2014/main" id="{F3750915-C85E-3BB4-26A9-B1A398A2CFAE}"/>
              </a:ext>
            </a:extLst>
          </p:cNvPr>
          <p:cNvSpPr txBox="1"/>
          <p:nvPr/>
        </p:nvSpPr>
        <p:spPr>
          <a:xfrm>
            <a:off x="115998" y="4866501"/>
            <a:ext cx="1221809" cy="248209"/>
          </a:xfrm>
          <a:prstGeom prst="rect">
            <a:avLst/>
          </a:prstGeom>
          <a:noFill/>
        </p:spPr>
        <p:txBody>
          <a:bodyPr wrap="none" rtlCol="0">
            <a:spAutoFit/>
          </a:bodyPr>
          <a:lstStyle/>
          <a:p>
            <a:r>
              <a:rPr lang="fr-FR" sz="1013" i="1" dirty="0"/>
              <a:t>Violay et al., 2015</a:t>
            </a:r>
            <a:endParaRPr lang="fr-CH" sz="1013" i="1" dirty="0"/>
          </a:p>
        </p:txBody>
      </p:sp>
      <p:sp>
        <p:nvSpPr>
          <p:cNvPr id="7" name="ZoneTexte 6">
            <a:extLst>
              <a:ext uri="{FF2B5EF4-FFF2-40B4-BE49-F238E27FC236}">
                <a16:creationId xmlns:a16="http://schemas.microsoft.com/office/drawing/2014/main" id="{C2F93812-612F-1F32-6337-3F68B5F0E75E}"/>
              </a:ext>
            </a:extLst>
          </p:cNvPr>
          <p:cNvSpPr txBox="1"/>
          <p:nvPr/>
        </p:nvSpPr>
        <p:spPr>
          <a:xfrm>
            <a:off x="8767580" y="4763942"/>
            <a:ext cx="328936" cy="248209"/>
          </a:xfrm>
          <a:prstGeom prst="rect">
            <a:avLst/>
          </a:prstGeom>
          <a:noFill/>
        </p:spPr>
        <p:txBody>
          <a:bodyPr wrap="none" rtlCol="0">
            <a:spAutoFit/>
          </a:bodyPr>
          <a:lstStyle/>
          <a:p>
            <a:r>
              <a:rPr lang="fr-FR" sz="1013" dirty="0"/>
              <a:t>14</a:t>
            </a:r>
            <a:endParaRPr lang="fr-CH" sz="1013" dirty="0"/>
          </a:p>
        </p:txBody>
      </p:sp>
    </p:spTree>
    <p:extLst>
      <p:ext uri="{BB962C8B-B14F-4D97-AF65-F5344CB8AC3E}">
        <p14:creationId xmlns:p14="http://schemas.microsoft.com/office/powerpoint/2010/main" val="84668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221164-4770-4D89-B329-1A1EED802A57}"/>
              </a:ext>
            </a:extLst>
          </p:cNvPr>
          <p:cNvPicPr>
            <a:picLocks noChangeAspect="1"/>
          </p:cNvPicPr>
          <p:nvPr/>
        </p:nvPicPr>
        <p:blipFill>
          <a:blip r:embed="rId2"/>
          <a:stretch>
            <a:fillRect/>
          </a:stretch>
        </p:blipFill>
        <p:spPr>
          <a:xfrm>
            <a:off x="5093043" y="679159"/>
            <a:ext cx="2816661" cy="3985054"/>
          </a:xfrm>
          <a:prstGeom prst="rect">
            <a:avLst/>
          </a:prstGeom>
        </p:spPr>
      </p:pic>
      <p:sp>
        <p:nvSpPr>
          <p:cNvPr id="5" name="TextBox 4">
            <a:extLst>
              <a:ext uri="{FF2B5EF4-FFF2-40B4-BE49-F238E27FC236}">
                <a16:creationId xmlns:a16="http://schemas.microsoft.com/office/drawing/2014/main" id="{9583BEC9-7D71-4A28-8526-4BBF526BEB9E}"/>
              </a:ext>
            </a:extLst>
          </p:cNvPr>
          <p:cNvSpPr txBox="1"/>
          <p:nvPr/>
        </p:nvSpPr>
        <p:spPr>
          <a:xfrm>
            <a:off x="5093043" y="4922679"/>
            <a:ext cx="1221809" cy="248209"/>
          </a:xfrm>
          <a:prstGeom prst="rect">
            <a:avLst/>
          </a:prstGeom>
          <a:noFill/>
        </p:spPr>
        <p:txBody>
          <a:bodyPr wrap="none" rtlCol="0">
            <a:spAutoFit/>
          </a:bodyPr>
          <a:lstStyle>
            <a:defPPr>
              <a:defRPr lang="fr-FR"/>
            </a:defPPr>
            <a:lvl1pPr>
              <a:defRPr i="1"/>
            </a:lvl1pPr>
          </a:lstStyle>
          <a:p>
            <a:r>
              <a:rPr lang="en-US" sz="1013" dirty="0"/>
              <a:t>Violay et al., 2017</a:t>
            </a:r>
            <a:endParaRPr lang="en-CH" sz="1013" dirty="0"/>
          </a:p>
        </p:txBody>
      </p:sp>
      <p:pic>
        <p:nvPicPr>
          <p:cNvPr id="6" name="Picture 5">
            <a:extLst>
              <a:ext uri="{FF2B5EF4-FFF2-40B4-BE49-F238E27FC236}">
                <a16:creationId xmlns:a16="http://schemas.microsoft.com/office/drawing/2014/main" id="{CB90875E-EBFC-45B6-AAD0-2A6BB4C2D366}"/>
              </a:ext>
            </a:extLst>
          </p:cNvPr>
          <p:cNvPicPr>
            <a:picLocks noChangeAspect="1"/>
          </p:cNvPicPr>
          <p:nvPr/>
        </p:nvPicPr>
        <p:blipFill>
          <a:blip r:embed="rId3"/>
          <a:stretch>
            <a:fillRect/>
          </a:stretch>
        </p:blipFill>
        <p:spPr>
          <a:xfrm>
            <a:off x="397025" y="576097"/>
            <a:ext cx="3963333" cy="3971276"/>
          </a:xfrm>
          <a:prstGeom prst="rect">
            <a:avLst/>
          </a:prstGeom>
        </p:spPr>
      </p:pic>
      <p:sp>
        <p:nvSpPr>
          <p:cNvPr id="2" name="TextBox 1">
            <a:extLst>
              <a:ext uri="{FF2B5EF4-FFF2-40B4-BE49-F238E27FC236}">
                <a16:creationId xmlns:a16="http://schemas.microsoft.com/office/drawing/2014/main" id="{281074F8-FB0E-48AD-89E8-9B77F4C8EA66}"/>
              </a:ext>
            </a:extLst>
          </p:cNvPr>
          <p:cNvSpPr txBox="1"/>
          <p:nvPr/>
        </p:nvSpPr>
        <p:spPr>
          <a:xfrm>
            <a:off x="5275649" y="271621"/>
            <a:ext cx="1127232" cy="415498"/>
          </a:xfrm>
          <a:prstGeom prst="rect">
            <a:avLst/>
          </a:prstGeom>
          <a:noFill/>
        </p:spPr>
        <p:txBody>
          <a:bodyPr wrap="none" rtlCol="0">
            <a:spAutoFit/>
          </a:bodyPr>
          <a:lstStyle/>
          <a:p>
            <a:r>
              <a:rPr lang="en-US" sz="2100" b="1" dirty="0">
                <a:solidFill>
                  <a:schemeClr val="accent2"/>
                </a:solidFill>
              </a:rPr>
              <a:t>Granite</a:t>
            </a:r>
            <a:endParaRPr lang="en-CH" sz="2100" b="1" dirty="0">
              <a:solidFill>
                <a:schemeClr val="accent2"/>
              </a:solidFill>
            </a:endParaRPr>
          </a:p>
        </p:txBody>
      </p:sp>
      <p:sp>
        <p:nvSpPr>
          <p:cNvPr id="8" name="TextBox 7">
            <a:extLst>
              <a:ext uri="{FF2B5EF4-FFF2-40B4-BE49-F238E27FC236}">
                <a16:creationId xmlns:a16="http://schemas.microsoft.com/office/drawing/2014/main" id="{3BF952C2-B954-4F2A-9652-F34980AF1C1A}"/>
              </a:ext>
            </a:extLst>
          </p:cNvPr>
          <p:cNvSpPr txBox="1"/>
          <p:nvPr/>
        </p:nvSpPr>
        <p:spPr>
          <a:xfrm>
            <a:off x="1048604" y="286744"/>
            <a:ext cx="990977" cy="415498"/>
          </a:xfrm>
          <a:prstGeom prst="rect">
            <a:avLst/>
          </a:prstGeom>
          <a:noFill/>
        </p:spPr>
        <p:txBody>
          <a:bodyPr wrap="none" rtlCol="0">
            <a:spAutoFit/>
          </a:bodyPr>
          <a:lstStyle/>
          <a:p>
            <a:r>
              <a:rPr lang="en-US" sz="2100" b="1" dirty="0">
                <a:solidFill>
                  <a:schemeClr val="accent2"/>
                </a:solidFill>
              </a:rPr>
              <a:t>Basalt</a:t>
            </a:r>
            <a:endParaRPr lang="en-CH" sz="2100" b="1" dirty="0">
              <a:solidFill>
                <a:schemeClr val="accent2"/>
              </a:solidFill>
            </a:endParaRPr>
          </a:p>
        </p:txBody>
      </p:sp>
      <p:sp>
        <p:nvSpPr>
          <p:cNvPr id="3" name="TextBox 2">
            <a:extLst>
              <a:ext uri="{FF2B5EF4-FFF2-40B4-BE49-F238E27FC236}">
                <a16:creationId xmlns:a16="http://schemas.microsoft.com/office/drawing/2014/main" id="{AC5FF829-8301-4EB6-AAAE-1501B72A296D}"/>
              </a:ext>
            </a:extLst>
          </p:cNvPr>
          <p:cNvSpPr txBox="1"/>
          <p:nvPr/>
        </p:nvSpPr>
        <p:spPr>
          <a:xfrm>
            <a:off x="1612557" y="-36042"/>
            <a:ext cx="5743015" cy="401648"/>
          </a:xfrm>
          <a:prstGeom prst="rect">
            <a:avLst/>
          </a:prstGeom>
        </p:spPr>
        <p:txBody>
          <a:bodyPr vert="horz" lIns="68580" tIns="34290" rIns="68580" bIns="34290" rtlCol="0" anchor="ctr">
            <a:normAutofit/>
          </a:bodyPr>
          <a:lstStyle>
            <a:defPPr>
              <a:defRPr lang="en-CH"/>
            </a:defPPr>
            <a:lvl1pPr eaLnBrk="0" fontAlgn="base" hangingPunct="0">
              <a:lnSpc>
                <a:spcPct val="90000"/>
              </a:lnSpc>
              <a:spcBef>
                <a:spcPct val="0"/>
              </a:spcBef>
              <a:spcAft>
                <a:spcPct val="0"/>
              </a:spcAft>
              <a:defRPr sz="3200">
                <a:latin typeface="+mj-lt"/>
                <a:ea typeface="+mj-ea"/>
                <a:cs typeface="+mj-cs"/>
              </a:defRPr>
            </a:lvl1pPr>
          </a:lstStyle>
          <a:p>
            <a:r>
              <a:rPr lang="en-US" sz="2400" dirty="0"/>
              <a:t>BDT is associated with a decrease of porosity </a:t>
            </a:r>
            <a:endParaRPr lang="en-CH" sz="2400" dirty="0"/>
          </a:p>
        </p:txBody>
      </p:sp>
      <p:sp>
        <p:nvSpPr>
          <p:cNvPr id="9" name="ZoneTexte 8">
            <a:extLst>
              <a:ext uri="{FF2B5EF4-FFF2-40B4-BE49-F238E27FC236}">
                <a16:creationId xmlns:a16="http://schemas.microsoft.com/office/drawing/2014/main" id="{F3750915-C85E-3BB4-26A9-B1A398A2CFAE}"/>
              </a:ext>
            </a:extLst>
          </p:cNvPr>
          <p:cNvSpPr txBox="1"/>
          <p:nvPr/>
        </p:nvSpPr>
        <p:spPr>
          <a:xfrm>
            <a:off x="115998" y="4866501"/>
            <a:ext cx="1221809" cy="248209"/>
          </a:xfrm>
          <a:prstGeom prst="rect">
            <a:avLst/>
          </a:prstGeom>
          <a:noFill/>
        </p:spPr>
        <p:txBody>
          <a:bodyPr wrap="none" rtlCol="0">
            <a:spAutoFit/>
          </a:bodyPr>
          <a:lstStyle/>
          <a:p>
            <a:r>
              <a:rPr lang="fr-FR" sz="1013" i="1" dirty="0"/>
              <a:t>Violay et al., 2015</a:t>
            </a:r>
            <a:endParaRPr lang="fr-CH" sz="1013" i="1" dirty="0"/>
          </a:p>
        </p:txBody>
      </p:sp>
      <p:sp>
        <p:nvSpPr>
          <p:cNvPr id="7" name="ZoneTexte 6">
            <a:extLst>
              <a:ext uri="{FF2B5EF4-FFF2-40B4-BE49-F238E27FC236}">
                <a16:creationId xmlns:a16="http://schemas.microsoft.com/office/drawing/2014/main" id="{C2F93812-612F-1F32-6337-3F68B5F0E75E}"/>
              </a:ext>
            </a:extLst>
          </p:cNvPr>
          <p:cNvSpPr txBox="1"/>
          <p:nvPr/>
        </p:nvSpPr>
        <p:spPr>
          <a:xfrm>
            <a:off x="8767580" y="4763942"/>
            <a:ext cx="328936" cy="248209"/>
          </a:xfrm>
          <a:prstGeom prst="rect">
            <a:avLst/>
          </a:prstGeom>
          <a:noFill/>
        </p:spPr>
        <p:txBody>
          <a:bodyPr wrap="none" rtlCol="0">
            <a:spAutoFit/>
          </a:bodyPr>
          <a:lstStyle/>
          <a:p>
            <a:r>
              <a:rPr lang="fr-FR" sz="1013" dirty="0"/>
              <a:t>14</a:t>
            </a:r>
            <a:endParaRPr lang="fr-CH" sz="1013" dirty="0"/>
          </a:p>
        </p:txBody>
      </p:sp>
    </p:spTree>
    <p:extLst>
      <p:ext uri="{BB962C8B-B14F-4D97-AF65-F5344CB8AC3E}">
        <p14:creationId xmlns:p14="http://schemas.microsoft.com/office/powerpoint/2010/main" val="317506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221164-4770-4D89-B329-1A1EED802A57}"/>
              </a:ext>
            </a:extLst>
          </p:cNvPr>
          <p:cNvPicPr>
            <a:picLocks noChangeAspect="1"/>
          </p:cNvPicPr>
          <p:nvPr/>
        </p:nvPicPr>
        <p:blipFill>
          <a:blip r:embed="rId2"/>
          <a:stretch>
            <a:fillRect/>
          </a:stretch>
        </p:blipFill>
        <p:spPr>
          <a:xfrm>
            <a:off x="5093043" y="679159"/>
            <a:ext cx="2816661" cy="3985054"/>
          </a:xfrm>
          <a:prstGeom prst="rect">
            <a:avLst/>
          </a:prstGeom>
        </p:spPr>
      </p:pic>
      <p:sp>
        <p:nvSpPr>
          <p:cNvPr id="5" name="TextBox 4">
            <a:extLst>
              <a:ext uri="{FF2B5EF4-FFF2-40B4-BE49-F238E27FC236}">
                <a16:creationId xmlns:a16="http://schemas.microsoft.com/office/drawing/2014/main" id="{9583BEC9-7D71-4A28-8526-4BBF526BEB9E}"/>
              </a:ext>
            </a:extLst>
          </p:cNvPr>
          <p:cNvSpPr txBox="1"/>
          <p:nvPr/>
        </p:nvSpPr>
        <p:spPr>
          <a:xfrm>
            <a:off x="5093043" y="4922679"/>
            <a:ext cx="1221809" cy="248209"/>
          </a:xfrm>
          <a:prstGeom prst="rect">
            <a:avLst/>
          </a:prstGeom>
          <a:noFill/>
        </p:spPr>
        <p:txBody>
          <a:bodyPr wrap="none" rtlCol="0">
            <a:spAutoFit/>
          </a:bodyPr>
          <a:lstStyle>
            <a:defPPr>
              <a:defRPr lang="fr-FR"/>
            </a:defPPr>
            <a:lvl1pPr>
              <a:defRPr i="1"/>
            </a:lvl1pPr>
          </a:lstStyle>
          <a:p>
            <a:r>
              <a:rPr lang="en-US" sz="1013" dirty="0"/>
              <a:t>Violay et al., 2017</a:t>
            </a:r>
            <a:endParaRPr lang="en-CH" sz="1013" dirty="0"/>
          </a:p>
        </p:txBody>
      </p:sp>
      <p:pic>
        <p:nvPicPr>
          <p:cNvPr id="6" name="Picture 5">
            <a:extLst>
              <a:ext uri="{FF2B5EF4-FFF2-40B4-BE49-F238E27FC236}">
                <a16:creationId xmlns:a16="http://schemas.microsoft.com/office/drawing/2014/main" id="{CB90875E-EBFC-45B6-AAD0-2A6BB4C2D366}"/>
              </a:ext>
            </a:extLst>
          </p:cNvPr>
          <p:cNvPicPr>
            <a:picLocks noChangeAspect="1"/>
          </p:cNvPicPr>
          <p:nvPr/>
        </p:nvPicPr>
        <p:blipFill>
          <a:blip r:embed="rId3"/>
          <a:stretch>
            <a:fillRect/>
          </a:stretch>
        </p:blipFill>
        <p:spPr>
          <a:xfrm>
            <a:off x="397025" y="576097"/>
            <a:ext cx="3963333" cy="3971276"/>
          </a:xfrm>
          <a:prstGeom prst="rect">
            <a:avLst/>
          </a:prstGeom>
        </p:spPr>
      </p:pic>
      <p:sp>
        <p:nvSpPr>
          <p:cNvPr id="2" name="TextBox 1">
            <a:extLst>
              <a:ext uri="{FF2B5EF4-FFF2-40B4-BE49-F238E27FC236}">
                <a16:creationId xmlns:a16="http://schemas.microsoft.com/office/drawing/2014/main" id="{281074F8-FB0E-48AD-89E8-9B77F4C8EA66}"/>
              </a:ext>
            </a:extLst>
          </p:cNvPr>
          <p:cNvSpPr txBox="1"/>
          <p:nvPr/>
        </p:nvSpPr>
        <p:spPr>
          <a:xfrm>
            <a:off x="5275649" y="271621"/>
            <a:ext cx="1127232" cy="415498"/>
          </a:xfrm>
          <a:prstGeom prst="rect">
            <a:avLst/>
          </a:prstGeom>
          <a:noFill/>
        </p:spPr>
        <p:txBody>
          <a:bodyPr wrap="none" rtlCol="0">
            <a:spAutoFit/>
          </a:bodyPr>
          <a:lstStyle/>
          <a:p>
            <a:r>
              <a:rPr lang="en-US" sz="2100" b="1" dirty="0">
                <a:solidFill>
                  <a:schemeClr val="accent2"/>
                </a:solidFill>
              </a:rPr>
              <a:t>Granite</a:t>
            </a:r>
            <a:endParaRPr lang="en-CH" sz="2100" b="1" dirty="0">
              <a:solidFill>
                <a:schemeClr val="accent2"/>
              </a:solidFill>
            </a:endParaRPr>
          </a:p>
        </p:txBody>
      </p:sp>
      <p:sp>
        <p:nvSpPr>
          <p:cNvPr id="8" name="TextBox 7">
            <a:extLst>
              <a:ext uri="{FF2B5EF4-FFF2-40B4-BE49-F238E27FC236}">
                <a16:creationId xmlns:a16="http://schemas.microsoft.com/office/drawing/2014/main" id="{3BF952C2-B954-4F2A-9652-F34980AF1C1A}"/>
              </a:ext>
            </a:extLst>
          </p:cNvPr>
          <p:cNvSpPr txBox="1"/>
          <p:nvPr/>
        </p:nvSpPr>
        <p:spPr>
          <a:xfrm>
            <a:off x="1048604" y="286744"/>
            <a:ext cx="990977" cy="415498"/>
          </a:xfrm>
          <a:prstGeom prst="rect">
            <a:avLst/>
          </a:prstGeom>
          <a:noFill/>
        </p:spPr>
        <p:txBody>
          <a:bodyPr wrap="none" rtlCol="0">
            <a:spAutoFit/>
          </a:bodyPr>
          <a:lstStyle/>
          <a:p>
            <a:r>
              <a:rPr lang="en-US" sz="2100" b="1" dirty="0">
                <a:solidFill>
                  <a:schemeClr val="accent2"/>
                </a:solidFill>
              </a:rPr>
              <a:t>Basalt</a:t>
            </a:r>
            <a:endParaRPr lang="en-CH" sz="2100" b="1" dirty="0">
              <a:solidFill>
                <a:schemeClr val="accent2"/>
              </a:solidFill>
            </a:endParaRPr>
          </a:p>
        </p:txBody>
      </p:sp>
      <p:sp>
        <p:nvSpPr>
          <p:cNvPr id="3" name="TextBox 2">
            <a:extLst>
              <a:ext uri="{FF2B5EF4-FFF2-40B4-BE49-F238E27FC236}">
                <a16:creationId xmlns:a16="http://schemas.microsoft.com/office/drawing/2014/main" id="{AC5FF829-8301-4EB6-AAAE-1501B72A296D}"/>
              </a:ext>
            </a:extLst>
          </p:cNvPr>
          <p:cNvSpPr txBox="1"/>
          <p:nvPr/>
        </p:nvSpPr>
        <p:spPr>
          <a:xfrm>
            <a:off x="1612557" y="-36042"/>
            <a:ext cx="5743015" cy="401648"/>
          </a:xfrm>
          <a:prstGeom prst="rect">
            <a:avLst/>
          </a:prstGeom>
        </p:spPr>
        <p:txBody>
          <a:bodyPr vert="horz" lIns="68580" tIns="34290" rIns="68580" bIns="34290" rtlCol="0" anchor="ctr">
            <a:normAutofit/>
          </a:bodyPr>
          <a:lstStyle>
            <a:defPPr>
              <a:defRPr lang="en-CH"/>
            </a:defPPr>
            <a:lvl1pPr eaLnBrk="0" fontAlgn="base" hangingPunct="0">
              <a:lnSpc>
                <a:spcPct val="90000"/>
              </a:lnSpc>
              <a:spcBef>
                <a:spcPct val="0"/>
              </a:spcBef>
              <a:spcAft>
                <a:spcPct val="0"/>
              </a:spcAft>
              <a:defRPr sz="3200">
                <a:latin typeface="+mj-lt"/>
                <a:ea typeface="+mj-ea"/>
                <a:cs typeface="+mj-cs"/>
              </a:defRPr>
            </a:lvl1pPr>
          </a:lstStyle>
          <a:p>
            <a:r>
              <a:rPr lang="en-US" sz="2400" dirty="0"/>
              <a:t>BDT is associated with a decrease of porosity </a:t>
            </a:r>
            <a:endParaRPr lang="en-CH" sz="2400" dirty="0"/>
          </a:p>
        </p:txBody>
      </p:sp>
      <p:sp>
        <p:nvSpPr>
          <p:cNvPr id="9" name="ZoneTexte 8">
            <a:extLst>
              <a:ext uri="{FF2B5EF4-FFF2-40B4-BE49-F238E27FC236}">
                <a16:creationId xmlns:a16="http://schemas.microsoft.com/office/drawing/2014/main" id="{F3750915-C85E-3BB4-26A9-B1A398A2CFAE}"/>
              </a:ext>
            </a:extLst>
          </p:cNvPr>
          <p:cNvSpPr txBox="1"/>
          <p:nvPr/>
        </p:nvSpPr>
        <p:spPr>
          <a:xfrm>
            <a:off x="115998" y="4866501"/>
            <a:ext cx="1221809" cy="248209"/>
          </a:xfrm>
          <a:prstGeom prst="rect">
            <a:avLst/>
          </a:prstGeom>
          <a:noFill/>
        </p:spPr>
        <p:txBody>
          <a:bodyPr wrap="none" rtlCol="0">
            <a:spAutoFit/>
          </a:bodyPr>
          <a:lstStyle/>
          <a:p>
            <a:r>
              <a:rPr lang="fr-FR" sz="1013" i="1" dirty="0"/>
              <a:t>Violay et al., 2015</a:t>
            </a:r>
            <a:endParaRPr lang="fr-CH" sz="1013" i="1" dirty="0"/>
          </a:p>
        </p:txBody>
      </p:sp>
      <p:sp>
        <p:nvSpPr>
          <p:cNvPr id="7" name="ZoneTexte 6">
            <a:extLst>
              <a:ext uri="{FF2B5EF4-FFF2-40B4-BE49-F238E27FC236}">
                <a16:creationId xmlns:a16="http://schemas.microsoft.com/office/drawing/2014/main" id="{BDD9BF44-DAF0-2A27-2B8C-B6B2B00E409D}"/>
              </a:ext>
            </a:extLst>
          </p:cNvPr>
          <p:cNvSpPr txBox="1"/>
          <p:nvPr/>
        </p:nvSpPr>
        <p:spPr>
          <a:xfrm>
            <a:off x="2087885" y="2425979"/>
            <a:ext cx="4968231" cy="715581"/>
          </a:xfrm>
          <a:prstGeom prst="rect">
            <a:avLst/>
          </a:prstGeom>
          <a:solidFill>
            <a:schemeClr val="bg1"/>
          </a:solidFill>
          <a:ln w="57150">
            <a:solidFill>
              <a:schemeClr val="tx1"/>
            </a:solidFill>
          </a:ln>
        </p:spPr>
        <p:txBody>
          <a:bodyPr wrap="square" rtlCol="0">
            <a:spAutoFit/>
          </a:bodyPr>
          <a:lstStyle>
            <a:defPPr>
              <a:defRPr lang="fr-FR"/>
            </a:defPPr>
            <a:lvl1pPr marL="285750" indent="-285750">
              <a:buFont typeface="Arial" panose="020B0604020202020204" pitchFamily="34" charset="0"/>
              <a:buChar char="•"/>
              <a:defRPr/>
            </a:lvl1pPr>
          </a:lstStyle>
          <a:p>
            <a:pPr marL="0" indent="0" algn="ctr">
              <a:buNone/>
            </a:pPr>
            <a:r>
              <a:rPr lang="en-US" sz="4050" dirty="0"/>
              <a:t>And permeability?</a:t>
            </a:r>
            <a:endParaRPr lang="en-CH" sz="4050" dirty="0"/>
          </a:p>
        </p:txBody>
      </p:sp>
      <p:sp>
        <p:nvSpPr>
          <p:cNvPr id="10" name="ZoneTexte 9">
            <a:extLst>
              <a:ext uri="{FF2B5EF4-FFF2-40B4-BE49-F238E27FC236}">
                <a16:creationId xmlns:a16="http://schemas.microsoft.com/office/drawing/2014/main" id="{BB8E668D-A880-0445-A7C7-87FFAF0DE2A3}"/>
              </a:ext>
            </a:extLst>
          </p:cNvPr>
          <p:cNvSpPr txBox="1"/>
          <p:nvPr/>
        </p:nvSpPr>
        <p:spPr>
          <a:xfrm>
            <a:off x="8767580" y="4763942"/>
            <a:ext cx="328936" cy="248209"/>
          </a:xfrm>
          <a:prstGeom prst="rect">
            <a:avLst/>
          </a:prstGeom>
          <a:noFill/>
        </p:spPr>
        <p:txBody>
          <a:bodyPr wrap="none" rtlCol="0">
            <a:spAutoFit/>
          </a:bodyPr>
          <a:lstStyle/>
          <a:p>
            <a:r>
              <a:rPr lang="fr-FR" sz="1013" dirty="0"/>
              <a:t>14</a:t>
            </a:r>
            <a:endParaRPr lang="fr-CH" sz="1013" dirty="0"/>
          </a:p>
        </p:txBody>
      </p:sp>
    </p:spTree>
    <p:extLst>
      <p:ext uri="{BB962C8B-B14F-4D97-AF65-F5344CB8AC3E}">
        <p14:creationId xmlns:p14="http://schemas.microsoft.com/office/powerpoint/2010/main" val="286295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8B9808-46B8-46ED-A109-3ECD88989F3F}"/>
              </a:ext>
            </a:extLst>
          </p:cNvPr>
          <p:cNvPicPr>
            <a:picLocks noChangeAspect="1"/>
          </p:cNvPicPr>
          <p:nvPr/>
        </p:nvPicPr>
        <p:blipFill rotWithShape="1">
          <a:blip r:embed="rId3"/>
          <a:srcRect l="561" r="561"/>
          <a:stretch/>
        </p:blipFill>
        <p:spPr>
          <a:xfrm>
            <a:off x="6149983" y="1171703"/>
            <a:ext cx="1992527" cy="3680266"/>
          </a:xfrm>
          <a:prstGeom prst="rect">
            <a:avLst/>
          </a:prstGeom>
        </p:spPr>
      </p:pic>
      <p:cxnSp>
        <p:nvCxnSpPr>
          <p:cNvPr id="8" name="Straight Arrow Connector 7">
            <a:extLst>
              <a:ext uri="{FF2B5EF4-FFF2-40B4-BE49-F238E27FC236}">
                <a16:creationId xmlns:a16="http://schemas.microsoft.com/office/drawing/2014/main" id="{D7620490-FB3D-44F8-B3A3-6F12A393DDA7}"/>
              </a:ext>
            </a:extLst>
          </p:cNvPr>
          <p:cNvCxnSpPr>
            <a:cxnSpLocks/>
          </p:cNvCxnSpPr>
          <p:nvPr/>
        </p:nvCxnSpPr>
        <p:spPr>
          <a:xfrm>
            <a:off x="6342266" y="1069205"/>
            <a:ext cx="1544434"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AD22811-4542-4349-AC77-24AD6FDBDAAD}"/>
              </a:ext>
            </a:extLst>
          </p:cNvPr>
          <p:cNvSpPr txBox="1"/>
          <p:nvPr/>
        </p:nvSpPr>
        <p:spPr>
          <a:xfrm>
            <a:off x="6831135" y="762642"/>
            <a:ext cx="583814" cy="248209"/>
          </a:xfrm>
          <a:prstGeom prst="rect">
            <a:avLst/>
          </a:prstGeom>
          <a:noFill/>
        </p:spPr>
        <p:txBody>
          <a:bodyPr wrap="none" rtlCol="0">
            <a:spAutoFit/>
          </a:bodyPr>
          <a:lstStyle/>
          <a:p>
            <a:r>
              <a:rPr lang="en-US" sz="1013" dirty="0"/>
              <a:t>20 mm</a:t>
            </a:r>
            <a:endParaRPr lang="en-CH" sz="1013" dirty="0"/>
          </a:p>
        </p:txBody>
      </p:sp>
      <p:sp>
        <p:nvSpPr>
          <p:cNvPr id="25" name="TextBox 15366">
            <a:extLst>
              <a:ext uri="{FF2B5EF4-FFF2-40B4-BE49-F238E27FC236}">
                <a16:creationId xmlns:a16="http://schemas.microsoft.com/office/drawing/2014/main" id="{2BBA673D-F7C2-9CFE-2407-32EE1A87494B}"/>
              </a:ext>
            </a:extLst>
          </p:cNvPr>
          <p:cNvSpPr txBox="1">
            <a:spLocks noChangeArrowheads="1"/>
          </p:cNvSpPr>
          <p:nvPr/>
        </p:nvSpPr>
        <p:spPr bwMode="auto">
          <a:xfrm>
            <a:off x="414172" y="904735"/>
            <a:ext cx="546190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CH" sz="1800" u="sng" dirty="0" err="1">
                <a:latin typeface="Arial Bold" charset="0"/>
                <a:ea typeface="ＭＳ Ｐゴシック" panose="020B0600070205080204" pitchFamily="34" charset="-128"/>
                <a:cs typeface="Arial Bold" charset="0"/>
              </a:rPr>
              <a:t>Lanhélin</a:t>
            </a:r>
            <a:r>
              <a:rPr lang="en-US" altLang="en-CH" sz="1800" u="sng" dirty="0">
                <a:latin typeface="Arial Bold" charset="0"/>
                <a:ea typeface="ＭＳ Ｐゴシック" panose="020B0600070205080204" pitchFamily="34" charset="-128"/>
                <a:cs typeface="Arial Bold" charset="0"/>
              </a:rPr>
              <a:t> granite</a:t>
            </a:r>
          </a:p>
          <a:p>
            <a:pPr eaLnBrk="1" hangingPunct="1"/>
            <a:endParaRPr lang="en-US" altLang="en-CH" sz="1800" u="sng" dirty="0">
              <a:latin typeface="Arial Bold" charset="0"/>
              <a:ea typeface="ＭＳ Ｐゴシック" panose="020B0600070205080204" pitchFamily="34" charset="-128"/>
              <a:cs typeface="Arial Bold" charset="0"/>
            </a:endParaRPr>
          </a:p>
          <a:p>
            <a:pPr eaLnBrk="1" hangingPunct="1">
              <a:buFont typeface="Arial" panose="020B0604020202020204" pitchFamily="34" charset="0"/>
              <a:buChar char="•"/>
            </a:pPr>
            <a:r>
              <a:rPr lang="en-US" altLang="en-CH" sz="1800" dirty="0">
                <a:latin typeface="Arial Bold" charset="0"/>
                <a:ea typeface="ＭＳ Ｐゴシック" panose="020B0600070205080204" pitchFamily="34" charset="-128"/>
                <a:cs typeface="Arial Bold" charset="0"/>
              </a:rPr>
              <a:t> Grain size 2-3 mm</a:t>
            </a:r>
          </a:p>
          <a:p>
            <a:pPr eaLnBrk="1" hangingPunct="1">
              <a:buFont typeface="Arial" panose="020B0604020202020204" pitchFamily="34" charset="0"/>
              <a:buChar char="•"/>
            </a:pPr>
            <a:r>
              <a:rPr lang="en-US" altLang="en-CH" sz="1800" dirty="0">
                <a:latin typeface="Arial Bold" charset="0"/>
                <a:ea typeface="ＭＳ Ｐゴシック" panose="020B0600070205080204" pitchFamily="34" charset="-128"/>
                <a:cs typeface="Arial Bold" charset="0"/>
              </a:rPr>
              <a:t> Composition: Quartz 40%, K-feldspar 35%, plagioclase 25%</a:t>
            </a:r>
          </a:p>
          <a:p>
            <a:pPr eaLnBrk="1" hangingPunct="1">
              <a:buFont typeface="Arial" panose="020B0604020202020204" pitchFamily="34" charset="0"/>
              <a:buChar char="•"/>
            </a:pPr>
            <a:r>
              <a:rPr lang="en-US" altLang="en-CH" sz="1800" dirty="0">
                <a:latin typeface="Arial Bold" charset="0"/>
                <a:ea typeface="ＭＳ Ｐゴシック" panose="020B0600070205080204" pitchFamily="34" charset="-128"/>
                <a:cs typeface="Arial Bold" charset="0"/>
              </a:rPr>
              <a:t> Isotropic and homogeneous</a:t>
            </a:r>
          </a:p>
          <a:p>
            <a:pPr eaLnBrk="1" hangingPunct="1">
              <a:buFont typeface="Arial" panose="020B0604020202020204" pitchFamily="34" charset="0"/>
              <a:buChar char="•"/>
            </a:pPr>
            <a:endParaRPr lang="en-US" altLang="en-CH" sz="1800" dirty="0">
              <a:latin typeface="Arial Bold" charset="0"/>
              <a:ea typeface="ＭＳ Ｐゴシック" panose="020B0600070205080204" pitchFamily="34" charset="-128"/>
              <a:cs typeface="Arial Bold" charset="0"/>
            </a:endParaRPr>
          </a:p>
          <a:p>
            <a:pPr eaLnBrk="1" hangingPunct="1"/>
            <a:r>
              <a:rPr lang="en-US" altLang="en-CH" sz="1800" u="sng" dirty="0">
                <a:latin typeface="Arial Bold" charset="0"/>
                <a:ea typeface="ＭＳ Ｐゴシック" panose="020B0600070205080204" pitchFamily="34" charset="-128"/>
                <a:cs typeface="Arial Bold" charset="0"/>
              </a:rPr>
              <a:t>Experimental conditions</a:t>
            </a:r>
          </a:p>
          <a:p>
            <a:pPr eaLnBrk="1" hangingPunct="1"/>
            <a:endParaRPr lang="en-US" altLang="en-CH" sz="1800" u="sng" dirty="0">
              <a:latin typeface="Arial Bold" charset="0"/>
              <a:ea typeface="ＭＳ Ｐゴシック" panose="020B0600070205080204" pitchFamily="34" charset="-128"/>
              <a:cs typeface="Arial Bold" charset="0"/>
            </a:endParaRPr>
          </a:p>
          <a:p>
            <a:pPr marL="342900" indent="-342900">
              <a:buFont typeface="Arial" panose="020B0604020202020204" pitchFamily="34" charset="0"/>
              <a:buChar char="•"/>
            </a:pPr>
            <a:r>
              <a:rPr lang="en-US" altLang="en-CH" sz="1800" dirty="0">
                <a:latin typeface="Arial Bold" charset="0"/>
                <a:ea typeface="ＭＳ Ｐゴシック" panose="020B0600070205080204" pitchFamily="34" charset="-128"/>
                <a:cs typeface="Arial Bold" charset="0"/>
              </a:rPr>
              <a:t>150 MPa </a:t>
            </a:r>
            <a:r>
              <a:rPr lang="en-US" altLang="en-CH" sz="1800" dirty="0" err="1">
                <a:latin typeface="Arial Bold" charset="0"/>
                <a:ea typeface="ＭＳ Ｐゴシック" panose="020B0600070205080204" pitchFamily="34" charset="-128"/>
                <a:cs typeface="Arial Bold" charset="0"/>
              </a:rPr>
              <a:t>P</a:t>
            </a:r>
            <a:r>
              <a:rPr lang="en-US" altLang="en-CH" sz="1800" baseline="-25000" dirty="0" err="1">
                <a:latin typeface="Arial Bold" charset="0"/>
                <a:ea typeface="ＭＳ Ｐゴシック" panose="020B0600070205080204" pitchFamily="34" charset="-128"/>
                <a:cs typeface="Arial Bold" charset="0"/>
              </a:rPr>
              <a:t>ceff</a:t>
            </a:r>
            <a:endParaRPr lang="en-US" altLang="en-CH" sz="1800" baseline="-25000" dirty="0">
              <a:latin typeface="Arial Bold" charset="0"/>
              <a:ea typeface="ＭＳ Ｐゴシック" panose="020B0600070205080204" pitchFamily="34" charset="-128"/>
              <a:cs typeface="Arial Bold" charset="0"/>
            </a:endParaRPr>
          </a:p>
          <a:p>
            <a:pPr marL="342900" indent="-342900">
              <a:buFont typeface="Arial" panose="020B0604020202020204" pitchFamily="34" charset="0"/>
              <a:buChar char="•"/>
            </a:pPr>
            <a:r>
              <a:rPr lang="en-US" altLang="en-CH" sz="1800" dirty="0">
                <a:latin typeface="Arial Bold" charset="0"/>
                <a:ea typeface="ＭＳ Ｐゴシック" panose="020B0600070205080204" pitchFamily="34" charset="-128"/>
                <a:cs typeface="Arial Bold" charset="0"/>
              </a:rPr>
              <a:t>50 MPa P</a:t>
            </a:r>
            <a:r>
              <a:rPr lang="en-US" altLang="en-CH" sz="1800" baseline="-25000" dirty="0">
                <a:latin typeface="Arial Bold" charset="0"/>
                <a:ea typeface="ＭＳ Ｐゴシック" panose="020B0600070205080204" pitchFamily="34" charset="-128"/>
                <a:cs typeface="Arial Bold" charset="0"/>
              </a:rPr>
              <a:t>p</a:t>
            </a:r>
          </a:p>
          <a:p>
            <a:pPr marL="342900" indent="-342900">
              <a:buFont typeface="Arial" panose="020B0604020202020204" pitchFamily="34" charset="0"/>
              <a:buChar char="•"/>
            </a:pPr>
            <a:r>
              <a:rPr lang="en-US" altLang="en-CH" sz="1800" b="1" dirty="0">
                <a:solidFill>
                  <a:schemeClr val="accent4"/>
                </a:solidFill>
                <a:latin typeface="Arial Bold" charset="0"/>
                <a:ea typeface="ＭＳ Ｐゴシック" panose="020B0600070205080204" pitchFamily="34" charset="-128"/>
                <a:cs typeface="Arial Bold" charset="0"/>
              </a:rPr>
              <a:t>Argon as pore fluid </a:t>
            </a:r>
            <a:r>
              <a:rPr lang="en-US" altLang="en-CH" sz="1800" dirty="0">
                <a:latin typeface="Arial Bold" charset="0"/>
                <a:ea typeface="ＭＳ Ｐゴシック" panose="020B0600070205080204" pitchFamily="34" charset="-128"/>
                <a:cs typeface="Arial Bold" charset="0"/>
              </a:rPr>
              <a:t>(chemically inert)</a:t>
            </a:r>
          </a:p>
          <a:p>
            <a:pPr marL="342900" indent="-342900">
              <a:buFont typeface="Arial" panose="020B0604020202020204" pitchFamily="34" charset="0"/>
              <a:buChar char="•"/>
            </a:pPr>
            <a:r>
              <a:rPr lang="en-US" altLang="en-CH" sz="1800" dirty="0">
                <a:latin typeface="Arial Bold" charset="0"/>
                <a:ea typeface="ＭＳ Ｐゴシック" panose="020B0600070205080204" pitchFamily="34" charset="-128"/>
                <a:cs typeface="Arial Bold" charset="0"/>
              </a:rPr>
              <a:t>T from 200 to 800 ℃</a:t>
            </a:r>
          </a:p>
          <a:p>
            <a:pPr marL="342900" indent="-342900">
              <a:buFont typeface="Arial" panose="020B0604020202020204" pitchFamily="34" charset="0"/>
              <a:buChar char="•"/>
            </a:pPr>
            <a:r>
              <a:rPr lang="en-US" altLang="en-CH" sz="1800" dirty="0">
                <a:latin typeface="Arial Bold" charset="0"/>
                <a:ea typeface="ＭＳ Ｐゴシック" panose="020B0600070205080204" pitchFamily="34" charset="-128"/>
                <a:cs typeface="Arial Bold" charset="0"/>
              </a:rPr>
              <a:t>Strain rate: 10</a:t>
            </a:r>
            <a:r>
              <a:rPr lang="en-US" altLang="en-CH" sz="1800" baseline="30000" dirty="0">
                <a:latin typeface="Arial Bold" charset="0"/>
                <a:ea typeface="ＭＳ Ｐゴシック" panose="020B0600070205080204" pitchFamily="34" charset="-128"/>
                <a:cs typeface="Arial Bold" charset="0"/>
              </a:rPr>
              <a:t>-6 </a:t>
            </a:r>
            <a:r>
              <a:rPr lang="en-US" altLang="en-CH" sz="1800" dirty="0">
                <a:latin typeface="Arial Bold" charset="0"/>
                <a:ea typeface="ＭＳ Ｐゴシック" panose="020B0600070205080204" pitchFamily="34" charset="-128"/>
                <a:cs typeface="Arial Bold" charset="0"/>
              </a:rPr>
              <a:t>s</a:t>
            </a:r>
            <a:r>
              <a:rPr lang="en-US" altLang="en-CH" sz="1800" baseline="30000" dirty="0">
                <a:latin typeface="Arial Bold" charset="0"/>
                <a:ea typeface="ＭＳ Ｐゴシック" panose="020B0600070205080204" pitchFamily="34" charset="-128"/>
                <a:cs typeface="Arial Bold" charset="0"/>
              </a:rPr>
              <a:t>-1</a:t>
            </a:r>
          </a:p>
        </p:txBody>
      </p:sp>
      <p:sp>
        <p:nvSpPr>
          <p:cNvPr id="2" name="Title 1">
            <a:extLst>
              <a:ext uri="{FF2B5EF4-FFF2-40B4-BE49-F238E27FC236}">
                <a16:creationId xmlns:a16="http://schemas.microsoft.com/office/drawing/2014/main" id="{08982E57-4708-8628-0799-DD9F48FE994F}"/>
              </a:ext>
            </a:extLst>
          </p:cNvPr>
          <p:cNvSpPr txBox="1">
            <a:spLocks/>
          </p:cNvSpPr>
          <p:nvPr/>
        </p:nvSpPr>
        <p:spPr>
          <a:xfrm>
            <a:off x="178903" y="97280"/>
            <a:ext cx="8777234"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413C3A"/>
                </a:solidFill>
                <a:latin typeface="Arial"/>
                <a:ea typeface="+mn-ea"/>
                <a:cs typeface="+mn-cs"/>
              </a:rPr>
              <a:t>Method : samples</a:t>
            </a:r>
          </a:p>
        </p:txBody>
      </p:sp>
      <p:sp>
        <p:nvSpPr>
          <p:cNvPr id="4" name="ZoneTexte 3">
            <a:extLst>
              <a:ext uri="{FF2B5EF4-FFF2-40B4-BE49-F238E27FC236}">
                <a16:creationId xmlns:a16="http://schemas.microsoft.com/office/drawing/2014/main" id="{ECF42CB2-603E-4B4D-19F1-EC693D6BBC9A}"/>
              </a:ext>
            </a:extLst>
          </p:cNvPr>
          <p:cNvSpPr txBox="1"/>
          <p:nvPr/>
        </p:nvSpPr>
        <p:spPr>
          <a:xfrm>
            <a:off x="6157730" y="4815966"/>
            <a:ext cx="1763624" cy="248209"/>
          </a:xfrm>
          <a:prstGeom prst="rect">
            <a:avLst/>
          </a:prstGeom>
          <a:noFill/>
        </p:spPr>
        <p:txBody>
          <a:bodyPr wrap="none" rtlCol="0">
            <a:spAutoFit/>
          </a:bodyPr>
          <a:lstStyle/>
          <a:p>
            <a:r>
              <a:rPr lang="fr-FR" sz="1013" i="1" dirty="0" err="1"/>
              <a:t>See</a:t>
            </a:r>
            <a:r>
              <a:rPr lang="fr-FR" sz="1013" i="1" dirty="0"/>
              <a:t> Gabriel </a:t>
            </a:r>
            <a:r>
              <a:rPr lang="fr-FR" sz="1013" i="1" dirty="0" err="1"/>
              <a:t>Meyer’s</a:t>
            </a:r>
            <a:r>
              <a:rPr lang="fr-FR" sz="1013" i="1" dirty="0"/>
              <a:t> poster</a:t>
            </a:r>
            <a:endParaRPr lang="fr-CH" sz="1013" i="1" dirty="0"/>
          </a:p>
        </p:txBody>
      </p:sp>
      <p:sp>
        <p:nvSpPr>
          <p:cNvPr id="5" name="ZoneTexte 4">
            <a:extLst>
              <a:ext uri="{FF2B5EF4-FFF2-40B4-BE49-F238E27FC236}">
                <a16:creationId xmlns:a16="http://schemas.microsoft.com/office/drawing/2014/main" id="{BAFE058F-8FAE-1B26-1764-056348F01351}"/>
              </a:ext>
            </a:extLst>
          </p:cNvPr>
          <p:cNvSpPr txBox="1"/>
          <p:nvPr/>
        </p:nvSpPr>
        <p:spPr>
          <a:xfrm>
            <a:off x="8767580" y="4763942"/>
            <a:ext cx="328936" cy="248209"/>
          </a:xfrm>
          <a:prstGeom prst="rect">
            <a:avLst/>
          </a:prstGeom>
          <a:noFill/>
        </p:spPr>
        <p:txBody>
          <a:bodyPr wrap="none" rtlCol="0">
            <a:spAutoFit/>
          </a:bodyPr>
          <a:lstStyle/>
          <a:p>
            <a:r>
              <a:rPr lang="fr-FR" sz="1013" dirty="0"/>
              <a:t>15</a:t>
            </a:r>
            <a:endParaRPr lang="fr-CH" sz="1013" dirty="0"/>
          </a:p>
        </p:txBody>
      </p:sp>
    </p:spTree>
    <p:extLst>
      <p:ext uri="{BB962C8B-B14F-4D97-AF65-F5344CB8AC3E}">
        <p14:creationId xmlns:p14="http://schemas.microsoft.com/office/powerpoint/2010/main" val="72333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370BB9F5-C370-431F-A28F-529F140CC220}"/>
              </a:ext>
            </a:extLst>
          </p:cNvPr>
          <p:cNvCxnSpPr>
            <a:cxnSpLocks/>
          </p:cNvCxnSpPr>
          <p:nvPr/>
        </p:nvCxnSpPr>
        <p:spPr>
          <a:xfrm>
            <a:off x="7593234" y="2124308"/>
            <a:ext cx="0" cy="16256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09DAD0D-14DC-8BCB-387F-4B9BA88F8E0B}"/>
              </a:ext>
            </a:extLst>
          </p:cNvPr>
          <p:cNvPicPr>
            <a:picLocks noChangeAspect="1"/>
          </p:cNvPicPr>
          <p:nvPr/>
        </p:nvPicPr>
        <p:blipFill>
          <a:blip r:embed="rId3"/>
          <a:srcRect/>
          <a:stretch/>
        </p:blipFill>
        <p:spPr>
          <a:xfrm>
            <a:off x="6011766" y="3842926"/>
            <a:ext cx="1581985" cy="1300574"/>
          </a:xfrm>
          <a:prstGeom prst="rect">
            <a:avLst/>
          </a:prstGeom>
        </p:spPr>
      </p:pic>
      <p:pic>
        <p:nvPicPr>
          <p:cNvPr id="13" name="Picture 12">
            <a:extLst>
              <a:ext uri="{FF2B5EF4-FFF2-40B4-BE49-F238E27FC236}">
                <a16:creationId xmlns:a16="http://schemas.microsoft.com/office/drawing/2014/main" id="{EC76DABB-0389-11E0-D263-3004A4C5D2CC}"/>
              </a:ext>
            </a:extLst>
          </p:cNvPr>
          <p:cNvPicPr>
            <a:picLocks noChangeAspect="1"/>
          </p:cNvPicPr>
          <p:nvPr/>
        </p:nvPicPr>
        <p:blipFill>
          <a:blip r:embed="rId4"/>
          <a:srcRect/>
          <a:stretch/>
        </p:blipFill>
        <p:spPr>
          <a:xfrm>
            <a:off x="6008967" y="663875"/>
            <a:ext cx="1581985" cy="1300574"/>
          </a:xfrm>
          <a:prstGeom prst="rect">
            <a:avLst/>
          </a:prstGeom>
        </p:spPr>
      </p:pic>
      <p:sp>
        <p:nvSpPr>
          <p:cNvPr id="14" name="Rectangle 13">
            <a:extLst>
              <a:ext uri="{FF2B5EF4-FFF2-40B4-BE49-F238E27FC236}">
                <a16:creationId xmlns:a16="http://schemas.microsoft.com/office/drawing/2014/main" id="{97D34943-956E-B65C-5418-F2CD8BDF8EEF}"/>
              </a:ext>
            </a:extLst>
          </p:cNvPr>
          <p:cNvSpPr/>
          <p:nvPr/>
        </p:nvSpPr>
        <p:spPr>
          <a:xfrm>
            <a:off x="6427922" y="3842926"/>
            <a:ext cx="1033022" cy="3241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013"/>
          </a:p>
        </p:txBody>
      </p:sp>
      <p:sp>
        <p:nvSpPr>
          <p:cNvPr id="20" name="Content Placeholder 1">
            <a:extLst>
              <a:ext uri="{FF2B5EF4-FFF2-40B4-BE49-F238E27FC236}">
                <a16:creationId xmlns:a16="http://schemas.microsoft.com/office/drawing/2014/main" id="{48F78385-3838-C11B-64A6-12F8038D0F88}"/>
              </a:ext>
            </a:extLst>
          </p:cNvPr>
          <p:cNvSpPr txBox="1">
            <a:spLocks/>
          </p:cNvSpPr>
          <p:nvPr/>
        </p:nvSpPr>
        <p:spPr>
          <a:xfrm>
            <a:off x="7781059" y="2484699"/>
            <a:ext cx="1357901" cy="752992"/>
          </a:xfrm>
          <a:prstGeom prst="rect">
            <a:avLst/>
          </a:prstGeom>
        </p:spPr>
        <p:txBody>
          <a:bodyPr vert="horz" lIns="180000" tIns="45720" rIns="91440" bIns="45720" rtlCol="0">
            <a:norm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dirty="0"/>
              <a:t>Apparent permeability recording direction</a:t>
            </a:r>
            <a:endParaRPr lang="en-US" sz="1050" dirty="0"/>
          </a:p>
        </p:txBody>
      </p:sp>
      <p:sp>
        <p:nvSpPr>
          <p:cNvPr id="23" name="Content Placeholder 1">
            <a:extLst>
              <a:ext uri="{FF2B5EF4-FFF2-40B4-BE49-F238E27FC236}">
                <a16:creationId xmlns:a16="http://schemas.microsoft.com/office/drawing/2014/main" id="{93889D7D-379D-1562-0AC3-C757D0CA4A34}"/>
              </a:ext>
            </a:extLst>
          </p:cNvPr>
          <p:cNvSpPr txBox="1">
            <a:spLocks/>
          </p:cNvSpPr>
          <p:nvPr/>
        </p:nvSpPr>
        <p:spPr>
          <a:xfrm>
            <a:off x="917688" y="883589"/>
            <a:ext cx="4002370" cy="4107132"/>
          </a:xfrm>
          <a:prstGeom prst="rect">
            <a:avLst/>
          </a:prstGeom>
        </p:spPr>
        <p:txBody>
          <a:bodyPr vert="horz" lIns="180000" tIns="45720" rIns="91440" bIns="45720" rtlCol="0">
            <a:norm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Harmonic permeability method</a:t>
            </a:r>
            <a:endParaRPr lang="en-US" sz="1500" b="1" dirty="0"/>
          </a:p>
        </p:txBody>
      </p:sp>
      <p:sp>
        <p:nvSpPr>
          <p:cNvPr id="24" name="TextBox 23">
            <a:extLst>
              <a:ext uri="{FF2B5EF4-FFF2-40B4-BE49-F238E27FC236}">
                <a16:creationId xmlns:a16="http://schemas.microsoft.com/office/drawing/2014/main" id="{40D1956D-81B8-C5B1-9311-8F1E4E46B415}"/>
              </a:ext>
            </a:extLst>
          </p:cNvPr>
          <p:cNvSpPr txBox="1"/>
          <p:nvPr/>
        </p:nvSpPr>
        <p:spPr>
          <a:xfrm>
            <a:off x="145906" y="1857074"/>
            <a:ext cx="5730254" cy="2031325"/>
          </a:xfrm>
          <a:prstGeom prst="rect">
            <a:avLst/>
          </a:prstGeom>
          <a:noFill/>
        </p:spPr>
        <p:txBody>
          <a:bodyPr wrap="square" rtlCol="0">
            <a:spAutoFit/>
          </a:bodyPr>
          <a:lstStyle/>
          <a:p>
            <a:pPr marL="257175" indent="-257175">
              <a:buFont typeface="Arial" panose="020B0604020202020204" pitchFamily="34" charset="0"/>
              <a:buChar char="•"/>
            </a:pPr>
            <a:r>
              <a:rPr lang="fr-CA" sz="1800" dirty="0"/>
              <a:t>Pressure oscillation </a:t>
            </a:r>
            <a:r>
              <a:rPr lang="fr-CA" sz="1800" dirty="0" err="1"/>
              <a:t>continuously</a:t>
            </a:r>
            <a:r>
              <a:rPr lang="fr-CA" sz="1800" dirty="0"/>
              <a:t> </a:t>
            </a:r>
            <a:r>
              <a:rPr lang="fr-CA" sz="1800" dirty="0" err="1"/>
              <a:t>during</a:t>
            </a:r>
            <a:r>
              <a:rPr lang="fr-CA" sz="1800" dirty="0"/>
              <a:t> </a:t>
            </a:r>
            <a:r>
              <a:rPr lang="fr-CA" sz="1800" dirty="0" err="1"/>
              <a:t>entire</a:t>
            </a:r>
            <a:r>
              <a:rPr lang="fr-CA" sz="1800" dirty="0"/>
              <a:t> </a:t>
            </a:r>
            <a:r>
              <a:rPr lang="fr-CA" sz="1800" dirty="0" err="1"/>
              <a:t>experiment</a:t>
            </a:r>
            <a:r>
              <a:rPr lang="fr-CA" sz="1800" dirty="0"/>
              <a:t>.</a:t>
            </a:r>
          </a:p>
          <a:p>
            <a:pPr marL="257175" indent="-257175">
              <a:buFont typeface="Arial" panose="020B0604020202020204" pitchFamily="34" charset="0"/>
              <a:buChar char="•"/>
            </a:pPr>
            <a:r>
              <a:rPr lang="fr-CA" sz="1800" dirty="0"/>
              <a:t>Oscillations </a:t>
            </a:r>
            <a:r>
              <a:rPr lang="fr-CA" sz="1800" dirty="0" err="1"/>
              <a:t>applied</a:t>
            </a:r>
            <a:r>
              <a:rPr lang="fr-CA" sz="1800" dirty="0"/>
              <a:t> to the top end of the </a:t>
            </a:r>
            <a:r>
              <a:rPr lang="fr-CA" sz="1800" dirty="0" err="1"/>
              <a:t>sample</a:t>
            </a:r>
            <a:r>
              <a:rPr lang="fr-CA" sz="1800" dirty="0"/>
              <a:t>.</a:t>
            </a:r>
          </a:p>
          <a:p>
            <a:pPr marL="257175" indent="-257175">
              <a:buFont typeface="Arial" panose="020B0604020202020204" pitchFamily="34" charset="0"/>
              <a:buChar char="•"/>
            </a:pPr>
            <a:r>
              <a:rPr lang="fr-CA" sz="1800" b="1" dirty="0">
                <a:solidFill>
                  <a:schemeClr val="accent4"/>
                </a:solidFill>
              </a:rPr>
              <a:t>Amplitude of 5 MPa</a:t>
            </a:r>
          </a:p>
          <a:p>
            <a:pPr marL="257175" indent="-257175">
              <a:buFont typeface="Arial" panose="020B0604020202020204" pitchFamily="34" charset="0"/>
              <a:buChar char="•"/>
            </a:pPr>
            <a:r>
              <a:rPr lang="en-GB" sz="1800" b="1" dirty="0">
                <a:solidFill>
                  <a:schemeClr val="accent4"/>
                </a:solidFill>
              </a:rPr>
              <a:t>Period of 20 minutes</a:t>
            </a:r>
            <a:endParaRPr lang="fr-CA" sz="1800" dirty="0">
              <a:solidFill>
                <a:schemeClr val="accent4"/>
              </a:solidFill>
            </a:endParaRPr>
          </a:p>
          <a:p>
            <a:pPr marL="257175" indent="-257175">
              <a:buFont typeface="Arial" panose="020B0604020202020204" pitchFamily="34" charset="0"/>
              <a:buChar char="•"/>
            </a:pPr>
            <a:r>
              <a:rPr lang="fr-CA" sz="1800" dirty="0" err="1"/>
              <a:t>Transmitted</a:t>
            </a:r>
            <a:r>
              <a:rPr lang="fr-CA" sz="1800" dirty="0"/>
              <a:t> oscillations </a:t>
            </a:r>
            <a:r>
              <a:rPr lang="fr-CA" sz="1800" dirty="0" err="1"/>
              <a:t>recorded</a:t>
            </a:r>
            <a:r>
              <a:rPr lang="fr-CA" sz="1800" dirty="0"/>
              <a:t> at the </a:t>
            </a:r>
            <a:r>
              <a:rPr lang="fr-CA" sz="1800" dirty="0" err="1"/>
              <a:t>bottom</a:t>
            </a:r>
            <a:r>
              <a:rPr lang="fr-CA" sz="1800" dirty="0"/>
              <a:t> of the </a:t>
            </a:r>
            <a:r>
              <a:rPr lang="fr-CA" sz="1800" dirty="0" err="1"/>
              <a:t>sample</a:t>
            </a:r>
            <a:r>
              <a:rPr lang="fr-CA" sz="1800" dirty="0"/>
              <a:t>.</a:t>
            </a:r>
          </a:p>
        </p:txBody>
      </p:sp>
      <p:pic>
        <p:nvPicPr>
          <p:cNvPr id="26" name="Picture 25">
            <a:extLst>
              <a:ext uri="{FF2B5EF4-FFF2-40B4-BE49-F238E27FC236}">
                <a16:creationId xmlns:a16="http://schemas.microsoft.com/office/drawing/2014/main" id="{6E7AFE0D-96DD-8724-0ACF-32075A1A5D37}"/>
              </a:ext>
            </a:extLst>
          </p:cNvPr>
          <p:cNvPicPr>
            <a:picLocks noChangeAspect="1"/>
          </p:cNvPicPr>
          <p:nvPr/>
        </p:nvPicPr>
        <p:blipFill rotWithShape="1">
          <a:blip r:embed="rId5"/>
          <a:srcRect l="561" r="561"/>
          <a:stretch/>
        </p:blipFill>
        <p:spPr>
          <a:xfrm>
            <a:off x="6314791" y="1988807"/>
            <a:ext cx="1111250" cy="2052515"/>
          </a:xfrm>
          <a:prstGeom prst="rect">
            <a:avLst/>
          </a:prstGeom>
        </p:spPr>
      </p:pic>
      <p:sp>
        <p:nvSpPr>
          <p:cNvPr id="2" name="Title 1">
            <a:extLst>
              <a:ext uri="{FF2B5EF4-FFF2-40B4-BE49-F238E27FC236}">
                <a16:creationId xmlns:a16="http://schemas.microsoft.com/office/drawing/2014/main" id="{6FB96846-4CA8-1C2B-8987-05EFE91EE5E8}"/>
              </a:ext>
            </a:extLst>
          </p:cNvPr>
          <p:cNvSpPr txBox="1">
            <a:spLocks/>
          </p:cNvSpPr>
          <p:nvPr/>
        </p:nvSpPr>
        <p:spPr>
          <a:xfrm>
            <a:off x="178903" y="97280"/>
            <a:ext cx="8777234"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413C3A"/>
                </a:solidFill>
                <a:latin typeface="Arial"/>
                <a:ea typeface="+mn-ea"/>
                <a:cs typeface="+mn-cs"/>
              </a:rPr>
              <a:t>Method : permeability </a:t>
            </a:r>
          </a:p>
        </p:txBody>
      </p:sp>
      <p:sp>
        <p:nvSpPr>
          <p:cNvPr id="3" name="ZoneTexte 2">
            <a:extLst>
              <a:ext uri="{FF2B5EF4-FFF2-40B4-BE49-F238E27FC236}">
                <a16:creationId xmlns:a16="http://schemas.microsoft.com/office/drawing/2014/main" id="{8F52A3CF-74E9-5397-366C-5ED385A17088}"/>
              </a:ext>
            </a:extLst>
          </p:cNvPr>
          <p:cNvSpPr txBox="1"/>
          <p:nvPr/>
        </p:nvSpPr>
        <p:spPr>
          <a:xfrm>
            <a:off x="8767580" y="4763942"/>
            <a:ext cx="328936" cy="248209"/>
          </a:xfrm>
          <a:prstGeom prst="rect">
            <a:avLst/>
          </a:prstGeom>
          <a:noFill/>
        </p:spPr>
        <p:txBody>
          <a:bodyPr wrap="none" rtlCol="0">
            <a:spAutoFit/>
          </a:bodyPr>
          <a:lstStyle/>
          <a:p>
            <a:r>
              <a:rPr lang="fr-FR" sz="1013" dirty="0"/>
              <a:t>16</a:t>
            </a:r>
            <a:endParaRPr lang="fr-CH" sz="1013" dirty="0"/>
          </a:p>
        </p:txBody>
      </p:sp>
      <p:sp>
        <p:nvSpPr>
          <p:cNvPr id="4" name="ZoneTexte 3">
            <a:extLst>
              <a:ext uri="{FF2B5EF4-FFF2-40B4-BE49-F238E27FC236}">
                <a16:creationId xmlns:a16="http://schemas.microsoft.com/office/drawing/2014/main" id="{B400394C-99F4-B53B-992E-A42F97445EB0}"/>
              </a:ext>
            </a:extLst>
          </p:cNvPr>
          <p:cNvSpPr txBox="1"/>
          <p:nvPr/>
        </p:nvSpPr>
        <p:spPr>
          <a:xfrm>
            <a:off x="6944433" y="4658752"/>
            <a:ext cx="1794081" cy="404085"/>
          </a:xfrm>
          <a:prstGeom prst="rect">
            <a:avLst/>
          </a:prstGeom>
          <a:noFill/>
        </p:spPr>
        <p:txBody>
          <a:bodyPr wrap="none" rtlCol="0">
            <a:spAutoFit/>
          </a:bodyPr>
          <a:lstStyle/>
          <a:p>
            <a:r>
              <a:rPr lang="fr-FR" sz="1013" i="1" dirty="0"/>
              <a:t>Fisher and Paterson, 1992, </a:t>
            </a:r>
          </a:p>
          <a:p>
            <a:r>
              <a:rPr lang="fr-CH" sz="1013" i="1" dirty="0">
                <a:solidFill>
                  <a:srgbClr val="131314"/>
                </a:solidFill>
                <a:highlight>
                  <a:srgbClr val="FFFFFF"/>
                </a:highlight>
                <a:latin typeface="Inter Var"/>
              </a:rPr>
              <a:t>Bernabé et al., 2006</a:t>
            </a:r>
            <a:endParaRPr lang="fr-CH" sz="1013" i="1" dirty="0"/>
          </a:p>
        </p:txBody>
      </p:sp>
    </p:spTree>
    <p:extLst>
      <p:ext uri="{BB962C8B-B14F-4D97-AF65-F5344CB8AC3E}">
        <p14:creationId xmlns:p14="http://schemas.microsoft.com/office/powerpoint/2010/main" val="412116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90F6AE8E-FD92-C8B0-27F5-826126F6A1B9}"/>
              </a:ext>
            </a:extLst>
          </p:cNvPr>
          <p:cNvSpPr txBox="1">
            <a:spLocks noChangeArrowheads="1"/>
          </p:cNvSpPr>
          <p:nvPr/>
        </p:nvSpPr>
        <p:spPr bwMode="auto">
          <a:xfrm flipH="1">
            <a:off x="428625" y="45394"/>
            <a:ext cx="6858000" cy="461665"/>
          </a:xfrm>
          <a:prstGeom prst="rect">
            <a:avLst/>
          </a:prstGeom>
        </p:spPr>
        <p:txBody>
          <a:bodyPr/>
          <a:lstStyle>
            <a:defPPr>
              <a:defRPr lang="fr-FR"/>
            </a:defPPr>
            <a:lvl1pPr algn="ctr">
              <a:defRPr sz="2400" b="1"/>
            </a:lvl1pPr>
          </a:lstStyle>
          <a:p>
            <a:r>
              <a:rPr lang="en-US" altLang="fr-FR" dirty="0"/>
              <a:t>Supercritical conditions : phase diagram</a:t>
            </a:r>
          </a:p>
        </p:txBody>
      </p:sp>
      <p:pic>
        <p:nvPicPr>
          <p:cNvPr id="19459" name="Picture 3">
            <a:extLst>
              <a:ext uri="{FF2B5EF4-FFF2-40B4-BE49-F238E27FC236}">
                <a16:creationId xmlns:a16="http://schemas.microsoft.com/office/drawing/2014/main" id="{C029858D-BA6C-C55D-8C99-1753A9163A6F}"/>
              </a:ext>
            </a:extLst>
          </p:cNvPr>
          <p:cNvPicPr>
            <a:picLocks noGrp="1" noChangeAspect="1" noChangeArrowheads="1"/>
          </p:cNvPicPr>
          <p:nvPr>
            <p:ph idx="4294967295"/>
          </p:nvPr>
        </p:nvPicPr>
        <p:blipFill>
          <a:blip r:embed="rId2">
            <a:lum bright="-24000" contrast="24000"/>
            <a:extLst>
              <a:ext uri="{28A0092B-C50C-407E-A947-70E740481C1C}">
                <a14:useLocalDpi xmlns:a14="http://schemas.microsoft.com/office/drawing/2010/main" val="0"/>
              </a:ext>
            </a:extLst>
          </a:blip>
          <a:srcRect/>
          <a:stretch>
            <a:fillRect/>
          </a:stretch>
        </p:blipFill>
        <p:spPr>
          <a:xfrm>
            <a:off x="2198687" y="990600"/>
            <a:ext cx="4746625" cy="3689350"/>
          </a:xfrm>
          <a:ln>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Rectangle 4">
            <a:extLst>
              <a:ext uri="{FF2B5EF4-FFF2-40B4-BE49-F238E27FC236}">
                <a16:creationId xmlns:a16="http://schemas.microsoft.com/office/drawing/2014/main" id="{B6DF8020-6CB7-5C1D-827E-47C41CFE3892}"/>
              </a:ext>
            </a:extLst>
          </p:cNvPr>
          <p:cNvSpPr>
            <a:spLocks noChangeArrowheads="1"/>
          </p:cNvSpPr>
          <p:nvPr/>
        </p:nvSpPr>
        <p:spPr bwMode="auto">
          <a:xfrm>
            <a:off x="5124450" y="1145381"/>
            <a:ext cx="1428750" cy="1714500"/>
          </a:xfrm>
          <a:prstGeom prst="rect">
            <a:avLst/>
          </a:prstGeom>
          <a:solidFill>
            <a:srgbClr val="FF99CC">
              <a:alpha val="49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fr-FR" altLang="fr-FR" sz="1013">
              <a:latin typeface="Times New Roman" panose="02020603050405020304" pitchFamily="18" charset="0"/>
            </a:endParaRPr>
          </a:p>
        </p:txBody>
      </p:sp>
      <p:sp>
        <p:nvSpPr>
          <p:cNvPr id="19461" name="Text Box 5">
            <a:extLst>
              <a:ext uri="{FF2B5EF4-FFF2-40B4-BE49-F238E27FC236}">
                <a16:creationId xmlns:a16="http://schemas.microsoft.com/office/drawing/2014/main" id="{D068C9BC-8C92-1DF3-7FD7-6126D9D7289C}"/>
              </a:ext>
            </a:extLst>
          </p:cNvPr>
          <p:cNvSpPr txBox="1">
            <a:spLocks noChangeArrowheads="1"/>
          </p:cNvSpPr>
          <p:nvPr/>
        </p:nvSpPr>
        <p:spPr bwMode="auto">
          <a:xfrm>
            <a:off x="4936331" y="2407444"/>
            <a:ext cx="4267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fr-FR" sz="5400">
                <a:solidFill>
                  <a:srgbClr val="19008F"/>
                </a:solidFill>
                <a:latin typeface="Times New Roman" panose="02020603050405020304" pitchFamily="18" charset="0"/>
              </a:rPr>
              <a:t>•</a:t>
            </a:r>
            <a:endParaRPr lang="fr-FR" altLang="fr-FR" sz="1013">
              <a:latin typeface="Times New Roman" panose="02020603050405020304" pitchFamily="18" charset="0"/>
            </a:endParaRPr>
          </a:p>
        </p:txBody>
      </p:sp>
      <p:sp>
        <p:nvSpPr>
          <p:cNvPr id="19462" name="Rectangle 6">
            <a:extLst>
              <a:ext uri="{FF2B5EF4-FFF2-40B4-BE49-F238E27FC236}">
                <a16:creationId xmlns:a16="http://schemas.microsoft.com/office/drawing/2014/main" id="{7A873F25-3B55-8C55-B18C-7EA99575115D}"/>
              </a:ext>
            </a:extLst>
          </p:cNvPr>
          <p:cNvSpPr>
            <a:spLocks noChangeArrowheads="1"/>
          </p:cNvSpPr>
          <p:nvPr/>
        </p:nvSpPr>
        <p:spPr bwMode="auto">
          <a:xfrm>
            <a:off x="3296897" y="2419350"/>
            <a:ext cx="139172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fr-FR" altLang="fr-FR" sz="2100" dirty="0">
                <a:solidFill>
                  <a:srgbClr val="19008F"/>
                </a:solidFill>
                <a:latin typeface="Times New Roman" panose="02020603050405020304" pitchFamily="18" charset="0"/>
              </a:rPr>
              <a:t>Point triple</a:t>
            </a:r>
          </a:p>
          <a:p>
            <a:pPr algn="ctr" eaLnBrk="1" hangingPunct="1"/>
            <a:r>
              <a:rPr lang="fr-FR" altLang="fr-FR" sz="2100" dirty="0">
                <a:solidFill>
                  <a:srgbClr val="19008F"/>
                </a:solidFill>
                <a:latin typeface="Times New Roman" panose="02020603050405020304" pitchFamily="18" charset="0"/>
              </a:rPr>
              <a:t>de l’eau</a:t>
            </a:r>
            <a:endParaRPr lang="fr-FR" altLang="fr-FR" sz="2700" dirty="0">
              <a:solidFill>
                <a:srgbClr val="CB1A0E"/>
              </a:solidFill>
              <a:latin typeface="Times New Roman" panose="02020603050405020304" pitchFamily="18" charset="0"/>
            </a:endParaRPr>
          </a:p>
        </p:txBody>
      </p:sp>
      <p:sp>
        <p:nvSpPr>
          <p:cNvPr id="19463" name="Rectangle 7">
            <a:extLst>
              <a:ext uri="{FF2B5EF4-FFF2-40B4-BE49-F238E27FC236}">
                <a16:creationId xmlns:a16="http://schemas.microsoft.com/office/drawing/2014/main" id="{7B31EC89-137B-AFF3-5F12-5E42F527F920}"/>
              </a:ext>
            </a:extLst>
          </p:cNvPr>
          <p:cNvSpPr>
            <a:spLocks noChangeArrowheads="1"/>
          </p:cNvSpPr>
          <p:nvPr/>
        </p:nvSpPr>
        <p:spPr bwMode="auto">
          <a:xfrm>
            <a:off x="5044353" y="1107281"/>
            <a:ext cx="159370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fr-FR" altLang="fr-FR" sz="2100">
                <a:solidFill>
                  <a:srgbClr val="CB1A0E"/>
                </a:solidFill>
                <a:latin typeface="Times New Roman" panose="02020603050405020304" pitchFamily="18" charset="0"/>
              </a:rPr>
              <a:t>Fluide</a:t>
            </a:r>
          </a:p>
          <a:p>
            <a:pPr algn="ctr" eaLnBrk="1" hangingPunct="1"/>
            <a:r>
              <a:rPr lang="fr-FR" altLang="fr-FR" sz="2100">
                <a:solidFill>
                  <a:srgbClr val="CB1A0E"/>
                </a:solidFill>
                <a:latin typeface="Times New Roman" panose="02020603050405020304" pitchFamily="18" charset="0"/>
              </a:rPr>
              <a:t>supercritique</a:t>
            </a:r>
            <a:endParaRPr lang="fr-FR" altLang="fr-FR" sz="2700">
              <a:solidFill>
                <a:srgbClr val="CB1A0E"/>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B903BB-A0BB-D844-F3D3-EAE1C8A9B3FC}"/>
              </a:ext>
            </a:extLst>
          </p:cNvPr>
          <p:cNvPicPr>
            <a:picLocks noChangeAspect="1"/>
          </p:cNvPicPr>
          <p:nvPr/>
        </p:nvPicPr>
        <p:blipFill rotWithShape="1">
          <a:blip r:embed="rId3"/>
          <a:srcRect l="474" t="636" b="1"/>
          <a:stretch/>
        </p:blipFill>
        <p:spPr>
          <a:xfrm>
            <a:off x="4023176" y="857509"/>
            <a:ext cx="4995228" cy="4037903"/>
          </a:xfrm>
          <a:prstGeom prst="rect">
            <a:avLst/>
          </a:prstGeom>
        </p:spPr>
      </p:pic>
      <p:pic>
        <p:nvPicPr>
          <p:cNvPr id="5" name="Picture 4">
            <a:extLst>
              <a:ext uri="{FF2B5EF4-FFF2-40B4-BE49-F238E27FC236}">
                <a16:creationId xmlns:a16="http://schemas.microsoft.com/office/drawing/2014/main" id="{7389B00A-187D-472A-8389-C40ACD522515}"/>
              </a:ext>
            </a:extLst>
          </p:cNvPr>
          <p:cNvPicPr>
            <a:picLocks noChangeAspect="1"/>
          </p:cNvPicPr>
          <p:nvPr/>
        </p:nvPicPr>
        <p:blipFill rotWithShape="1">
          <a:blip r:embed="rId4"/>
          <a:srcRect l="14805" t="6270" r="50868" b="66664"/>
          <a:stretch/>
        </p:blipFill>
        <p:spPr>
          <a:xfrm>
            <a:off x="7214800" y="3280057"/>
            <a:ext cx="1343798" cy="861885"/>
          </a:xfrm>
          <a:prstGeom prst="rect">
            <a:avLst/>
          </a:prstGeom>
        </p:spPr>
      </p:pic>
      <p:sp>
        <p:nvSpPr>
          <p:cNvPr id="7" name="Title 1">
            <a:extLst>
              <a:ext uri="{FF2B5EF4-FFF2-40B4-BE49-F238E27FC236}">
                <a16:creationId xmlns:a16="http://schemas.microsoft.com/office/drawing/2014/main" id="{F51EBBEE-D0A0-85BF-700A-781FB229F3D3}"/>
              </a:ext>
            </a:extLst>
          </p:cNvPr>
          <p:cNvSpPr txBox="1">
            <a:spLocks/>
          </p:cNvSpPr>
          <p:nvPr/>
        </p:nvSpPr>
        <p:spPr>
          <a:xfrm>
            <a:off x="312344" y="133319"/>
            <a:ext cx="7574355" cy="52629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chemeClr val="bg1"/>
              </a:solidFill>
            </a:endParaRPr>
          </a:p>
        </p:txBody>
      </p:sp>
      <p:sp>
        <p:nvSpPr>
          <p:cNvPr id="13" name="Rectangle 12">
            <a:extLst>
              <a:ext uri="{FF2B5EF4-FFF2-40B4-BE49-F238E27FC236}">
                <a16:creationId xmlns:a16="http://schemas.microsoft.com/office/drawing/2014/main" id="{831B31C9-2351-47D7-AC3D-C53E2D3104A4}"/>
              </a:ext>
            </a:extLst>
          </p:cNvPr>
          <p:cNvSpPr>
            <a:spLocks noChangeArrowheads="1"/>
          </p:cNvSpPr>
          <p:nvPr/>
        </p:nvSpPr>
        <p:spPr bwMode="auto">
          <a:xfrm>
            <a:off x="421" y="1547018"/>
            <a:ext cx="4032380" cy="245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lIns="68519" tIns="34261" rIns="68519" bIns="34261"/>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CH" sz="2100" dirty="0">
                <a:latin typeface="Arial" panose="020B0604020202020204" pitchFamily="34" charset="0"/>
                <a:cs typeface="Arial" panose="020B0604020202020204" pitchFamily="34" charset="0"/>
              </a:rPr>
              <a:t>Between 200 and 600</a:t>
            </a:r>
            <a:r>
              <a:rPr lang="en-CH" altLang="en-CH" sz="2100" b="1" dirty="0">
                <a:latin typeface="Arial Bold" charset="0"/>
              </a:rPr>
              <a:t> </a:t>
            </a:r>
            <a:r>
              <a:rPr lang="en-CH" altLang="en-CH" sz="2100" dirty="0">
                <a:latin typeface="Arial Bold" charset="0"/>
              </a:rPr>
              <a:t>℃, </a:t>
            </a:r>
            <a:r>
              <a:rPr lang="en-GB" altLang="en-CH" sz="2100" dirty="0">
                <a:latin typeface="Arial Bold" charset="0"/>
              </a:rPr>
              <a:t>exhibits brittle </a:t>
            </a:r>
            <a:r>
              <a:rPr lang="en-GB" altLang="en-CH" sz="2100" b="1" dirty="0">
                <a:latin typeface="Arial Bold" charset="0"/>
              </a:rPr>
              <a:t>localized</a:t>
            </a:r>
            <a:r>
              <a:rPr lang="en-GB" altLang="en-CH" sz="2100" dirty="0">
                <a:latin typeface="Arial Bold" charset="0"/>
              </a:rPr>
              <a:t> deformation with stress drop</a:t>
            </a:r>
            <a:r>
              <a:rPr lang="en-CH" altLang="en-CH" sz="2100" dirty="0">
                <a:latin typeface="Arial Bold" charset="0"/>
              </a:rPr>
              <a:t>.</a:t>
            </a:r>
          </a:p>
          <a:p>
            <a:pPr eaLnBrk="1" hangingPunct="1">
              <a:buFont typeface="Arial" panose="020B0604020202020204" pitchFamily="34" charset="0"/>
              <a:buChar char="•"/>
            </a:pPr>
            <a:endParaRPr lang="en-CH" altLang="en-CH" sz="2100" b="1" dirty="0">
              <a:latin typeface="Arial Bold" charset="0"/>
            </a:endParaRPr>
          </a:p>
          <a:p>
            <a:pPr eaLnBrk="1" hangingPunct="1">
              <a:buFont typeface="Arial" panose="020B0604020202020204" pitchFamily="34" charset="0"/>
              <a:buChar char="•"/>
            </a:pPr>
            <a:r>
              <a:rPr lang="en-US" altLang="en-CH" sz="2100" b="1" dirty="0">
                <a:latin typeface="Arial" panose="020B0604020202020204" pitchFamily="34" charset="0"/>
                <a:cs typeface="Arial" panose="020B0604020202020204" pitchFamily="34" charset="0"/>
              </a:rPr>
              <a:t>Semi-ductile at 800</a:t>
            </a:r>
            <a:r>
              <a:rPr lang="en-CH" altLang="en-CH" sz="2100" b="1" dirty="0">
                <a:latin typeface="Arial Bold" charset="0"/>
              </a:rPr>
              <a:t> ℃</a:t>
            </a:r>
            <a:r>
              <a:rPr lang="en-CH" altLang="en-CH" sz="2100" dirty="0">
                <a:latin typeface="Arial Bold" charset="0"/>
              </a:rPr>
              <a:t> </a:t>
            </a:r>
            <a:r>
              <a:rPr lang="en-GB" altLang="en-CH" sz="2100" dirty="0">
                <a:latin typeface="Arial Bold" charset="0"/>
              </a:rPr>
              <a:t>and yielding is followed by strong non-linear deformation up to a stress plateau.</a:t>
            </a:r>
            <a:endParaRPr lang="en-CH" altLang="en-CH" sz="2100" b="1" dirty="0">
              <a:latin typeface="Arial Bold" charset="0"/>
            </a:endParaRPr>
          </a:p>
        </p:txBody>
      </p:sp>
      <p:cxnSp>
        <p:nvCxnSpPr>
          <p:cNvPr id="14" name="Straight Connector 13">
            <a:extLst>
              <a:ext uri="{FF2B5EF4-FFF2-40B4-BE49-F238E27FC236}">
                <a16:creationId xmlns:a16="http://schemas.microsoft.com/office/drawing/2014/main" id="{2AD9BE16-13FE-ED1F-0561-55FA8BDEAFD8}"/>
              </a:ext>
            </a:extLst>
          </p:cNvPr>
          <p:cNvCxnSpPr>
            <a:cxnSpLocks/>
          </p:cNvCxnSpPr>
          <p:nvPr/>
        </p:nvCxnSpPr>
        <p:spPr>
          <a:xfrm>
            <a:off x="7303294" y="3813304"/>
            <a:ext cx="561975" cy="0"/>
          </a:xfrm>
          <a:prstGeom prst="line">
            <a:avLst/>
          </a:prstGeom>
          <a:ln w="57150">
            <a:solidFill>
              <a:srgbClr val="CC6E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DD89BF-4642-3C97-A3A6-301EEA1601DD}"/>
              </a:ext>
            </a:extLst>
          </p:cNvPr>
          <p:cNvCxnSpPr>
            <a:cxnSpLocks/>
          </p:cNvCxnSpPr>
          <p:nvPr/>
        </p:nvCxnSpPr>
        <p:spPr>
          <a:xfrm>
            <a:off x="7303294" y="4022854"/>
            <a:ext cx="561975" cy="0"/>
          </a:xfrm>
          <a:prstGeom prst="line">
            <a:avLst/>
          </a:prstGeom>
          <a:ln w="60325">
            <a:solidFill>
              <a:srgbClr val="FFA50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3646B23D-A455-FD0A-C7F5-9CE6E1293F81}"/>
              </a:ext>
            </a:extLst>
          </p:cNvPr>
          <p:cNvSpPr txBox="1">
            <a:spLocks/>
          </p:cNvSpPr>
          <p:nvPr/>
        </p:nvSpPr>
        <p:spPr>
          <a:xfrm>
            <a:off x="178903" y="97280"/>
            <a:ext cx="8777234"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413C3A"/>
                </a:solidFill>
                <a:latin typeface="Arial"/>
                <a:ea typeface="+mn-ea"/>
                <a:cs typeface="+mn-cs"/>
              </a:rPr>
              <a:t>Mechanical results</a:t>
            </a:r>
          </a:p>
        </p:txBody>
      </p:sp>
      <p:sp>
        <p:nvSpPr>
          <p:cNvPr id="4" name="ZoneTexte 3">
            <a:extLst>
              <a:ext uri="{FF2B5EF4-FFF2-40B4-BE49-F238E27FC236}">
                <a16:creationId xmlns:a16="http://schemas.microsoft.com/office/drawing/2014/main" id="{BD21CB7B-225A-D50C-4BC2-97C8E812DC0D}"/>
              </a:ext>
            </a:extLst>
          </p:cNvPr>
          <p:cNvSpPr txBox="1"/>
          <p:nvPr/>
        </p:nvSpPr>
        <p:spPr>
          <a:xfrm>
            <a:off x="4539223" y="4838471"/>
            <a:ext cx="2140330" cy="248209"/>
          </a:xfrm>
          <a:prstGeom prst="rect">
            <a:avLst/>
          </a:prstGeom>
          <a:noFill/>
        </p:spPr>
        <p:txBody>
          <a:bodyPr wrap="none" rtlCol="0">
            <a:spAutoFit/>
          </a:bodyPr>
          <a:lstStyle>
            <a:defPPr>
              <a:defRPr lang="fr-FR"/>
            </a:defPPr>
            <a:lvl1pPr>
              <a:defRPr i="1"/>
            </a:lvl1pPr>
          </a:lstStyle>
          <a:p>
            <a:r>
              <a:rPr lang="fr-FR" sz="1013" dirty="0"/>
              <a:t>Meyer et al., </a:t>
            </a:r>
            <a:r>
              <a:rPr lang="fr-FR" sz="1013" dirty="0" err="1"/>
              <a:t>accepted</a:t>
            </a:r>
            <a:r>
              <a:rPr lang="fr-FR" sz="1013" dirty="0"/>
              <a:t> Nat. </a:t>
            </a:r>
            <a:r>
              <a:rPr lang="fr-FR" sz="1013" dirty="0" err="1"/>
              <a:t>comm</a:t>
            </a:r>
            <a:endParaRPr lang="fr-CH" sz="1013" dirty="0"/>
          </a:p>
        </p:txBody>
      </p:sp>
      <p:sp>
        <p:nvSpPr>
          <p:cNvPr id="2" name="ZoneTexte 1">
            <a:extLst>
              <a:ext uri="{FF2B5EF4-FFF2-40B4-BE49-F238E27FC236}">
                <a16:creationId xmlns:a16="http://schemas.microsoft.com/office/drawing/2014/main" id="{1AF9A2E3-9C90-7542-01F9-0BB59FBFCDC3}"/>
              </a:ext>
            </a:extLst>
          </p:cNvPr>
          <p:cNvSpPr txBox="1"/>
          <p:nvPr/>
        </p:nvSpPr>
        <p:spPr>
          <a:xfrm>
            <a:off x="8767580" y="4763942"/>
            <a:ext cx="328936" cy="248209"/>
          </a:xfrm>
          <a:prstGeom prst="rect">
            <a:avLst/>
          </a:prstGeom>
          <a:noFill/>
        </p:spPr>
        <p:txBody>
          <a:bodyPr wrap="none" rtlCol="0">
            <a:spAutoFit/>
          </a:bodyPr>
          <a:lstStyle/>
          <a:p>
            <a:r>
              <a:rPr lang="fr-FR" sz="1013" dirty="0"/>
              <a:t>17</a:t>
            </a:r>
            <a:endParaRPr lang="fr-CH" sz="1013" dirty="0"/>
          </a:p>
        </p:txBody>
      </p:sp>
    </p:spTree>
    <p:extLst>
      <p:ext uri="{BB962C8B-B14F-4D97-AF65-F5344CB8AC3E}">
        <p14:creationId xmlns:p14="http://schemas.microsoft.com/office/powerpoint/2010/main" val="299187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7CFA51-EB2C-4B10-A9F5-1CAF85AF7BF0}"/>
              </a:ext>
            </a:extLst>
          </p:cNvPr>
          <p:cNvPicPr>
            <a:picLocks noChangeAspect="1"/>
          </p:cNvPicPr>
          <p:nvPr/>
        </p:nvPicPr>
        <p:blipFill>
          <a:blip r:embed="rId3"/>
          <a:stretch>
            <a:fillRect/>
          </a:stretch>
        </p:blipFill>
        <p:spPr>
          <a:xfrm>
            <a:off x="4123519" y="1019372"/>
            <a:ext cx="4793729" cy="3899436"/>
          </a:xfrm>
          <a:prstGeom prst="rect">
            <a:avLst/>
          </a:prstGeom>
        </p:spPr>
      </p:pic>
      <p:sp>
        <p:nvSpPr>
          <p:cNvPr id="9" name="Rectangle 12">
            <a:extLst>
              <a:ext uri="{FF2B5EF4-FFF2-40B4-BE49-F238E27FC236}">
                <a16:creationId xmlns:a16="http://schemas.microsoft.com/office/drawing/2014/main" id="{CE4D5584-B11B-AC8A-E8B6-51A4547C3B9E}"/>
              </a:ext>
            </a:extLst>
          </p:cNvPr>
          <p:cNvSpPr>
            <a:spLocks noChangeArrowheads="1"/>
          </p:cNvSpPr>
          <p:nvPr/>
        </p:nvSpPr>
        <p:spPr bwMode="auto">
          <a:xfrm>
            <a:off x="133764" y="1019371"/>
            <a:ext cx="3783433" cy="3899435"/>
          </a:xfrm>
          <a:prstGeom prst="rect">
            <a:avLst/>
          </a:prstGeom>
          <a:noFill/>
          <a:ln w="9525">
            <a:noFill/>
            <a:prstDash val="sysDot"/>
            <a:miter lim="800000"/>
            <a:headEnd/>
            <a:tailEnd/>
          </a:ln>
          <a:effectLst/>
        </p:spPr>
        <p:txBody>
          <a:bodyPr lIns="68519" tIns="34261" rIns="68519" bIns="34261"/>
          <a:lstStyle/>
          <a:p>
            <a:pPr>
              <a:defRPr/>
            </a:pPr>
            <a:r>
              <a:rPr lang="en-US" sz="2100" dirty="0">
                <a:latin typeface="Arial" panose="020B0604020202020204" pitchFamily="34" charset="0"/>
                <a:cs typeface="Arial" panose="020B0604020202020204" pitchFamily="34" charset="0"/>
              </a:rPr>
              <a:t>Initial permeability </a:t>
            </a:r>
            <a:r>
              <a:rPr lang="en-US" sz="2100" i="1" dirty="0">
                <a:latin typeface="Arial" panose="020B0604020202020204" pitchFamily="34" charset="0"/>
                <a:cs typeface="Arial" panose="020B0604020202020204" pitchFamily="34" charset="0"/>
              </a:rPr>
              <a:t>k</a:t>
            </a:r>
            <a:r>
              <a:rPr lang="en-US" sz="2100" baseline="-25000" dirty="0">
                <a:latin typeface="Arial" panose="020B0604020202020204" pitchFamily="34" charset="0"/>
                <a:cs typeface="Arial" panose="020B0604020202020204" pitchFamily="34" charset="0"/>
              </a:rPr>
              <a:t>0</a:t>
            </a:r>
            <a:r>
              <a:rPr lang="en-US" sz="2100" dirty="0">
                <a:latin typeface="Arial" panose="020B0604020202020204" pitchFamily="34" charset="0"/>
                <a:cs typeface="Arial" panose="020B0604020202020204" pitchFamily="34" charset="0"/>
              </a:rPr>
              <a:t> was consistently around 10</a:t>
            </a:r>
            <a:r>
              <a:rPr lang="en-US" sz="2100" baseline="30000" dirty="0">
                <a:latin typeface="Arial" panose="020B0604020202020204" pitchFamily="34" charset="0"/>
                <a:cs typeface="Arial" panose="020B0604020202020204" pitchFamily="34" charset="0"/>
              </a:rPr>
              <a:t>-19</a:t>
            </a:r>
            <a:r>
              <a:rPr lang="en-US" sz="2100" dirty="0">
                <a:latin typeface="Arial" panose="020B0604020202020204" pitchFamily="34" charset="0"/>
                <a:cs typeface="Arial" panose="020B0604020202020204" pitchFamily="34" charset="0"/>
              </a:rPr>
              <a:t> 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a:t>
            </a:r>
          </a:p>
          <a:p>
            <a:pPr>
              <a:defRPr/>
            </a:pPr>
            <a:endParaRPr lang="en-US" sz="21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100" dirty="0">
                <a:latin typeface="Arial" panose="020B0604020202020204" pitchFamily="34" charset="0"/>
                <a:cs typeface="Arial" panose="020B0604020202020204" pitchFamily="34" charset="0"/>
              </a:rPr>
              <a:t>In</a:t>
            </a:r>
            <a:r>
              <a:rPr lang="en-US" sz="2100" b="1" dirty="0">
                <a:latin typeface="Arial" panose="020B0604020202020204" pitchFamily="34" charset="0"/>
                <a:cs typeface="Arial" panose="020B0604020202020204" pitchFamily="34" charset="0"/>
              </a:rPr>
              <a:t> brittle regime, </a:t>
            </a:r>
            <a:r>
              <a:rPr lang="en-US" sz="2100" b="1" i="1" dirty="0">
                <a:latin typeface="Arial" panose="020B0604020202020204" pitchFamily="34" charset="0"/>
                <a:cs typeface="Arial" panose="020B0604020202020204" pitchFamily="34" charset="0"/>
              </a:rPr>
              <a:t>k</a:t>
            </a:r>
            <a:r>
              <a:rPr lang="en-US" sz="2100" b="1" dirty="0">
                <a:latin typeface="Arial" panose="020B0604020202020204" pitchFamily="34" charset="0"/>
                <a:cs typeface="Arial" panose="020B0604020202020204" pitchFamily="34" charset="0"/>
              </a:rPr>
              <a:t> remains roughly constant </a:t>
            </a:r>
            <a:r>
              <a:rPr lang="en-US" sz="2100" dirty="0">
                <a:latin typeface="Arial" panose="020B0604020202020204" pitchFamily="34" charset="0"/>
                <a:cs typeface="Arial" panose="020B0604020202020204" pitchFamily="34" charset="0"/>
              </a:rPr>
              <a:t>throughout deformation</a:t>
            </a:r>
            <a:r>
              <a:rPr lang="en-US" sz="2100" b="1"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defRPr/>
            </a:pPr>
            <a:endParaRPr lang="en-US" sz="21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100" dirty="0">
                <a:latin typeface="Arial" panose="020B0604020202020204" pitchFamily="34" charset="0"/>
                <a:cs typeface="Arial" panose="020B0604020202020204" pitchFamily="34" charset="0"/>
              </a:rPr>
              <a:t>In </a:t>
            </a:r>
            <a:r>
              <a:rPr lang="en-US" sz="2100" b="1" dirty="0">
                <a:latin typeface="Arial" panose="020B0604020202020204" pitchFamily="34" charset="0"/>
                <a:cs typeface="Arial" panose="020B0604020202020204" pitchFamily="34" charset="0"/>
              </a:rPr>
              <a:t>semi-ductile regime, permeability skyrockets 35-fold.</a:t>
            </a:r>
          </a:p>
        </p:txBody>
      </p:sp>
      <p:cxnSp>
        <p:nvCxnSpPr>
          <p:cNvPr id="12" name="Straight Connector 11">
            <a:extLst>
              <a:ext uri="{FF2B5EF4-FFF2-40B4-BE49-F238E27FC236}">
                <a16:creationId xmlns:a16="http://schemas.microsoft.com/office/drawing/2014/main" id="{086700B9-AE0D-51AF-47DB-0A56C989D0F0}"/>
              </a:ext>
            </a:extLst>
          </p:cNvPr>
          <p:cNvCxnSpPr>
            <a:cxnSpLocks/>
          </p:cNvCxnSpPr>
          <p:nvPr/>
        </p:nvCxnSpPr>
        <p:spPr>
          <a:xfrm>
            <a:off x="4943230" y="1917152"/>
            <a:ext cx="688427" cy="0"/>
          </a:xfrm>
          <a:prstGeom prst="line">
            <a:avLst/>
          </a:prstGeom>
          <a:ln w="76200">
            <a:solidFill>
              <a:srgbClr val="CC6E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000AE0-B623-F8B3-47D1-A5909F356D78}"/>
              </a:ext>
            </a:extLst>
          </p:cNvPr>
          <p:cNvCxnSpPr>
            <a:cxnSpLocks/>
          </p:cNvCxnSpPr>
          <p:nvPr/>
        </p:nvCxnSpPr>
        <p:spPr>
          <a:xfrm>
            <a:off x="4943230" y="2169565"/>
            <a:ext cx="688427" cy="0"/>
          </a:xfrm>
          <a:prstGeom prst="line">
            <a:avLst/>
          </a:prstGeom>
          <a:ln w="76200">
            <a:solidFill>
              <a:srgbClr val="FFA5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8083A31-DE31-E4ED-9389-7354C88A5F02}"/>
              </a:ext>
            </a:extLst>
          </p:cNvPr>
          <p:cNvSpPr txBox="1">
            <a:spLocks/>
          </p:cNvSpPr>
          <p:nvPr/>
        </p:nvSpPr>
        <p:spPr>
          <a:xfrm>
            <a:off x="178903" y="97280"/>
            <a:ext cx="8777234"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413C3A"/>
                </a:solidFill>
                <a:latin typeface="Arial"/>
                <a:ea typeface="+mn-ea"/>
                <a:cs typeface="+mn-cs"/>
              </a:rPr>
              <a:t>Permeability results</a:t>
            </a:r>
          </a:p>
        </p:txBody>
      </p:sp>
      <p:sp>
        <p:nvSpPr>
          <p:cNvPr id="4" name="ZoneTexte 3">
            <a:extLst>
              <a:ext uri="{FF2B5EF4-FFF2-40B4-BE49-F238E27FC236}">
                <a16:creationId xmlns:a16="http://schemas.microsoft.com/office/drawing/2014/main" id="{130EAF0A-0F4F-3E41-F0A6-A87D53FFC66A}"/>
              </a:ext>
            </a:extLst>
          </p:cNvPr>
          <p:cNvSpPr txBox="1"/>
          <p:nvPr/>
        </p:nvSpPr>
        <p:spPr>
          <a:xfrm>
            <a:off x="4539223" y="4838471"/>
            <a:ext cx="2140330" cy="248209"/>
          </a:xfrm>
          <a:prstGeom prst="rect">
            <a:avLst/>
          </a:prstGeom>
          <a:noFill/>
        </p:spPr>
        <p:txBody>
          <a:bodyPr wrap="none" rtlCol="0">
            <a:spAutoFit/>
          </a:bodyPr>
          <a:lstStyle>
            <a:defPPr>
              <a:defRPr lang="fr-FR"/>
            </a:defPPr>
            <a:lvl1pPr>
              <a:defRPr i="1"/>
            </a:lvl1pPr>
          </a:lstStyle>
          <a:p>
            <a:r>
              <a:rPr lang="fr-FR" sz="1013" dirty="0"/>
              <a:t>Meyer et al., </a:t>
            </a:r>
            <a:r>
              <a:rPr lang="fr-FR" sz="1013" dirty="0" err="1"/>
              <a:t>accepted</a:t>
            </a:r>
            <a:r>
              <a:rPr lang="fr-FR" sz="1013" dirty="0"/>
              <a:t> Nat. </a:t>
            </a:r>
            <a:r>
              <a:rPr lang="fr-FR" sz="1013" dirty="0" err="1"/>
              <a:t>comm</a:t>
            </a:r>
            <a:endParaRPr lang="fr-CH" sz="1013" dirty="0"/>
          </a:p>
        </p:txBody>
      </p:sp>
      <p:sp>
        <p:nvSpPr>
          <p:cNvPr id="3" name="ZoneTexte 2">
            <a:extLst>
              <a:ext uri="{FF2B5EF4-FFF2-40B4-BE49-F238E27FC236}">
                <a16:creationId xmlns:a16="http://schemas.microsoft.com/office/drawing/2014/main" id="{1F24C72E-E92B-E5B6-7047-10F2AB3F5421}"/>
              </a:ext>
            </a:extLst>
          </p:cNvPr>
          <p:cNvSpPr txBox="1"/>
          <p:nvPr/>
        </p:nvSpPr>
        <p:spPr>
          <a:xfrm>
            <a:off x="8767580" y="4763942"/>
            <a:ext cx="328936" cy="248209"/>
          </a:xfrm>
          <a:prstGeom prst="rect">
            <a:avLst/>
          </a:prstGeom>
          <a:noFill/>
        </p:spPr>
        <p:txBody>
          <a:bodyPr wrap="none" rtlCol="0">
            <a:spAutoFit/>
          </a:bodyPr>
          <a:lstStyle/>
          <a:p>
            <a:r>
              <a:rPr lang="fr-FR" sz="1013" dirty="0"/>
              <a:t>18</a:t>
            </a:r>
            <a:endParaRPr lang="fr-CH" sz="1013" dirty="0"/>
          </a:p>
        </p:txBody>
      </p:sp>
    </p:spTree>
    <p:extLst>
      <p:ext uri="{BB962C8B-B14F-4D97-AF65-F5344CB8AC3E}">
        <p14:creationId xmlns:p14="http://schemas.microsoft.com/office/powerpoint/2010/main" val="100021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7CFA51-EB2C-4B10-A9F5-1CAF85AF7BF0}"/>
              </a:ext>
            </a:extLst>
          </p:cNvPr>
          <p:cNvPicPr>
            <a:picLocks noChangeAspect="1"/>
          </p:cNvPicPr>
          <p:nvPr/>
        </p:nvPicPr>
        <p:blipFill>
          <a:blip r:embed="rId3"/>
          <a:stretch>
            <a:fillRect/>
          </a:stretch>
        </p:blipFill>
        <p:spPr>
          <a:xfrm>
            <a:off x="4123519" y="1019372"/>
            <a:ext cx="4793729" cy="3899436"/>
          </a:xfrm>
          <a:prstGeom prst="rect">
            <a:avLst/>
          </a:prstGeom>
        </p:spPr>
      </p:pic>
      <p:sp>
        <p:nvSpPr>
          <p:cNvPr id="9" name="Rectangle 12">
            <a:extLst>
              <a:ext uri="{FF2B5EF4-FFF2-40B4-BE49-F238E27FC236}">
                <a16:creationId xmlns:a16="http://schemas.microsoft.com/office/drawing/2014/main" id="{CE4D5584-B11B-AC8A-E8B6-51A4547C3B9E}"/>
              </a:ext>
            </a:extLst>
          </p:cNvPr>
          <p:cNvSpPr>
            <a:spLocks noChangeArrowheads="1"/>
          </p:cNvSpPr>
          <p:nvPr/>
        </p:nvSpPr>
        <p:spPr bwMode="auto">
          <a:xfrm>
            <a:off x="133764" y="1019371"/>
            <a:ext cx="3783433" cy="3899435"/>
          </a:xfrm>
          <a:prstGeom prst="rect">
            <a:avLst/>
          </a:prstGeom>
          <a:noFill/>
          <a:ln w="9525">
            <a:noFill/>
            <a:prstDash val="sysDot"/>
            <a:miter lim="800000"/>
            <a:headEnd/>
            <a:tailEnd/>
          </a:ln>
          <a:effectLst/>
        </p:spPr>
        <p:txBody>
          <a:bodyPr lIns="68519" tIns="34261" rIns="68519" bIns="34261"/>
          <a:lstStyle/>
          <a:p>
            <a:pPr>
              <a:defRPr/>
            </a:pPr>
            <a:r>
              <a:rPr lang="en-US" sz="2100" dirty="0">
                <a:latin typeface="Arial" panose="020B0604020202020204" pitchFamily="34" charset="0"/>
                <a:cs typeface="Arial" panose="020B0604020202020204" pitchFamily="34" charset="0"/>
              </a:rPr>
              <a:t>Initial permeability </a:t>
            </a:r>
            <a:r>
              <a:rPr lang="en-US" sz="2100" i="1" dirty="0">
                <a:latin typeface="Arial" panose="020B0604020202020204" pitchFamily="34" charset="0"/>
                <a:cs typeface="Arial" panose="020B0604020202020204" pitchFamily="34" charset="0"/>
              </a:rPr>
              <a:t>k</a:t>
            </a:r>
            <a:r>
              <a:rPr lang="en-US" sz="2100" baseline="-25000" dirty="0">
                <a:latin typeface="Arial" panose="020B0604020202020204" pitchFamily="34" charset="0"/>
                <a:cs typeface="Arial" panose="020B0604020202020204" pitchFamily="34" charset="0"/>
              </a:rPr>
              <a:t>0</a:t>
            </a:r>
            <a:r>
              <a:rPr lang="en-US" sz="2100" dirty="0">
                <a:latin typeface="Arial" panose="020B0604020202020204" pitchFamily="34" charset="0"/>
                <a:cs typeface="Arial" panose="020B0604020202020204" pitchFamily="34" charset="0"/>
              </a:rPr>
              <a:t> was consistently around 10</a:t>
            </a:r>
            <a:r>
              <a:rPr lang="en-US" sz="2100" baseline="30000" dirty="0">
                <a:latin typeface="Arial" panose="020B0604020202020204" pitchFamily="34" charset="0"/>
                <a:cs typeface="Arial" panose="020B0604020202020204" pitchFamily="34" charset="0"/>
              </a:rPr>
              <a:t>-19</a:t>
            </a:r>
            <a:r>
              <a:rPr lang="en-US" sz="2100" dirty="0">
                <a:latin typeface="Arial" panose="020B0604020202020204" pitchFamily="34" charset="0"/>
                <a:cs typeface="Arial" panose="020B0604020202020204" pitchFamily="34" charset="0"/>
              </a:rPr>
              <a:t> 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a:t>
            </a:r>
          </a:p>
          <a:p>
            <a:pPr>
              <a:defRPr/>
            </a:pPr>
            <a:endParaRPr lang="en-US" sz="21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100" dirty="0">
                <a:latin typeface="Arial" panose="020B0604020202020204" pitchFamily="34" charset="0"/>
                <a:cs typeface="Arial" panose="020B0604020202020204" pitchFamily="34" charset="0"/>
              </a:rPr>
              <a:t>In</a:t>
            </a:r>
            <a:r>
              <a:rPr lang="en-US" sz="2100" b="1" dirty="0">
                <a:latin typeface="Arial" panose="020B0604020202020204" pitchFamily="34" charset="0"/>
                <a:cs typeface="Arial" panose="020B0604020202020204" pitchFamily="34" charset="0"/>
              </a:rPr>
              <a:t> brittle regime, </a:t>
            </a:r>
            <a:r>
              <a:rPr lang="en-US" sz="2100" b="1" i="1" dirty="0">
                <a:latin typeface="Arial" panose="020B0604020202020204" pitchFamily="34" charset="0"/>
                <a:cs typeface="Arial" panose="020B0604020202020204" pitchFamily="34" charset="0"/>
              </a:rPr>
              <a:t>k</a:t>
            </a:r>
            <a:r>
              <a:rPr lang="en-US" sz="2100" b="1" dirty="0">
                <a:latin typeface="Arial" panose="020B0604020202020204" pitchFamily="34" charset="0"/>
                <a:cs typeface="Arial" panose="020B0604020202020204" pitchFamily="34" charset="0"/>
              </a:rPr>
              <a:t> remains roughly constant </a:t>
            </a:r>
            <a:r>
              <a:rPr lang="en-US" sz="2100" dirty="0">
                <a:latin typeface="Arial" panose="020B0604020202020204" pitchFamily="34" charset="0"/>
                <a:cs typeface="Arial" panose="020B0604020202020204" pitchFamily="34" charset="0"/>
              </a:rPr>
              <a:t>throughout deformation</a:t>
            </a:r>
            <a:r>
              <a:rPr lang="en-US" sz="2100" b="1"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defRPr/>
            </a:pPr>
            <a:r>
              <a:rPr lang="en-US" sz="2100" dirty="0">
                <a:latin typeface="Arial" panose="020B0604020202020204" pitchFamily="34" charset="0"/>
                <a:cs typeface="Arial" panose="020B0604020202020204" pitchFamily="34" charset="0"/>
              </a:rPr>
              <a:t>In the </a:t>
            </a:r>
            <a:r>
              <a:rPr lang="en-US" sz="2100" b="1" dirty="0">
                <a:latin typeface="Arial" panose="020B0604020202020204" pitchFamily="34" charset="0"/>
                <a:cs typeface="Arial" panose="020B0604020202020204" pitchFamily="34" charset="0"/>
              </a:rPr>
              <a:t>semi-ductile regime, permeability soars more than thirty-five fold.</a:t>
            </a:r>
          </a:p>
        </p:txBody>
      </p:sp>
      <p:sp>
        <p:nvSpPr>
          <p:cNvPr id="2" name="Rectangle 1">
            <a:extLst>
              <a:ext uri="{FF2B5EF4-FFF2-40B4-BE49-F238E27FC236}">
                <a16:creationId xmlns:a16="http://schemas.microsoft.com/office/drawing/2014/main" id="{5BFF8433-0068-C67D-84B5-827E0F325D2D}"/>
              </a:ext>
            </a:extLst>
          </p:cNvPr>
          <p:cNvSpPr/>
          <p:nvPr/>
        </p:nvSpPr>
        <p:spPr>
          <a:xfrm>
            <a:off x="670303" y="1948783"/>
            <a:ext cx="8059118" cy="2182967"/>
          </a:xfrm>
          <a:prstGeom prst="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Box 3">
            <a:extLst>
              <a:ext uri="{FF2B5EF4-FFF2-40B4-BE49-F238E27FC236}">
                <a16:creationId xmlns:a16="http://schemas.microsoft.com/office/drawing/2014/main" id="{8F06B21D-52D9-FC53-8B59-99148B11CEE5}"/>
              </a:ext>
            </a:extLst>
          </p:cNvPr>
          <p:cNvSpPr txBox="1"/>
          <p:nvPr/>
        </p:nvSpPr>
        <p:spPr>
          <a:xfrm>
            <a:off x="913818" y="2192385"/>
            <a:ext cx="7815603"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With increasing temperature and ductility, permeability increases…</a:t>
            </a:r>
          </a:p>
          <a:p>
            <a:r>
              <a:rPr lang="en-US" sz="2400" dirty="0">
                <a:latin typeface="Times New Roman" panose="02020603050405020304" pitchFamily="18" charset="0"/>
                <a:cs typeface="Times New Roman" panose="02020603050405020304" pitchFamily="18" charset="0"/>
              </a:rPr>
              <a:t>Given previous observations, it is </a:t>
            </a:r>
            <a:r>
              <a:rPr lang="en-US" sz="2400" b="1" dirty="0">
                <a:latin typeface="Times New Roman" panose="02020603050405020304" pitchFamily="18" charset="0"/>
                <a:cs typeface="Times New Roman" panose="02020603050405020304" pitchFamily="18" charset="0"/>
              </a:rPr>
              <a:t>counterintuitive !</a:t>
            </a:r>
            <a:endParaRPr lang="en-US" sz="2100" b="1" dirty="0">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3B151260-50DE-E3F5-7F47-027573370804}"/>
              </a:ext>
            </a:extLst>
          </p:cNvPr>
          <p:cNvCxnSpPr/>
          <p:nvPr/>
        </p:nvCxnSpPr>
        <p:spPr>
          <a:xfrm>
            <a:off x="1627323" y="3812583"/>
            <a:ext cx="1266986" cy="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B09E7E-7056-E7BA-40F8-B08879218DA5}"/>
              </a:ext>
            </a:extLst>
          </p:cNvPr>
          <p:cNvSpPr txBox="1"/>
          <p:nvPr/>
        </p:nvSpPr>
        <p:spPr>
          <a:xfrm>
            <a:off x="3080872" y="3565175"/>
            <a:ext cx="408341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We went to the synchrotron...</a:t>
            </a:r>
            <a:endParaRPr lang="en-US" sz="2100"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F015529-98B7-EE22-9FF8-5644CCD48233}"/>
              </a:ext>
            </a:extLst>
          </p:cNvPr>
          <p:cNvSpPr txBox="1">
            <a:spLocks/>
          </p:cNvSpPr>
          <p:nvPr/>
        </p:nvSpPr>
        <p:spPr>
          <a:xfrm>
            <a:off x="178903" y="97280"/>
            <a:ext cx="8777234"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413C3A"/>
                </a:solidFill>
                <a:latin typeface="Arial"/>
                <a:ea typeface="+mn-ea"/>
                <a:cs typeface="+mn-cs"/>
              </a:rPr>
              <a:t>Permeability results</a:t>
            </a:r>
          </a:p>
        </p:txBody>
      </p:sp>
      <p:sp>
        <p:nvSpPr>
          <p:cNvPr id="3" name="ZoneTexte 2">
            <a:extLst>
              <a:ext uri="{FF2B5EF4-FFF2-40B4-BE49-F238E27FC236}">
                <a16:creationId xmlns:a16="http://schemas.microsoft.com/office/drawing/2014/main" id="{3AF484ED-65E7-3460-3221-113F3559CF6C}"/>
              </a:ext>
            </a:extLst>
          </p:cNvPr>
          <p:cNvSpPr txBox="1"/>
          <p:nvPr/>
        </p:nvSpPr>
        <p:spPr>
          <a:xfrm>
            <a:off x="8767580" y="4763942"/>
            <a:ext cx="328936" cy="248209"/>
          </a:xfrm>
          <a:prstGeom prst="rect">
            <a:avLst/>
          </a:prstGeom>
          <a:noFill/>
        </p:spPr>
        <p:txBody>
          <a:bodyPr wrap="none" rtlCol="0">
            <a:spAutoFit/>
          </a:bodyPr>
          <a:lstStyle/>
          <a:p>
            <a:r>
              <a:rPr lang="fr-FR" sz="1013" dirty="0"/>
              <a:t>18</a:t>
            </a:r>
            <a:endParaRPr lang="fr-CH" sz="1013" dirty="0"/>
          </a:p>
        </p:txBody>
      </p:sp>
    </p:spTree>
    <p:extLst>
      <p:ext uri="{BB962C8B-B14F-4D97-AF65-F5344CB8AC3E}">
        <p14:creationId xmlns:p14="http://schemas.microsoft.com/office/powerpoint/2010/main" val="205416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D8BE03-98B6-C63D-662F-427153E0DE9B}"/>
              </a:ext>
            </a:extLst>
          </p:cNvPr>
          <p:cNvSpPr/>
          <p:nvPr/>
        </p:nvSpPr>
        <p:spPr>
          <a:xfrm>
            <a:off x="0" y="0"/>
            <a:ext cx="9138960" cy="5143500"/>
          </a:xfrm>
          <a:prstGeom prst="rect">
            <a:avLst/>
          </a:prstGeom>
          <a:solidFill>
            <a:srgbClr val="36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13" dirty="0"/>
          </a:p>
        </p:txBody>
      </p:sp>
      <p:sp>
        <p:nvSpPr>
          <p:cNvPr id="11" name="Title 1">
            <a:extLst>
              <a:ext uri="{FF2B5EF4-FFF2-40B4-BE49-F238E27FC236}">
                <a16:creationId xmlns:a16="http://schemas.microsoft.com/office/drawing/2014/main" id="{7F0160A5-A470-DF76-748E-DB352F68912C}"/>
              </a:ext>
            </a:extLst>
          </p:cNvPr>
          <p:cNvSpPr txBox="1">
            <a:spLocks/>
          </p:cNvSpPr>
          <p:nvPr/>
        </p:nvSpPr>
        <p:spPr>
          <a:xfrm>
            <a:off x="178904" y="97280"/>
            <a:ext cx="8718076"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a:ea typeface="+mn-ea"/>
                <a:cs typeface="+mn-cs"/>
              </a:rPr>
              <a:t>Results : post-mortem image analysis</a:t>
            </a:r>
          </a:p>
        </p:txBody>
      </p:sp>
      <p:sp>
        <p:nvSpPr>
          <p:cNvPr id="21" name="TextBox 15366">
            <a:extLst>
              <a:ext uri="{FF2B5EF4-FFF2-40B4-BE49-F238E27FC236}">
                <a16:creationId xmlns:a16="http://schemas.microsoft.com/office/drawing/2014/main" id="{AE92A03B-32E3-CFC0-8619-19F35D762CEB}"/>
              </a:ext>
            </a:extLst>
          </p:cNvPr>
          <p:cNvSpPr txBox="1">
            <a:spLocks noChangeArrowheads="1"/>
          </p:cNvSpPr>
          <p:nvPr/>
        </p:nvSpPr>
        <p:spPr bwMode="auto">
          <a:xfrm>
            <a:off x="178903" y="1366182"/>
            <a:ext cx="4769480" cy="3300904"/>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a:buFont typeface="Arial" panose="020B0604020202020204" pitchFamily="34" charset="0"/>
              <a:buChar char="•"/>
              <a:defRPr/>
            </a:pPr>
            <a:r>
              <a:rPr lang="en-US" altLang="en-CH" sz="2100" b="1" dirty="0">
                <a:solidFill>
                  <a:schemeClr val="bg1"/>
                </a:solidFill>
                <a:latin typeface="Arial Bold" charset="0"/>
                <a:ea typeface="ＭＳ Ｐゴシック" panose="020B0600070205080204" pitchFamily="34" charset="-128"/>
                <a:cs typeface="Arial Bold" charset="0"/>
              </a:rPr>
              <a:t>X-ray scans of the post-mortem specimens</a:t>
            </a:r>
            <a:r>
              <a:rPr lang="en-US" altLang="en-CH" sz="2100" dirty="0">
                <a:solidFill>
                  <a:schemeClr val="bg1"/>
                </a:solidFill>
                <a:latin typeface="Arial Bold" charset="0"/>
                <a:ea typeface="ＭＳ Ｐゴシック" panose="020B0600070205080204" pitchFamily="34" charset="-128"/>
                <a:cs typeface="Arial Bold" charset="0"/>
              </a:rPr>
              <a:t> at the ESRF synchrotron facility, beamline BM18, in Grenoble, FR.</a:t>
            </a:r>
          </a:p>
          <a:p>
            <a:pPr marL="342900" indent="-342900">
              <a:buFont typeface="Arial" panose="020B0604020202020204" pitchFamily="34" charset="0"/>
              <a:buChar char="•"/>
              <a:defRPr/>
            </a:pPr>
            <a:endParaRPr lang="en-US" altLang="en-CH" sz="2100" dirty="0">
              <a:solidFill>
                <a:schemeClr val="bg1"/>
              </a:solidFill>
              <a:latin typeface="Arial Bold" charset="0"/>
              <a:ea typeface="ＭＳ Ｐゴシック" panose="020B0600070205080204" pitchFamily="34" charset="-128"/>
              <a:cs typeface="Arial Bold" charset="0"/>
            </a:endParaRPr>
          </a:p>
          <a:p>
            <a:pPr marL="342900" indent="-342900">
              <a:buFont typeface="Arial" panose="020B0604020202020204" pitchFamily="34" charset="0"/>
              <a:buChar char="•"/>
              <a:defRPr/>
            </a:pPr>
            <a:r>
              <a:rPr lang="en-US" altLang="en-CH" sz="2100" dirty="0">
                <a:solidFill>
                  <a:schemeClr val="bg1"/>
                </a:solidFill>
                <a:latin typeface="Arial Bold" charset="0"/>
                <a:ea typeface="ＭＳ Ｐゴシック" panose="020B0600070205080204" pitchFamily="34" charset="-128"/>
                <a:cs typeface="Arial Bold" charset="0"/>
              </a:rPr>
              <a:t>X-ray images were processed to </a:t>
            </a:r>
            <a:r>
              <a:rPr lang="en-US" altLang="en-CH" sz="2100" b="1" dirty="0">
                <a:solidFill>
                  <a:schemeClr val="bg1"/>
                </a:solidFill>
                <a:latin typeface="Arial Bold" charset="0"/>
                <a:ea typeface="ＭＳ Ｐゴシック" panose="020B0600070205080204" pitchFamily="34" charset="-128"/>
                <a:cs typeface="Arial Bold" charset="0"/>
              </a:rPr>
              <a:t>recreate the 3D volume of the whole samples.</a:t>
            </a:r>
            <a:r>
              <a:rPr lang="en-US" altLang="en-CH" sz="2100" dirty="0">
                <a:solidFill>
                  <a:schemeClr val="bg1"/>
                </a:solidFill>
                <a:latin typeface="Arial Bold" charset="0"/>
                <a:ea typeface="ＭＳ Ｐゴシック" panose="020B0600070205080204" pitchFamily="34" charset="-128"/>
                <a:cs typeface="Arial Bold" charset="0"/>
              </a:rPr>
              <a:t> </a:t>
            </a:r>
          </a:p>
          <a:p>
            <a:pPr eaLnBrk="1" hangingPunct="1">
              <a:defRPr/>
            </a:pPr>
            <a:endParaRPr lang="en-US" altLang="en-CH" sz="4050" dirty="0">
              <a:solidFill>
                <a:schemeClr val="bg1"/>
              </a:solidFill>
              <a:latin typeface="Arial Bold" charset="0"/>
              <a:ea typeface="ＭＳ Ｐゴシック" panose="020B0600070205080204" pitchFamily="34" charset="-128"/>
              <a:cs typeface="Arial Bold" charset="0"/>
            </a:endParaRPr>
          </a:p>
        </p:txBody>
      </p:sp>
      <p:pic>
        <p:nvPicPr>
          <p:cNvPr id="2" name="Picture 18">
            <a:extLst>
              <a:ext uri="{FF2B5EF4-FFF2-40B4-BE49-F238E27FC236}">
                <a16:creationId xmlns:a16="http://schemas.microsoft.com/office/drawing/2014/main" id="{E71AD289-B758-F5C0-BD3B-F8D522009ABE}"/>
              </a:ext>
            </a:extLst>
          </p:cNvPr>
          <p:cNvPicPr>
            <a:picLocks noChangeAspect="1"/>
          </p:cNvPicPr>
          <p:nvPr/>
        </p:nvPicPr>
        <p:blipFill>
          <a:blip r:embed="rId3"/>
          <a:stretch>
            <a:fillRect/>
          </a:stretch>
        </p:blipFill>
        <p:spPr>
          <a:xfrm>
            <a:off x="5174147" y="537824"/>
            <a:ext cx="3790950" cy="3819525"/>
          </a:xfrm>
          <a:prstGeom prst="rect">
            <a:avLst/>
          </a:prstGeom>
        </p:spPr>
      </p:pic>
      <p:sp>
        <p:nvSpPr>
          <p:cNvPr id="3" name="ZoneTexte 2">
            <a:extLst>
              <a:ext uri="{FF2B5EF4-FFF2-40B4-BE49-F238E27FC236}">
                <a16:creationId xmlns:a16="http://schemas.microsoft.com/office/drawing/2014/main" id="{EBB9D8EC-952D-E99F-D7BD-3FD04D410D3C}"/>
              </a:ext>
            </a:extLst>
          </p:cNvPr>
          <p:cNvSpPr txBox="1"/>
          <p:nvPr/>
        </p:nvSpPr>
        <p:spPr>
          <a:xfrm>
            <a:off x="8767580" y="4763942"/>
            <a:ext cx="328936" cy="248209"/>
          </a:xfrm>
          <a:prstGeom prst="rect">
            <a:avLst/>
          </a:prstGeom>
          <a:noFill/>
        </p:spPr>
        <p:txBody>
          <a:bodyPr wrap="none" rtlCol="0">
            <a:spAutoFit/>
          </a:bodyPr>
          <a:lstStyle/>
          <a:p>
            <a:r>
              <a:rPr lang="fr-FR" sz="1013" dirty="0">
                <a:solidFill>
                  <a:schemeClr val="bg1"/>
                </a:solidFill>
              </a:rPr>
              <a:t>19</a:t>
            </a:r>
            <a:endParaRPr lang="fr-CH" sz="1013" dirty="0">
              <a:solidFill>
                <a:schemeClr val="bg1"/>
              </a:solidFill>
            </a:endParaRPr>
          </a:p>
        </p:txBody>
      </p:sp>
    </p:spTree>
    <p:extLst>
      <p:ext uri="{BB962C8B-B14F-4D97-AF65-F5344CB8AC3E}">
        <p14:creationId xmlns:p14="http://schemas.microsoft.com/office/powerpoint/2010/main" val="325282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D8BE03-98B6-C63D-662F-427153E0DE9B}"/>
              </a:ext>
            </a:extLst>
          </p:cNvPr>
          <p:cNvSpPr/>
          <p:nvPr/>
        </p:nvSpPr>
        <p:spPr>
          <a:xfrm>
            <a:off x="0" y="0"/>
            <a:ext cx="9138960" cy="5143500"/>
          </a:xfrm>
          <a:prstGeom prst="rect">
            <a:avLst/>
          </a:prstGeom>
          <a:solidFill>
            <a:srgbClr val="36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13"/>
          </a:p>
        </p:txBody>
      </p:sp>
      <p:pic>
        <p:nvPicPr>
          <p:cNvPr id="19" name="Picture 18">
            <a:extLst>
              <a:ext uri="{FF2B5EF4-FFF2-40B4-BE49-F238E27FC236}">
                <a16:creationId xmlns:a16="http://schemas.microsoft.com/office/drawing/2014/main" id="{E7957334-5724-BB20-4E3A-EC169D2B2B72}"/>
              </a:ext>
            </a:extLst>
          </p:cNvPr>
          <p:cNvPicPr>
            <a:picLocks noChangeAspect="1"/>
          </p:cNvPicPr>
          <p:nvPr/>
        </p:nvPicPr>
        <p:blipFill>
          <a:blip r:embed="rId3"/>
          <a:stretch>
            <a:fillRect/>
          </a:stretch>
        </p:blipFill>
        <p:spPr>
          <a:xfrm>
            <a:off x="5174147" y="537824"/>
            <a:ext cx="3790950" cy="3819525"/>
          </a:xfrm>
          <a:prstGeom prst="rect">
            <a:avLst/>
          </a:prstGeom>
        </p:spPr>
      </p:pic>
      <p:pic>
        <p:nvPicPr>
          <p:cNvPr id="3" name="Picture 2">
            <a:extLst>
              <a:ext uri="{FF2B5EF4-FFF2-40B4-BE49-F238E27FC236}">
                <a16:creationId xmlns:a16="http://schemas.microsoft.com/office/drawing/2014/main" id="{3C1E0C95-35E5-CF6E-F2A3-C49F720C0FA9}"/>
              </a:ext>
            </a:extLst>
          </p:cNvPr>
          <p:cNvPicPr>
            <a:picLocks noChangeAspect="1"/>
          </p:cNvPicPr>
          <p:nvPr/>
        </p:nvPicPr>
        <p:blipFill>
          <a:blip r:embed="rId4"/>
          <a:stretch>
            <a:fillRect/>
          </a:stretch>
        </p:blipFill>
        <p:spPr>
          <a:xfrm>
            <a:off x="414338" y="537824"/>
            <a:ext cx="3829170" cy="3819525"/>
          </a:xfrm>
          <a:prstGeom prst="rect">
            <a:avLst/>
          </a:prstGeom>
        </p:spPr>
      </p:pic>
      <p:sp>
        <p:nvSpPr>
          <p:cNvPr id="4" name="TextBox 15366">
            <a:extLst>
              <a:ext uri="{FF2B5EF4-FFF2-40B4-BE49-F238E27FC236}">
                <a16:creationId xmlns:a16="http://schemas.microsoft.com/office/drawing/2014/main" id="{0E52FCE7-5CB2-3AA2-E0D0-F3D8B1812960}"/>
              </a:ext>
            </a:extLst>
          </p:cNvPr>
          <p:cNvSpPr txBox="1">
            <a:spLocks noChangeArrowheads="1"/>
          </p:cNvSpPr>
          <p:nvPr/>
        </p:nvSpPr>
        <p:spPr bwMode="auto">
          <a:xfrm>
            <a:off x="769453" y="4520913"/>
            <a:ext cx="2792897" cy="103874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a:buFont typeface="Arial" panose="020B0604020202020204" pitchFamily="34" charset="0"/>
              <a:buChar char="•"/>
              <a:defRPr/>
            </a:pPr>
            <a:r>
              <a:rPr lang="en-US" altLang="en-CH" sz="2100" dirty="0">
                <a:solidFill>
                  <a:schemeClr val="bg1"/>
                </a:solidFill>
                <a:latin typeface="+mn-lt"/>
                <a:ea typeface="ＭＳ Ｐゴシック" panose="020B0600070205080204" pitchFamily="34" charset="-128"/>
                <a:cs typeface="Arial Bold" charset="0"/>
              </a:rPr>
              <a:t>200 ℃ — localized</a:t>
            </a:r>
          </a:p>
          <a:p>
            <a:pPr eaLnBrk="1" hangingPunct="1">
              <a:defRPr/>
            </a:pPr>
            <a:endParaRPr lang="en-US" altLang="en-CH" sz="4050" dirty="0">
              <a:solidFill>
                <a:schemeClr val="bg1"/>
              </a:solidFill>
              <a:latin typeface="+mn-lt"/>
              <a:ea typeface="ＭＳ Ｐゴシック" panose="020B0600070205080204" pitchFamily="34" charset="-128"/>
              <a:cs typeface="Arial Bold" charset="0"/>
            </a:endParaRPr>
          </a:p>
        </p:txBody>
      </p:sp>
      <p:sp>
        <p:nvSpPr>
          <p:cNvPr id="5" name="TextBox 15366">
            <a:extLst>
              <a:ext uri="{FF2B5EF4-FFF2-40B4-BE49-F238E27FC236}">
                <a16:creationId xmlns:a16="http://schemas.microsoft.com/office/drawing/2014/main" id="{0FB3909C-9AA1-8124-1A65-F3D4A9270F3D}"/>
              </a:ext>
            </a:extLst>
          </p:cNvPr>
          <p:cNvSpPr txBox="1">
            <a:spLocks noChangeArrowheads="1"/>
          </p:cNvSpPr>
          <p:nvPr/>
        </p:nvSpPr>
        <p:spPr bwMode="auto">
          <a:xfrm>
            <a:off x="5493234" y="4520912"/>
            <a:ext cx="3152775" cy="1038746"/>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a:buFont typeface="Arial" panose="020B0604020202020204" pitchFamily="34" charset="0"/>
              <a:buChar char="•"/>
              <a:defRPr/>
            </a:pPr>
            <a:r>
              <a:rPr lang="en-US" altLang="en-CH" sz="2100" dirty="0">
                <a:solidFill>
                  <a:schemeClr val="bg1"/>
                </a:solidFill>
                <a:latin typeface="+mn-lt"/>
                <a:ea typeface="ＭＳ Ｐゴシック" panose="020B0600070205080204" pitchFamily="34" charset="-128"/>
                <a:cs typeface="Arial Bold" charset="0"/>
              </a:rPr>
              <a:t>800 ℃ — semi-ductile</a:t>
            </a:r>
          </a:p>
          <a:p>
            <a:pPr eaLnBrk="1" hangingPunct="1">
              <a:defRPr/>
            </a:pPr>
            <a:endParaRPr lang="en-US" altLang="en-CH" sz="4050" dirty="0">
              <a:solidFill>
                <a:schemeClr val="bg1"/>
              </a:solidFill>
              <a:latin typeface="+mn-lt"/>
              <a:ea typeface="ＭＳ Ｐゴシック" panose="020B0600070205080204" pitchFamily="34" charset="-128"/>
              <a:cs typeface="Arial Bold" charset="0"/>
            </a:endParaRPr>
          </a:p>
        </p:txBody>
      </p:sp>
      <p:sp>
        <p:nvSpPr>
          <p:cNvPr id="2" name="Title 1">
            <a:extLst>
              <a:ext uri="{FF2B5EF4-FFF2-40B4-BE49-F238E27FC236}">
                <a16:creationId xmlns:a16="http://schemas.microsoft.com/office/drawing/2014/main" id="{D64D6994-D646-0AC8-3574-FD3E80F81E8B}"/>
              </a:ext>
            </a:extLst>
          </p:cNvPr>
          <p:cNvSpPr txBox="1">
            <a:spLocks/>
          </p:cNvSpPr>
          <p:nvPr/>
        </p:nvSpPr>
        <p:spPr>
          <a:xfrm>
            <a:off x="178904" y="97280"/>
            <a:ext cx="8718076"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a:ea typeface="+mn-ea"/>
                <a:cs typeface="+mn-cs"/>
              </a:rPr>
              <a:t>Results : post-mortem image analysis</a:t>
            </a:r>
          </a:p>
        </p:txBody>
      </p:sp>
      <p:sp>
        <p:nvSpPr>
          <p:cNvPr id="6" name="ZoneTexte 5">
            <a:extLst>
              <a:ext uri="{FF2B5EF4-FFF2-40B4-BE49-F238E27FC236}">
                <a16:creationId xmlns:a16="http://schemas.microsoft.com/office/drawing/2014/main" id="{DCB0CD96-E9E2-3EB4-0831-271873CBB945}"/>
              </a:ext>
            </a:extLst>
          </p:cNvPr>
          <p:cNvSpPr txBox="1"/>
          <p:nvPr/>
        </p:nvSpPr>
        <p:spPr>
          <a:xfrm>
            <a:off x="8767580" y="4756322"/>
            <a:ext cx="328936" cy="248209"/>
          </a:xfrm>
          <a:prstGeom prst="rect">
            <a:avLst/>
          </a:prstGeom>
          <a:noFill/>
        </p:spPr>
        <p:txBody>
          <a:bodyPr wrap="none" rtlCol="0">
            <a:spAutoFit/>
          </a:bodyPr>
          <a:lstStyle/>
          <a:p>
            <a:r>
              <a:rPr lang="fr-FR" sz="1013" dirty="0">
                <a:solidFill>
                  <a:schemeClr val="bg1"/>
                </a:solidFill>
              </a:rPr>
              <a:t>19</a:t>
            </a:r>
            <a:endParaRPr lang="fr-CH" sz="1013" dirty="0">
              <a:solidFill>
                <a:schemeClr val="bg1"/>
              </a:solidFill>
            </a:endParaRPr>
          </a:p>
        </p:txBody>
      </p:sp>
    </p:spTree>
    <p:extLst>
      <p:ext uri="{BB962C8B-B14F-4D97-AF65-F5344CB8AC3E}">
        <p14:creationId xmlns:p14="http://schemas.microsoft.com/office/powerpoint/2010/main" val="17649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D8BE03-98B6-C63D-662F-427153E0DE9B}"/>
              </a:ext>
            </a:extLst>
          </p:cNvPr>
          <p:cNvSpPr/>
          <p:nvPr/>
        </p:nvSpPr>
        <p:spPr>
          <a:xfrm>
            <a:off x="0" y="0"/>
            <a:ext cx="9138960" cy="5143500"/>
          </a:xfrm>
          <a:prstGeom prst="rect">
            <a:avLst/>
          </a:prstGeom>
          <a:solidFill>
            <a:srgbClr val="36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13"/>
          </a:p>
        </p:txBody>
      </p:sp>
      <p:sp>
        <p:nvSpPr>
          <p:cNvPr id="11" name="Title 1">
            <a:extLst>
              <a:ext uri="{FF2B5EF4-FFF2-40B4-BE49-F238E27FC236}">
                <a16:creationId xmlns:a16="http://schemas.microsoft.com/office/drawing/2014/main" id="{7F0160A5-A470-DF76-748E-DB352F68912C}"/>
              </a:ext>
            </a:extLst>
          </p:cNvPr>
          <p:cNvSpPr txBox="1">
            <a:spLocks/>
          </p:cNvSpPr>
          <p:nvPr/>
        </p:nvSpPr>
        <p:spPr>
          <a:xfrm>
            <a:off x="178903" y="97280"/>
            <a:ext cx="8756867"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a:ea typeface="+mn-ea"/>
                <a:cs typeface="+mn-cs"/>
              </a:rPr>
              <a:t>Results : post-mortem image analysis</a:t>
            </a:r>
          </a:p>
        </p:txBody>
      </p:sp>
      <p:pic>
        <p:nvPicPr>
          <p:cNvPr id="14" name="Picture 33">
            <a:extLst>
              <a:ext uri="{FF2B5EF4-FFF2-40B4-BE49-F238E27FC236}">
                <a16:creationId xmlns:a16="http://schemas.microsoft.com/office/drawing/2014/main" id="{9E9037B5-E67D-9CB8-4413-1412997D9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32" y="1248745"/>
            <a:ext cx="8343900" cy="22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511303C-B691-502B-8F11-322A7F187133}"/>
              </a:ext>
            </a:extLst>
          </p:cNvPr>
          <p:cNvSpPr/>
          <p:nvPr/>
        </p:nvSpPr>
        <p:spPr>
          <a:xfrm>
            <a:off x="3201747" y="808629"/>
            <a:ext cx="2909493" cy="2870897"/>
          </a:xfrm>
          <a:prstGeom prst="rect">
            <a:avLst/>
          </a:prstGeom>
          <a:solidFill>
            <a:srgbClr val="36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13"/>
          </a:p>
        </p:txBody>
      </p:sp>
      <p:sp>
        <p:nvSpPr>
          <p:cNvPr id="3" name="Right Arrow 2">
            <a:extLst>
              <a:ext uri="{FF2B5EF4-FFF2-40B4-BE49-F238E27FC236}">
                <a16:creationId xmlns:a16="http://schemas.microsoft.com/office/drawing/2014/main" id="{F5B49501-BF3E-0352-F2E5-4E804B22D7F4}"/>
              </a:ext>
            </a:extLst>
          </p:cNvPr>
          <p:cNvSpPr/>
          <p:nvPr/>
        </p:nvSpPr>
        <p:spPr>
          <a:xfrm>
            <a:off x="3396853" y="2462219"/>
            <a:ext cx="2350294" cy="254794"/>
          </a:xfrm>
          <a:prstGeom prst="right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H" sz="1013"/>
          </a:p>
        </p:txBody>
      </p:sp>
      <p:sp>
        <p:nvSpPr>
          <p:cNvPr id="4" name="TextBox 15366">
            <a:extLst>
              <a:ext uri="{FF2B5EF4-FFF2-40B4-BE49-F238E27FC236}">
                <a16:creationId xmlns:a16="http://schemas.microsoft.com/office/drawing/2014/main" id="{8EF28E1B-C346-CCE9-2A39-F162862E841F}"/>
              </a:ext>
            </a:extLst>
          </p:cNvPr>
          <p:cNvSpPr txBox="1">
            <a:spLocks noChangeArrowheads="1"/>
          </p:cNvSpPr>
          <p:nvPr/>
        </p:nvSpPr>
        <p:spPr bwMode="auto">
          <a:xfrm>
            <a:off x="3112294" y="1838332"/>
            <a:ext cx="2919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CH" sz="1800" i="1" dirty="0">
                <a:solidFill>
                  <a:schemeClr val="bg1"/>
                </a:solidFill>
                <a:latin typeface="+mn-lt"/>
                <a:ea typeface="ＭＳ Ｐゴシック" panose="020B0600070205080204" pitchFamily="34" charset="-128"/>
                <a:cs typeface="Arial Bold" charset="0"/>
              </a:rPr>
              <a:t>Crack</a:t>
            </a:r>
          </a:p>
          <a:p>
            <a:pPr algn="ctr" eaLnBrk="1" hangingPunct="1"/>
            <a:r>
              <a:rPr lang="en-US" altLang="en-CH" sz="1800" i="1" dirty="0">
                <a:solidFill>
                  <a:schemeClr val="bg1"/>
                </a:solidFill>
                <a:latin typeface="+mn-lt"/>
                <a:ea typeface="ＭＳ Ｐゴシック" panose="020B0600070205080204" pitchFamily="34" charset="-128"/>
                <a:cs typeface="Arial Bold" charset="0"/>
              </a:rPr>
              <a:t>isolation/segmentation</a:t>
            </a:r>
            <a:endParaRPr lang="en-US" altLang="en-CH" sz="3600" i="1" dirty="0">
              <a:solidFill>
                <a:schemeClr val="bg1"/>
              </a:solidFill>
              <a:latin typeface="+mn-lt"/>
              <a:ea typeface="ＭＳ Ｐゴシック" panose="020B0600070205080204" pitchFamily="34" charset="-128"/>
              <a:cs typeface="Arial Bold" charset="0"/>
            </a:endParaRPr>
          </a:p>
        </p:txBody>
      </p:sp>
      <p:sp>
        <p:nvSpPr>
          <p:cNvPr id="6" name="TextBox 15366">
            <a:extLst>
              <a:ext uri="{FF2B5EF4-FFF2-40B4-BE49-F238E27FC236}">
                <a16:creationId xmlns:a16="http://schemas.microsoft.com/office/drawing/2014/main" id="{A2C2F283-D0FE-30A9-331F-5ABA151C7851}"/>
              </a:ext>
            </a:extLst>
          </p:cNvPr>
          <p:cNvSpPr txBox="1">
            <a:spLocks noChangeArrowheads="1"/>
          </p:cNvSpPr>
          <p:nvPr/>
        </p:nvSpPr>
        <p:spPr bwMode="auto">
          <a:xfrm>
            <a:off x="141091" y="3932805"/>
            <a:ext cx="86913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CH" sz="1800" b="1" dirty="0">
                <a:solidFill>
                  <a:schemeClr val="bg1"/>
                </a:solidFill>
                <a:latin typeface="+mn-lt"/>
                <a:ea typeface="ＭＳ Ｐゴシック" panose="020B0600070205080204" pitchFamily="34" charset="-128"/>
                <a:cs typeface="Arial Bold" charset="0"/>
              </a:rPr>
              <a:t>Permeability simulations </a:t>
            </a:r>
            <a:r>
              <a:rPr lang="en-US" altLang="en-CH" sz="1800" dirty="0">
                <a:solidFill>
                  <a:schemeClr val="bg1"/>
                </a:solidFill>
                <a:latin typeface="+mn-lt"/>
                <a:ea typeface="ＭＳ Ｐゴシック" panose="020B0600070205080204" pitchFamily="34" charset="-128"/>
                <a:cs typeface="Arial Bold" charset="0"/>
              </a:rPr>
              <a:t>in </a:t>
            </a:r>
            <a:r>
              <a:rPr lang="en-US" altLang="en-CH" sz="1800" i="1" dirty="0">
                <a:solidFill>
                  <a:schemeClr val="bg1"/>
                </a:solidFill>
                <a:latin typeface="+mn-lt"/>
                <a:ea typeface="ＭＳ Ｐゴシック" panose="020B0600070205080204" pitchFamily="34" charset="-128"/>
                <a:cs typeface="Arial Bold" charset="0"/>
              </a:rPr>
              <a:t>x</a:t>
            </a:r>
            <a:r>
              <a:rPr lang="en-US" altLang="en-CH" sz="1800" dirty="0">
                <a:solidFill>
                  <a:schemeClr val="bg1"/>
                </a:solidFill>
                <a:latin typeface="+mn-lt"/>
                <a:ea typeface="ＭＳ Ｐゴシック" panose="020B0600070205080204" pitchFamily="34" charset="-128"/>
                <a:cs typeface="Arial Bold" charset="0"/>
              </a:rPr>
              <a:t>, </a:t>
            </a:r>
            <a:r>
              <a:rPr lang="en-US" altLang="en-CH" sz="1800" i="1" dirty="0">
                <a:solidFill>
                  <a:schemeClr val="bg1"/>
                </a:solidFill>
                <a:latin typeface="+mn-lt"/>
                <a:ea typeface="ＭＳ Ｐゴシック" panose="020B0600070205080204" pitchFamily="34" charset="-128"/>
                <a:cs typeface="Arial Bold" charset="0"/>
              </a:rPr>
              <a:t>y</a:t>
            </a:r>
            <a:r>
              <a:rPr lang="en-US" altLang="en-CH" sz="1800" dirty="0">
                <a:solidFill>
                  <a:schemeClr val="bg1"/>
                </a:solidFill>
                <a:latin typeface="+mn-lt"/>
                <a:ea typeface="ＭＳ Ｐゴシック" panose="020B0600070205080204" pitchFamily="34" charset="-128"/>
                <a:cs typeface="Arial Bold" charset="0"/>
              </a:rPr>
              <a:t>, and </a:t>
            </a:r>
            <a:r>
              <a:rPr lang="en-US" altLang="en-CH" sz="1800" i="1" dirty="0">
                <a:solidFill>
                  <a:schemeClr val="bg1"/>
                </a:solidFill>
                <a:latin typeface="+mn-lt"/>
                <a:ea typeface="ＭＳ Ｐゴシック" panose="020B0600070205080204" pitchFamily="34" charset="-128"/>
                <a:cs typeface="Arial Bold" charset="0"/>
              </a:rPr>
              <a:t>z</a:t>
            </a:r>
            <a:r>
              <a:rPr lang="en-US" altLang="en-CH" sz="1800" dirty="0">
                <a:solidFill>
                  <a:schemeClr val="bg1"/>
                </a:solidFill>
                <a:latin typeface="+mn-lt"/>
                <a:ea typeface="ＭＳ Ｐゴシック" panose="020B0600070205080204" pitchFamily="34" charset="-128"/>
                <a:cs typeface="Arial Bold" charset="0"/>
              </a:rPr>
              <a:t> directions were carried out in sub-volumes of the samples </a:t>
            </a:r>
          </a:p>
          <a:p>
            <a:pPr eaLnBrk="1" hangingPunct="1">
              <a:buFont typeface="Arial" panose="020B0604020202020204" pitchFamily="34" charset="0"/>
              <a:buChar char="•"/>
            </a:pPr>
            <a:r>
              <a:rPr lang="en-US" altLang="en-CH" sz="1800" dirty="0">
                <a:solidFill>
                  <a:schemeClr val="bg1"/>
                </a:solidFill>
                <a:latin typeface="+mn-lt"/>
                <a:ea typeface="ＭＳ Ｐゴシック" panose="020B0600070205080204" pitchFamily="34" charset="-128"/>
                <a:cs typeface="Arial Bold" charset="0"/>
              </a:rPr>
              <a:t>Absolute permeability from Darcy's law.</a:t>
            </a:r>
            <a:endParaRPr lang="en-US" altLang="en-CH" sz="3600" dirty="0">
              <a:solidFill>
                <a:schemeClr val="bg1"/>
              </a:solidFill>
              <a:latin typeface="+mn-lt"/>
              <a:ea typeface="ＭＳ Ｐゴシック" panose="020B0600070205080204" pitchFamily="34" charset="-128"/>
              <a:cs typeface="Arial Bold" charset="0"/>
            </a:endParaRPr>
          </a:p>
        </p:txBody>
      </p:sp>
      <p:sp>
        <p:nvSpPr>
          <p:cNvPr id="5" name="ZoneTexte 4">
            <a:extLst>
              <a:ext uri="{FF2B5EF4-FFF2-40B4-BE49-F238E27FC236}">
                <a16:creationId xmlns:a16="http://schemas.microsoft.com/office/drawing/2014/main" id="{D7C831BB-C13B-8681-F3E7-7C6D5B951CD1}"/>
              </a:ext>
            </a:extLst>
          </p:cNvPr>
          <p:cNvSpPr txBox="1"/>
          <p:nvPr/>
        </p:nvSpPr>
        <p:spPr>
          <a:xfrm>
            <a:off x="8767580" y="4763942"/>
            <a:ext cx="328936" cy="248209"/>
          </a:xfrm>
          <a:prstGeom prst="rect">
            <a:avLst/>
          </a:prstGeom>
          <a:noFill/>
        </p:spPr>
        <p:txBody>
          <a:bodyPr wrap="none" rtlCol="0">
            <a:spAutoFit/>
          </a:bodyPr>
          <a:lstStyle/>
          <a:p>
            <a:r>
              <a:rPr lang="fr-FR" sz="1013" dirty="0">
                <a:solidFill>
                  <a:schemeClr val="bg1"/>
                </a:solidFill>
              </a:rPr>
              <a:t>20</a:t>
            </a:r>
            <a:endParaRPr lang="fr-CH" sz="1013" dirty="0">
              <a:solidFill>
                <a:schemeClr val="bg1"/>
              </a:solidFill>
            </a:endParaRPr>
          </a:p>
        </p:txBody>
      </p:sp>
    </p:spTree>
    <p:extLst>
      <p:ext uri="{BB962C8B-B14F-4D97-AF65-F5344CB8AC3E}">
        <p14:creationId xmlns:p14="http://schemas.microsoft.com/office/powerpoint/2010/main" val="165202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D8BE03-98B6-C63D-662F-427153E0DE9B}"/>
              </a:ext>
            </a:extLst>
          </p:cNvPr>
          <p:cNvSpPr/>
          <p:nvPr/>
        </p:nvSpPr>
        <p:spPr>
          <a:xfrm>
            <a:off x="0" y="0"/>
            <a:ext cx="9138960" cy="5143500"/>
          </a:xfrm>
          <a:prstGeom prst="rect">
            <a:avLst/>
          </a:prstGeom>
          <a:solidFill>
            <a:srgbClr val="36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200"/>
          </a:p>
        </p:txBody>
      </p:sp>
      <p:sp>
        <p:nvSpPr>
          <p:cNvPr id="6" name="Title 1">
            <a:extLst>
              <a:ext uri="{FF2B5EF4-FFF2-40B4-BE49-F238E27FC236}">
                <a16:creationId xmlns:a16="http://schemas.microsoft.com/office/drawing/2014/main" id="{F869A886-0128-76CF-1DD9-1F0FC9C31467}"/>
              </a:ext>
            </a:extLst>
          </p:cNvPr>
          <p:cNvSpPr txBox="1">
            <a:spLocks/>
          </p:cNvSpPr>
          <p:nvPr/>
        </p:nvSpPr>
        <p:spPr>
          <a:xfrm>
            <a:off x="178904" y="856721"/>
            <a:ext cx="2550484" cy="56233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i="1" dirty="0">
                <a:solidFill>
                  <a:schemeClr val="bg1"/>
                </a:solidFill>
                <a:latin typeface="+mn-lt"/>
              </a:rPr>
              <a:t>k</a:t>
            </a:r>
            <a:r>
              <a:rPr lang="en-US" sz="1800" baseline="-25000" dirty="0">
                <a:solidFill>
                  <a:schemeClr val="bg1"/>
                </a:solidFill>
                <a:latin typeface="+mn-lt"/>
              </a:rPr>
              <a:t>1</a:t>
            </a:r>
            <a:r>
              <a:rPr lang="en-US" sz="1800" dirty="0">
                <a:solidFill>
                  <a:schemeClr val="bg1"/>
                </a:solidFill>
                <a:latin typeface="+mn-lt"/>
              </a:rPr>
              <a:t> = 5.45 10</a:t>
            </a:r>
            <a:r>
              <a:rPr lang="en-US" sz="1800" baseline="30000" dirty="0">
                <a:solidFill>
                  <a:schemeClr val="bg1"/>
                </a:solidFill>
                <a:latin typeface="+mn-lt"/>
              </a:rPr>
              <a:t>-12</a:t>
            </a:r>
            <a:r>
              <a:rPr lang="en-US" sz="1800" dirty="0">
                <a:solidFill>
                  <a:schemeClr val="bg1"/>
                </a:solidFill>
                <a:latin typeface="+mn-lt"/>
              </a:rPr>
              <a:t> m</a:t>
            </a:r>
            <a:r>
              <a:rPr lang="en-US" sz="1800" baseline="30000" dirty="0">
                <a:solidFill>
                  <a:schemeClr val="bg1"/>
                </a:solidFill>
                <a:latin typeface="+mn-lt"/>
              </a:rPr>
              <a:t>2</a:t>
            </a:r>
          </a:p>
        </p:txBody>
      </p:sp>
      <p:sp>
        <p:nvSpPr>
          <p:cNvPr id="2" name="Title 1">
            <a:extLst>
              <a:ext uri="{FF2B5EF4-FFF2-40B4-BE49-F238E27FC236}">
                <a16:creationId xmlns:a16="http://schemas.microsoft.com/office/drawing/2014/main" id="{C8966360-3F62-8B54-7F75-2C2D18B247EA}"/>
              </a:ext>
            </a:extLst>
          </p:cNvPr>
          <p:cNvSpPr txBox="1">
            <a:spLocks/>
          </p:cNvSpPr>
          <p:nvPr/>
        </p:nvSpPr>
        <p:spPr>
          <a:xfrm>
            <a:off x="178903" y="3162104"/>
            <a:ext cx="2550484" cy="56233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i="1" dirty="0">
                <a:solidFill>
                  <a:schemeClr val="bg1"/>
                </a:solidFill>
                <a:latin typeface="+mn-lt"/>
              </a:rPr>
              <a:t>k</a:t>
            </a:r>
            <a:r>
              <a:rPr lang="en-US" sz="1800" baseline="-25000" dirty="0">
                <a:solidFill>
                  <a:schemeClr val="bg1"/>
                </a:solidFill>
                <a:latin typeface="+mn-lt"/>
              </a:rPr>
              <a:t>4</a:t>
            </a:r>
            <a:r>
              <a:rPr lang="en-US" sz="1800" dirty="0">
                <a:solidFill>
                  <a:schemeClr val="bg1"/>
                </a:solidFill>
                <a:latin typeface="+mn-lt"/>
              </a:rPr>
              <a:t> = 9.1 10</a:t>
            </a:r>
            <a:r>
              <a:rPr lang="en-US" sz="1800" baseline="30000" dirty="0">
                <a:solidFill>
                  <a:schemeClr val="bg1"/>
                </a:solidFill>
                <a:latin typeface="+mn-lt"/>
              </a:rPr>
              <a:t>-12</a:t>
            </a:r>
            <a:r>
              <a:rPr lang="en-US" sz="1800" dirty="0">
                <a:solidFill>
                  <a:schemeClr val="bg1"/>
                </a:solidFill>
                <a:latin typeface="+mn-lt"/>
              </a:rPr>
              <a:t> m</a:t>
            </a:r>
            <a:r>
              <a:rPr lang="en-US" sz="1800" baseline="30000" dirty="0">
                <a:solidFill>
                  <a:schemeClr val="bg1"/>
                </a:solidFill>
                <a:latin typeface="+mn-lt"/>
              </a:rPr>
              <a:t>2</a:t>
            </a:r>
          </a:p>
        </p:txBody>
      </p:sp>
      <p:sp>
        <p:nvSpPr>
          <p:cNvPr id="3" name="Title 1">
            <a:extLst>
              <a:ext uri="{FF2B5EF4-FFF2-40B4-BE49-F238E27FC236}">
                <a16:creationId xmlns:a16="http://schemas.microsoft.com/office/drawing/2014/main" id="{ABDABE6A-71E9-2800-E953-D4D92CC501BC}"/>
              </a:ext>
            </a:extLst>
          </p:cNvPr>
          <p:cNvSpPr txBox="1">
            <a:spLocks/>
          </p:cNvSpPr>
          <p:nvPr/>
        </p:nvSpPr>
        <p:spPr>
          <a:xfrm>
            <a:off x="7182376" y="856721"/>
            <a:ext cx="2550484" cy="56233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i="1" dirty="0">
                <a:solidFill>
                  <a:schemeClr val="bg1"/>
                </a:solidFill>
                <a:latin typeface="+mn-lt"/>
              </a:rPr>
              <a:t>k</a:t>
            </a:r>
            <a:r>
              <a:rPr lang="en-US" sz="1800" i="1" baseline="-25000" dirty="0">
                <a:solidFill>
                  <a:schemeClr val="bg1"/>
                </a:solidFill>
                <a:latin typeface="+mn-lt"/>
              </a:rPr>
              <a:t>3</a:t>
            </a:r>
            <a:r>
              <a:rPr lang="en-US" sz="1800" dirty="0">
                <a:solidFill>
                  <a:schemeClr val="bg1"/>
                </a:solidFill>
                <a:latin typeface="+mn-lt"/>
              </a:rPr>
              <a:t> = 0.2 10</a:t>
            </a:r>
            <a:r>
              <a:rPr lang="en-US" sz="1800" baseline="30000" dirty="0">
                <a:solidFill>
                  <a:schemeClr val="bg1"/>
                </a:solidFill>
                <a:latin typeface="+mn-lt"/>
              </a:rPr>
              <a:t>-12</a:t>
            </a:r>
            <a:r>
              <a:rPr lang="en-US" sz="1800" dirty="0">
                <a:solidFill>
                  <a:schemeClr val="bg1"/>
                </a:solidFill>
                <a:latin typeface="+mn-lt"/>
              </a:rPr>
              <a:t> m</a:t>
            </a:r>
            <a:r>
              <a:rPr lang="en-US" sz="1800" baseline="30000" dirty="0">
                <a:solidFill>
                  <a:schemeClr val="bg1"/>
                </a:solidFill>
                <a:latin typeface="+mn-lt"/>
              </a:rPr>
              <a:t>2</a:t>
            </a:r>
          </a:p>
        </p:txBody>
      </p:sp>
      <p:sp>
        <p:nvSpPr>
          <p:cNvPr id="5" name="Title 1">
            <a:extLst>
              <a:ext uri="{FF2B5EF4-FFF2-40B4-BE49-F238E27FC236}">
                <a16:creationId xmlns:a16="http://schemas.microsoft.com/office/drawing/2014/main" id="{68F7126F-5142-B781-0F2D-D785C2C2F93E}"/>
              </a:ext>
            </a:extLst>
          </p:cNvPr>
          <p:cNvSpPr txBox="1">
            <a:spLocks/>
          </p:cNvSpPr>
          <p:nvPr/>
        </p:nvSpPr>
        <p:spPr>
          <a:xfrm>
            <a:off x="7182375" y="3150980"/>
            <a:ext cx="2550484" cy="56233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i="1" dirty="0">
                <a:solidFill>
                  <a:schemeClr val="bg1"/>
                </a:solidFill>
                <a:latin typeface="+mn-lt"/>
              </a:rPr>
              <a:t>k</a:t>
            </a:r>
            <a:r>
              <a:rPr lang="en-US" sz="1800" i="1" baseline="-25000" dirty="0">
                <a:solidFill>
                  <a:schemeClr val="bg1"/>
                </a:solidFill>
                <a:latin typeface="+mn-lt"/>
              </a:rPr>
              <a:t>6</a:t>
            </a:r>
            <a:r>
              <a:rPr lang="en-US" sz="1800" dirty="0">
                <a:solidFill>
                  <a:schemeClr val="bg1"/>
                </a:solidFill>
                <a:latin typeface="+mn-lt"/>
              </a:rPr>
              <a:t> = 5.5 10</a:t>
            </a:r>
            <a:r>
              <a:rPr lang="en-US" sz="1800" baseline="30000" dirty="0">
                <a:solidFill>
                  <a:schemeClr val="bg1"/>
                </a:solidFill>
                <a:latin typeface="+mn-lt"/>
              </a:rPr>
              <a:t>-12</a:t>
            </a:r>
            <a:r>
              <a:rPr lang="en-US" sz="1800" dirty="0">
                <a:solidFill>
                  <a:schemeClr val="bg1"/>
                </a:solidFill>
                <a:latin typeface="+mn-lt"/>
              </a:rPr>
              <a:t> m</a:t>
            </a:r>
            <a:r>
              <a:rPr lang="en-US" sz="1800" baseline="30000" dirty="0">
                <a:solidFill>
                  <a:schemeClr val="bg1"/>
                </a:solidFill>
                <a:latin typeface="+mn-lt"/>
              </a:rPr>
              <a:t>2</a:t>
            </a:r>
          </a:p>
        </p:txBody>
      </p:sp>
      <p:sp>
        <p:nvSpPr>
          <p:cNvPr id="8" name="Title 1">
            <a:extLst>
              <a:ext uri="{FF2B5EF4-FFF2-40B4-BE49-F238E27FC236}">
                <a16:creationId xmlns:a16="http://schemas.microsoft.com/office/drawing/2014/main" id="{7FD1F43C-FDD9-AE98-025E-02CB5AF3BCB7}"/>
              </a:ext>
            </a:extLst>
          </p:cNvPr>
          <p:cNvSpPr txBox="1">
            <a:spLocks/>
          </p:cNvSpPr>
          <p:nvPr/>
        </p:nvSpPr>
        <p:spPr>
          <a:xfrm>
            <a:off x="0" y="97280"/>
            <a:ext cx="9138960" cy="562338"/>
          </a:xfrm>
          <a:prstGeom prst="rect">
            <a:avLst/>
          </a:prstGeom>
        </p:spPr>
        <p:txBody>
          <a:bodyPr>
            <a:normAutofit/>
          </a:bodyPr>
          <a:lstStyle>
            <a:defPPr>
              <a:defRPr lang="fr-FR"/>
            </a:defPPr>
            <a:lvl1pPr algn="ctr">
              <a:lnSpc>
                <a:spcPct val="90000"/>
              </a:lnSpc>
              <a:spcBef>
                <a:spcPct val="0"/>
              </a:spcBef>
              <a:buNone/>
              <a:defRPr sz="3200" b="1">
                <a:solidFill>
                  <a:schemeClr val="bg1"/>
                </a:solidFill>
                <a:latin typeface="Arial"/>
              </a:defRPr>
            </a:lvl1pPr>
          </a:lstStyle>
          <a:p>
            <a:r>
              <a:rPr lang="en-US" sz="2400" dirty="0"/>
              <a:t>Results : computed permeability data in loading direction </a:t>
            </a:r>
          </a:p>
        </p:txBody>
      </p:sp>
      <p:pic>
        <p:nvPicPr>
          <p:cNvPr id="10" name="Picture 40">
            <a:extLst>
              <a:ext uri="{FF2B5EF4-FFF2-40B4-BE49-F238E27FC236}">
                <a16:creationId xmlns:a16="http://schemas.microsoft.com/office/drawing/2014/main" id="{D885F90D-C9F1-F7AB-2DCD-3DD975F84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956" y="756899"/>
            <a:ext cx="4967048" cy="3744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a:extLst>
              <a:ext uri="{FF2B5EF4-FFF2-40B4-BE49-F238E27FC236}">
                <a16:creationId xmlns:a16="http://schemas.microsoft.com/office/drawing/2014/main" id="{079D9FBA-304E-4C78-F8C2-E8EBB2D8A3D7}"/>
              </a:ext>
            </a:extLst>
          </p:cNvPr>
          <p:cNvSpPr txBox="1"/>
          <p:nvPr/>
        </p:nvSpPr>
        <p:spPr>
          <a:xfrm>
            <a:off x="401186" y="4394694"/>
            <a:ext cx="1462489" cy="415498"/>
          </a:xfrm>
          <a:prstGeom prst="rect">
            <a:avLst/>
          </a:prstGeom>
          <a:noFill/>
        </p:spPr>
        <p:txBody>
          <a:bodyPr wrap="square" rtlCol="0">
            <a:spAutoFit/>
          </a:bodyPr>
          <a:lstStyle/>
          <a:p>
            <a:r>
              <a:rPr lang="fr-FR" sz="2100" dirty="0" err="1">
                <a:solidFill>
                  <a:schemeClr val="accent2"/>
                </a:solidFill>
              </a:rPr>
              <a:t>Fault</a:t>
            </a:r>
            <a:endParaRPr lang="fr-CH" sz="2100" dirty="0">
              <a:solidFill>
                <a:schemeClr val="accent2"/>
              </a:solidFill>
            </a:endParaRPr>
          </a:p>
        </p:txBody>
      </p:sp>
      <p:sp>
        <p:nvSpPr>
          <p:cNvPr id="12" name="ZoneTexte 11">
            <a:extLst>
              <a:ext uri="{FF2B5EF4-FFF2-40B4-BE49-F238E27FC236}">
                <a16:creationId xmlns:a16="http://schemas.microsoft.com/office/drawing/2014/main" id="{3F14F3D7-A9A6-C7B2-DE02-74593DC6AEFE}"/>
              </a:ext>
            </a:extLst>
          </p:cNvPr>
          <p:cNvSpPr txBox="1"/>
          <p:nvPr/>
        </p:nvSpPr>
        <p:spPr>
          <a:xfrm>
            <a:off x="7053004" y="4394694"/>
            <a:ext cx="1462489" cy="415498"/>
          </a:xfrm>
          <a:prstGeom prst="rect">
            <a:avLst/>
          </a:prstGeom>
          <a:noFill/>
        </p:spPr>
        <p:txBody>
          <a:bodyPr wrap="square" rtlCol="0">
            <a:spAutoFit/>
          </a:bodyPr>
          <a:lstStyle/>
          <a:p>
            <a:r>
              <a:rPr lang="fr-FR" sz="2100" dirty="0">
                <a:solidFill>
                  <a:schemeClr val="accent2"/>
                </a:solidFill>
              </a:rPr>
              <a:t>Bulk</a:t>
            </a:r>
            <a:endParaRPr lang="fr-CH" sz="2100" dirty="0">
              <a:solidFill>
                <a:schemeClr val="accent2"/>
              </a:solidFill>
            </a:endParaRPr>
          </a:p>
        </p:txBody>
      </p:sp>
      <p:sp>
        <p:nvSpPr>
          <p:cNvPr id="4" name="ZoneTexte 3">
            <a:extLst>
              <a:ext uri="{FF2B5EF4-FFF2-40B4-BE49-F238E27FC236}">
                <a16:creationId xmlns:a16="http://schemas.microsoft.com/office/drawing/2014/main" id="{5FAFEAC4-A102-6CBB-28DF-6DD061342249}"/>
              </a:ext>
            </a:extLst>
          </p:cNvPr>
          <p:cNvSpPr txBox="1"/>
          <p:nvPr/>
        </p:nvSpPr>
        <p:spPr>
          <a:xfrm>
            <a:off x="8767580" y="4763942"/>
            <a:ext cx="328936" cy="248209"/>
          </a:xfrm>
          <a:prstGeom prst="rect">
            <a:avLst/>
          </a:prstGeom>
          <a:noFill/>
        </p:spPr>
        <p:txBody>
          <a:bodyPr wrap="none" rtlCol="0">
            <a:spAutoFit/>
          </a:bodyPr>
          <a:lstStyle/>
          <a:p>
            <a:r>
              <a:rPr lang="fr-FR" sz="1013" dirty="0">
                <a:solidFill>
                  <a:schemeClr val="bg1"/>
                </a:solidFill>
              </a:rPr>
              <a:t>21</a:t>
            </a:r>
            <a:endParaRPr lang="fr-CH" sz="1013" dirty="0">
              <a:solidFill>
                <a:schemeClr val="bg1"/>
              </a:solidFill>
            </a:endParaRPr>
          </a:p>
        </p:txBody>
      </p:sp>
    </p:spTree>
    <p:extLst>
      <p:ext uri="{BB962C8B-B14F-4D97-AF65-F5344CB8AC3E}">
        <p14:creationId xmlns:p14="http://schemas.microsoft.com/office/powerpoint/2010/main" val="146968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D8BE03-98B6-C63D-662F-427153E0DE9B}"/>
              </a:ext>
            </a:extLst>
          </p:cNvPr>
          <p:cNvSpPr/>
          <p:nvPr/>
        </p:nvSpPr>
        <p:spPr>
          <a:xfrm>
            <a:off x="0" y="0"/>
            <a:ext cx="9138960" cy="5143500"/>
          </a:xfrm>
          <a:prstGeom prst="rect">
            <a:avLst/>
          </a:prstGeom>
          <a:solidFill>
            <a:srgbClr val="36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13"/>
          </a:p>
        </p:txBody>
      </p:sp>
      <p:pic>
        <p:nvPicPr>
          <p:cNvPr id="4" name="Picture 40">
            <a:extLst>
              <a:ext uri="{FF2B5EF4-FFF2-40B4-BE49-F238E27FC236}">
                <a16:creationId xmlns:a16="http://schemas.microsoft.com/office/drawing/2014/main" id="{30C5EB65-4E8D-9339-4CC2-5786E1A752CA}"/>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608013"/>
            <a:ext cx="588645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869A886-0128-76CF-1DD9-1F0FC9C31467}"/>
              </a:ext>
            </a:extLst>
          </p:cNvPr>
          <p:cNvSpPr txBox="1">
            <a:spLocks/>
          </p:cNvSpPr>
          <p:nvPr/>
        </p:nvSpPr>
        <p:spPr>
          <a:xfrm>
            <a:off x="178904" y="856721"/>
            <a:ext cx="2550484" cy="56233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i="1" dirty="0">
                <a:solidFill>
                  <a:schemeClr val="bg1"/>
                </a:solidFill>
              </a:rPr>
              <a:t>k</a:t>
            </a:r>
            <a:r>
              <a:rPr lang="en-US" sz="2100" baseline="-25000" dirty="0">
                <a:solidFill>
                  <a:schemeClr val="bg1"/>
                </a:solidFill>
              </a:rPr>
              <a:t>1</a:t>
            </a:r>
            <a:r>
              <a:rPr lang="en-US" sz="2100" dirty="0">
                <a:solidFill>
                  <a:schemeClr val="bg1"/>
                </a:solidFill>
              </a:rPr>
              <a:t> = 5.45 10</a:t>
            </a:r>
            <a:r>
              <a:rPr lang="en-US" sz="2100" baseline="30000" dirty="0">
                <a:solidFill>
                  <a:schemeClr val="bg1"/>
                </a:solidFill>
              </a:rPr>
              <a:t>-12</a:t>
            </a:r>
            <a:r>
              <a:rPr lang="en-US" sz="2100" dirty="0">
                <a:solidFill>
                  <a:schemeClr val="bg1"/>
                </a:solidFill>
              </a:rPr>
              <a:t> m</a:t>
            </a:r>
            <a:r>
              <a:rPr lang="en-US" sz="2100" baseline="30000" dirty="0">
                <a:solidFill>
                  <a:schemeClr val="bg1"/>
                </a:solidFill>
              </a:rPr>
              <a:t>2</a:t>
            </a:r>
          </a:p>
        </p:txBody>
      </p:sp>
      <p:sp>
        <p:nvSpPr>
          <p:cNvPr id="2" name="Title 1">
            <a:extLst>
              <a:ext uri="{FF2B5EF4-FFF2-40B4-BE49-F238E27FC236}">
                <a16:creationId xmlns:a16="http://schemas.microsoft.com/office/drawing/2014/main" id="{C8966360-3F62-8B54-7F75-2C2D18B247EA}"/>
              </a:ext>
            </a:extLst>
          </p:cNvPr>
          <p:cNvSpPr txBox="1">
            <a:spLocks/>
          </p:cNvSpPr>
          <p:nvPr/>
        </p:nvSpPr>
        <p:spPr>
          <a:xfrm>
            <a:off x="178903" y="3162104"/>
            <a:ext cx="2550484" cy="56233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i="1" dirty="0">
                <a:solidFill>
                  <a:schemeClr val="bg1"/>
                </a:solidFill>
              </a:rPr>
              <a:t>k</a:t>
            </a:r>
            <a:r>
              <a:rPr lang="en-US" sz="2100" baseline="-25000" dirty="0">
                <a:solidFill>
                  <a:schemeClr val="bg1"/>
                </a:solidFill>
              </a:rPr>
              <a:t>4</a:t>
            </a:r>
            <a:r>
              <a:rPr lang="en-US" sz="2100" dirty="0">
                <a:solidFill>
                  <a:schemeClr val="bg1"/>
                </a:solidFill>
              </a:rPr>
              <a:t> = 9.1 10</a:t>
            </a:r>
            <a:r>
              <a:rPr lang="en-US" sz="2100" baseline="30000" dirty="0">
                <a:solidFill>
                  <a:schemeClr val="bg1"/>
                </a:solidFill>
              </a:rPr>
              <a:t>-12</a:t>
            </a:r>
            <a:r>
              <a:rPr lang="en-US" sz="2100" dirty="0">
                <a:solidFill>
                  <a:schemeClr val="bg1"/>
                </a:solidFill>
              </a:rPr>
              <a:t> m</a:t>
            </a:r>
            <a:r>
              <a:rPr lang="en-US" sz="2100" baseline="30000" dirty="0">
                <a:solidFill>
                  <a:schemeClr val="bg1"/>
                </a:solidFill>
              </a:rPr>
              <a:t>2</a:t>
            </a:r>
          </a:p>
        </p:txBody>
      </p:sp>
      <p:sp>
        <p:nvSpPr>
          <p:cNvPr id="3" name="Title 1">
            <a:extLst>
              <a:ext uri="{FF2B5EF4-FFF2-40B4-BE49-F238E27FC236}">
                <a16:creationId xmlns:a16="http://schemas.microsoft.com/office/drawing/2014/main" id="{ABDABE6A-71E9-2800-E953-D4D92CC501BC}"/>
              </a:ext>
            </a:extLst>
          </p:cNvPr>
          <p:cNvSpPr txBox="1">
            <a:spLocks/>
          </p:cNvSpPr>
          <p:nvPr/>
        </p:nvSpPr>
        <p:spPr>
          <a:xfrm>
            <a:off x="7182376" y="856721"/>
            <a:ext cx="2550484" cy="56233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i="1" dirty="0">
                <a:solidFill>
                  <a:schemeClr val="bg1"/>
                </a:solidFill>
              </a:rPr>
              <a:t>k</a:t>
            </a:r>
            <a:r>
              <a:rPr lang="en-US" sz="2100" i="1" baseline="-25000" dirty="0">
                <a:solidFill>
                  <a:schemeClr val="bg1"/>
                </a:solidFill>
              </a:rPr>
              <a:t>3</a:t>
            </a:r>
            <a:r>
              <a:rPr lang="en-US" sz="2100" dirty="0">
                <a:solidFill>
                  <a:schemeClr val="bg1"/>
                </a:solidFill>
              </a:rPr>
              <a:t> = 0.2 10</a:t>
            </a:r>
            <a:r>
              <a:rPr lang="en-US" sz="2100" baseline="30000" dirty="0">
                <a:solidFill>
                  <a:schemeClr val="bg1"/>
                </a:solidFill>
              </a:rPr>
              <a:t>-12</a:t>
            </a:r>
            <a:r>
              <a:rPr lang="en-US" sz="2100" dirty="0">
                <a:solidFill>
                  <a:schemeClr val="bg1"/>
                </a:solidFill>
              </a:rPr>
              <a:t> m</a:t>
            </a:r>
            <a:r>
              <a:rPr lang="en-US" sz="2100" baseline="30000" dirty="0">
                <a:solidFill>
                  <a:schemeClr val="bg1"/>
                </a:solidFill>
              </a:rPr>
              <a:t>2</a:t>
            </a:r>
          </a:p>
        </p:txBody>
      </p:sp>
      <p:sp>
        <p:nvSpPr>
          <p:cNvPr id="5" name="Title 1">
            <a:extLst>
              <a:ext uri="{FF2B5EF4-FFF2-40B4-BE49-F238E27FC236}">
                <a16:creationId xmlns:a16="http://schemas.microsoft.com/office/drawing/2014/main" id="{68F7126F-5142-B781-0F2D-D785C2C2F93E}"/>
              </a:ext>
            </a:extLst>
          </p:cNvPr>
          <p:cNvSpPr txBox="1">
            <a:spLocks/>
          </p:cNvSpPr>
          <p:nvPr/>
        </p:nvSpPr>
        <p:spPr>
          <a:xfrm>
            <a:off x="7182375" y="3150980"/>
            <a:ext cx="2550484" cy="56233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i="1" dirty="0">
                <a:solidFill>
                  <a:schemeClr val="bg1"/>
                </a:solidFill>
              </a:rPr>
              <a:t>k</a:t>
            </a:r>
            <a:r>
              <a:rPr lang="en-US" sz="2100" i="1" baseline="-25000" dirty="0">
                <a:solidFill>
                  <a:schemeClr val="bg1"/>
                </a:solidFill>
              </a:rPr>
              <a:t>6</a:t>
            </a:r>
            <a:r>
              <a:rPr lang="en-US" sz="2100" dirty="0">
                <a:solidFill>
                  <a:schemeClr val="bg1"/>
                </a:solidFill>
              </a:rPr>
              <a:t> = 5.5 10</a:t>
            </a:r>
            <a:r>
              <a:rPr lang="en-US" sz="2100" baseline="30000" dirty="0">
                <a:solidFill>
                  <a:schemeClr val="bg1"/>
                </a:solidFill>
              </a:rPr>
              <a:t>-12</a:t>
            </a:r>
            <a:r>
              <a:rPr lang="en-US" sz="2100" dirty="0">
                <a:solidFill>
                  <a:schemeClr val="bg1"/>
                </a:solidFill>
              </a:rPr>
              <a:t> m</a:t>
            </a:r>
            <a:r>
              <a:rPr lang="en-US" sz="2100" baseline="30000" dirty="0">
                <a:solidFill>
                  <a:schemeClr val="bg1"/>
                </a:solidFill>
              </a:rPr>
              <a:t>2</a:t>
            </a:r>
          </a:p>
        </p:txBody>
      </p:sp>
      <p:sp>
        <p:nvSpPr>
          <p:cNvPr id="8" name="Rectangle 7">
            <a:extLst>
              <a:ext uri="{FF2B5EF4-FFF2-40B4-BE49-F238E27FC236}">
                <a16:creationId xmlns:a16="http://schemas.microsoft.com/office/drawing/2014/main" id="{86EC06DB-E37A-43AF-E99C-4293E69543BD}"/>
              </a:ext>
            </a:extLst>
          </p:cNvPr>
          <p:cNvSpPr/>
          <p:nvPr/>
        </p:nvSpPr>
        <p:spPr>
          <a:xfrm>
            <a:off x="498763" y="1059927"/>
            <a:ext cx="8466334" cy="3106508"/>
          </a:xfrm>
          <a:prstGeom prst="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12">
            <a:extLst>
              <a:ext uri="{FF2B5EF4-FFF2-40B4-BE49-F238E27FC236}">
                <a16:creationId xmlns:a16="http://schemas.microsoft.com/office/drawing/2014/main" id="{978D917B-069C-AEF3-ECB8-F74A6D28EE08}"/>
              </a:ext>
            </a:extLst>
          </p:cNvPr>
          <p:cNvSpPr>
            <a:spLocks noChangeArrowheads="1"/>
          </p:cNvSpPr>
          <p:nvPr/>
        </p:nvSpPr>
        <p:spPr bwMode="auto">
          <a:xfrm>
            <a:off x="685889" y="1316130"/>
            <a:ext cx="8279208" cy="231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lIns="68519" tIns="34261" rIns="68519" bIns="3426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a:buFont typeface="Arial" panose="020B0604020202020204" pitchFamily="34" charset="0"/>
              <a:buChar char="•"/>
            </a:pPr>
            <a:r>
              <a:rPr lang="en-US" altLang="en-CH" sz="2100" dirty="0">
                <a:latin typeface="Arial" panose="020B0604020202020204" pitchFamily="34" charset="0"/>
                <a:cs typeface="Arial" panose="020B0604020202020204" pitchFamily="34" charset="0"/>
              </a:rPr>
              <a:t>Depressurization introduces an absolute difference in permeability</a:t>
            </a:r>
          </a:p>
          <a:p>
            <a:pPr marL="342900" indent="-342900">
              <a:buFont typeface="Arial" panose="020B0604020202020204" pitchFamily="34" charset="0"/>
              <a:buChar char="•"/>
            </a:pPr>
            <a:r>
              <a:rPr lang="en-US" altLang="en-CH" sz="2100" dirty="0">
                <a:latin typeface="Arial" panose="020B0604020202020204" pitchFamily="34" charset="0"/>
                <a:cs typeface="Arial" panose="020B0604020202020204" pitchFamily="34" charset="0"/>
              </a:rPr>
              <a:t>Permeability in the </a:t>
            </a:r>
            <a:r>
              <a:rPr lang="en-US" altLang="en-CH" sz="2100" b="1" dirty="0">
                <a:latin typeface="Arial" panose="020B0604020202020204" pitchFamily="34" charset="0"/>
                <a:cs typeface="Arial" panose="020B0604020202020204" pitchFamily="34" charset="0"/>
              </a:rPr>
              <a:t>deformation bands </a:t>
            </a:r>
            <a:r>
              <a:rPr lang="en-US" altLang="en-CH" sz="2100" dirty="0">
                <a:latin typeface="Arial" panose="020B0604020202020204" pitchFamily="34" charset="0"/>
                <a:cs typeface="Arial" panose="020B0604020202020204" pitchFamily="34" charset="0"/>
              </a:rPr>
              <a:t>is </a:t>
            </a:r>
            <a:r>
              <a:rPr lang="en-US" altLang="en-CH" sz="2100" b="1" dirty="0">
                <a:latin typeface="Arial" panose="020B0604020202020204" pitchFamily="34" charset="0"/>
                <a:cs typeface="Arial" panose="020B0604020202020204" pitchFamily="34" charset="0"/>
              </a:rPr>
              <a:t>comparable</a:t>
            </a:r>
            <a:r>
              <a:rPr lang="en-US" altLang="en-CH" sz="2100" dirty="0">
                <a:latin typeface="Arial" panose="020B0604020202020204" pitchFamily="34" charset="0"/>
                <a:cs typeface="Arial" panose="020B0604020202020204" pitchFamily="34" charset="0"/>
              </a:rPr>
              <a:t> in brittle and semi-ductile samples.</a:t>
            </a:r>
          </a:p>
          <a:p>
            <a:pPr marL="342900" indent="-342900">
              <a:buFont typeface="Arial" panose="020B0604020202020204" pitchFamily="34" charset="0"/>
              <a:buChar char="•"/>
            </a:pPr>
            <a:r>
              <a:rPr lang="en-US" altLang="en-CH" sz="2100" dirty="0">
                <a:latin typeface="Arial" panose="020B0604020202020204" pitchFamily="34" charset="0"/>
                <a:cs typeface="Arial" panose="020B0604020202020204" pitchFamily="34" charset="0"/>
              </a:rPr>
              <a:t>Permeability in the </a:t>
            </a:r>
            <a:r>
              <a:rPr lang="en-US" altLang="en-CH" sz="2100" b="1" dirty="0">
                <a:latin typeface="Arial" panose="020B0604020202020204" pitchFamily="34" charset="0"/>
                <a:cs typeface="Arial" panose="020B0604020202020204" pitchFamily="34" charset="0"/>
              </a:rPr>
              <a:t>bulk</a:t>
            </a:r>
            <a:r>
              <a:rPr lang="en-US" altLang="en-CH" sz="2100" dirty="0">
                <a:latin typeface="Arial" panose="020B0604020202020204" pitchFamily="34" charset="0"/>
                <a:cs typeface="Arial" panose="020B0604020202020204" pitchFamily="34" charset="0"/>
              </a:rPr>
              <a:t> is </a:t>
            </a:r>
            <a:r>
              <a:rPr lang="en-US" altLang="en-CH" sz="2100" b="1" dirty="0">
                <a:latin typeface="Arial" panose="020B0604020202020204" pitchFamily="34" charset="0"/>
                <a:cs typeface="Arial" panose="020B0604020202020204" pitchFamily="34" charset="0"/>
              </a:rPr>
              <a:t>10x greater</a:t>
            </a:r>
            <a:r>
              <a:rPr lang="en-US" altLang="en-CH" sz="2100" dirty="0">
                <a:latin typeface="Arial" panose="020B0604020202020204" pitchFamily="34" charset="0"/>
                <a:cs typeface="Arial" panose="020B0604020202020204" pitchFamily="34" charset="0"/>
              </a:rPr>
              <a:t> in the </a:t>
            </a:r>
            <a:r>
              <a:rPr lang="en-US" altLang="en-CH" sz="2100" b="1" dirty="0">
                <a:latin typeface="Arial" panose="020B0604020202020204" pitchFamily="34" charset="0"/>
                <a:cs typeface="Arial" panose="020B0604020202020204" pitchFamily="34" charset="0"/>
              </a:rPr>
              <a:t>semi-ductile sample</a:t>
            </a:r>
            <a:r>
              <a:rPr lang="en-US" altLang="en-CH" sz="2100" dirty="0">
                <a:latin typeface="Arial" panose="020B0604020202020204" pitchFamily="34" charset="0"/>
                <a:cs typeface="Arial" panose="020B0604020202020204" pitchFamily="34" charset="0"/>
              </a:rPr>
              <a:t> than in the brittle samples.</a:t>
            </a:r>
          </a:p>
        </p:txBody>
      </p:sp>
      <p:sp>
        <p:nvSpPr>
          <p:cNvPr id="10" name="Rectangle 12">
            <a:extLst>
              <a:ext uri="{FF2B5EF4-FFF2-40B4-BE49-F238E27FC236}">
                <a16:creationId xmlns:a16="http://schemas.microsoft.com/office/drawing/2014/main" id="{9D6B5F13-3F76-695D-3AA4-AD9000F5D824}"/>
              </a:ext>
            </a:extLst>
          </p:cNvPr>
          <p:cNvSpPr>
            <a:spLocks noChangeArrowheads="1"/>
          </p:cNvSpPr>
          <p:nvPr/>
        </p:nvSpPr>
        <p:spPr bwMode="auto">
          <a:xfrm>
            <a:off x="947086" y="3444355"/>
            <a:ext cx="7756814" cy="48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lIns="68519" tIns="34261" rIns="68519" bIns="3426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CH" sz="2700" b="1" dirty="0">
                <a:solidFill>
                  <a:schemeClr val="accent4"/>
                </a:solidFill>
                <a:latin typeface="Arial" panose="020B0604020202020204" pitchFamily="34" charset="0"/>
                <a:cs typeface="Arial" panose="020B0604020202020204" pitchFamily="34" charset="0"/>
              </a:rPr>
              <a:t>Strain partitioning = permeability partitioning</a:t>
            </a:r>
          </a:p>
        </p:txBody>
      </p:sp>
      <p:sp>
        <p:nvSpPr>
          <p:cNvPr id="12" name="Title 1">
            <a:extLst>
              <a:ext uri="{FF2B5EF4-FFF2-40B4-BE49-F238E27FC236}">
                <a16:creationId xmlns:a16="http://schemas.microsoft.com/office/drawing/2014/main" id="{99164FEF-7832-9B52-29A3-5F6274D1D05B}"/>
              </a:ext>
            </a:extLst>
          </p:cNvPr>
          <p:cNvSpPr txBox="1">
            <a:spLocks/>
          </p:cNvSpPr>
          <p:nvPr/>
        </p:nvSpPr>
        <p:spPr>
          <a:xfrm>
            <a:off x="0" y="97280"/>
            <a:ext cx="9138960" cy="562338"/>
          </a:xfrm>
          <a:prstGeom prst="rect">
            <a:avLst/>
          </a:prstGeom>
        </p:spPr>
        <p:txBody>
          <a:bodyPr>
            <a:normAutofit/>
          </a:bodyPr>
          <a:lstStyle>
            <a:defPPr>
              <a:defRPr lang="fr-FR"/>
            </a:defPPr>
            <a:lvl1pPr algn="ctr">
              <a:lnSpc>
                <a:spcPct val="90000"/>
              </a:lnSpc>
              <a:spcBef>
                <a:spcPct val="0"/>
              </a:spcBef>
              <a:buNone/>
              <a:defRPr sz="3200" b="1">
                <a:solidFill>
                  <a:schemeClr val="bg1"/>
                </a:solidFill>
                <a:latin typeface="Arial"/>
              </a:defRPr>
            </a:lvl1pPr>
          </a:lstStyle>
          <a:p>
            <a:r>
              <a:rPr lang="en-US" sz="2400" dirty="0"/>
              <a:t>Results : computed permeability data in loading direction </a:t>
            </a:r>
          </a:p>
        </p:txBody>
      </p:sp>
      <p:sp>
        <p:nvSpPr>
          <p:cNvPr id="11" name="ZoneTexte 10">
            <a:extLst>
              <a:ext uri="{FF2B5EF4-FFF2-40B4-BE49-F238E27FC236}">
                <a16:creationId xmlns:a16="http://schemas.microsoft.com/office/drawing/2014/main" id="{6C0F906F-9A26-92B4-CFE6-CC56DE383EAC}"/>
              </a:ext>
            </a:extLst>
          </p:cNvPr>
          <p:cNvSpPr txBox="1"/>
          <p:nvPr/>
        </p:nvSpPr>
        <p:spPr>
          <a:xfrm>
            <a:off x="8767580" y="4763942"/>
            <a:ext cx="328936" cy="248209"/>
          </a:xfrm>
          <a:prstGeom prst="rect">
            <a:avLst/>
          </a:prstGeom>
          <a:noFill/>
        </p:spPr>
        <p:txBody>
          <a:bodyPr wrap="none" rtlCol="0">
            <a:spAutoFit/>
          </a:bodyPr>
          <a:lstStyle/>
          <a:p>
            <a:r>
              <a:rPr lang="fr-FR" sz="1013" dirty="0">
                <a:solidFill>
                  <a:schemeClr val="bg1"/>
                </a:solidFill>
              </a:rPr>
              <a:t>21</a:t>
            </a:r>
            <a:endParaRPr lang="fr-CH" sz="1013" dirty="0">
              <a:solidFill>
                <a:schemeClr val="bg1"/>
              </a:solidFill>
            </a:endParaRPr>
          </a:p>
        </p:txBody>
      </p:sp>
    </p:spTree>
    <p:extLst>
      <p:ext uri="{BB962C8B-B14F-4D97-AF65-F5344CB8AC3E}">
        <p14:creationId xmlns:p14="http://schemas.microsoft.com/office/powerpoint/2010/main" val="136409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6BDA59-6E4B-DB64-A125-85CEEF61FA54}"/>
              </a:ext>
            </a:extLst>
          </p:cNvPr>
          <p:cNvSpPr/>
          <p:nvPr/>
        </p:nvSpPr>
        <p:spPr>
          <a:xfrm>
            <a:off x="3585802" y="4422913"/>
            <a:ext cx="446999" cy="526775"/>
          </a:xfrm>
          <a:prstGeom prst="rect">
            <a:avLst/>
          </a:prstGeom>
          <a:solidFill>
            <a:schemeClr val="bg1"/>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5F5CC974-B556-E368-B0A3-DD76E9C2518E}"/>
              </a:ext>
            </a:extLst>
          </p:cNvPr>
          <p:cNvSpPr/>
          <p:nvPr/>
        </p:nvSpPr>
        <p:spPr>
          <a:xfrm>
            <a:off x="342112" y="1846206"/>
            <a:ext cx="8454734" cy="1359511"/>
          </a:xfrm>
          <a:prstGeom prst="rect">
            <a:avLst/>
          </a:prstGeom>
          <a:solidFill>
            <a:schemeClr val="bg1"/>
          </a:solidFill>
          <a:ln w="47625">
            <a:solidFill>
              <a:srgbClr val="038D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12">
            <a:extLst>
              <a:ext uri="{FF2B5EF4-FFF2-40B4-BE49-F238E27FC236}">
                <a16:creationId xmlns:a16="http://schemas.microsoft.com/office/drawing/2014/main" id="{018A9C28-FDC0-4886-0FF5-745DB754ECD6}"/>
              </a:ext>
            </a:extLst>
          </p:cNvPr>
          <p:cNvSpPr>
            <a:spLocks noChangeArrowheads="1"/>
          </p:cNvSpPr>
          <p:nvPr/>
        </p:nvSpPr>
        <p:spPr bwMode="auto">
          <a:xfrm>
            <a:off x="517638" y="1999392"/>
            <a:ext cx="8279208" cy="231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lIns="68519" tIns="34261" rIns="68519" bIns="3426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a:buFont typeface="Arial" panose="020B0604020202020204" pitchFamily="34" charset="0"/>
              <a:buChar char="•"/>
            </a:pPr>
            <a:r>
              <a:rPr lang="en-US" altLang="en-CH" sz="2100" dirty="0">
                <a:latin typeface="Arial" panose="020B0604020202020204" pitchFamily="34" charset="0"/>
                <a:cs typeface="Arial" panose="020B0604020202020204" pitchFamily="34" charset="0"/>
              </a:rPr>
              <a:t>Strain partitioning exerts a first order control on sample apparent permeability.</a:t>
            </a:r>
          </a:p>
          <a:p>
            <a:pPr marL="342900" indent="-342900">
              <a:buFont typeface="Arial" panose="020B0604020202020204" pitchFamily="34" charset="0"/>
              <a:buChar char="•"/>
            </a:pPr>
            <a:r>
              <a:rPr lang="en-US" altLang="en-CH" sz="2100" dirty="0">
                <a:latin typeface="Arial" panose="020B0604020202020204" pitchFamily="34" charset="0"/>
                <a:cs typeface="Arial" panose="020B0604020202020204" pitchFamily="34" charset="0"/>
              </a:rPr>
              <a:t>Permeability is a complex parameter that varies in space.</a:t>
            </a:r>
          </a:p>
        </p:txBody>
      </p:sp>
      <p:sp>
        <p:nvSpPr>
          <p:cNvPr id="7" name="Title 1">
            <a:extLst>
              <a:ext uri="{FF2B5EF4-FFF2-40B4-BE49-F238E27FC236}">
                <a16:creationId xmlns:a16="http://schemas.microsoft.com/office/drawing/2014/main" id="{3AF34354-1D1D-820A-6473-3E31D7E1763E}"/>
              </a:ext>
            </a:extLst>
          </p:cNvPr>
          <p:cNvSpPr txBox="1">
            <a:spLocks/>
          </p:cNvSpPr>
          <p:nvPr/>
        </p:nvSpPr>
        <p:spPr>
          <a:xfrm>
            <a:off x="1" y="76703"/>
            <a:ext cx="9144000"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a:ea typeface="+mn-ea"/>
                <a:cs typeface="+mn-cs"/>
              </a:rPr>
              <a:t>Discussion : strain and permeability partitioning </a:t>
            </a:r>
          </a:p>
        </p:txBody>
      </p:sp>
      <p:sp>
        <p:nvSpPr>
          <p:cNvPr id="2" name="ZoneTexte 1">
            <a:extLst>
              <a:ext uri="{FF2B5EF4-FFF2-40B4-BE49-F238E27FC236}">
                <a16:creationId xmlns:a16="http://schemas.microsoft.com/office/drawing/2014/main" id="{34C48341-243F-0BFF-BCA9-D143A739EF9E}"/>
              </a:ext>
            </a:extLst>
          </p:cNvPr>
          <p:cNvSpPr txBox="1"/>
          <p:nvPr/>
        </p:nvSpPr>
        <p:spPr>
          <a:xfrm>
            <a:off x="8767580" y="4771562"/>
            <a:ext cx="328936" cy="248209"/>
          </a:xfrm>
          <a:prstGeom prst="rect">
            <a:avLst/>
          </a:prstGeom>
          <a:noFill/>
        </p:spPr>
        <p:txBody>
          <a:bodyPr wrap="none" rtlCol="0">
            <a:spAutoFit/>
          </a:bodyPr>
          <a:lstStyle/>
          <a:p>
            <a:r>
              <a:rPr lang="fr-FR" sz="1013" dirty="0"/>
              <a:t>22</a:t>
            </a:r>
            <a:endParaRPr lang="fr-CH" sz="1013" dirty="0"/>
          </a:p>
        </p:txBody>
      </p:sp>
    </p:spTree>
    <p:extLst>
      <p:ext uri="{BB962C8B-B14F-4D97-AF65-F5344CB8AC3E}">
        <p14:creationId xmlns:p14="http://schemas.microsoft.com/office/powerpoint/2010/main" val="91399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1EEBAF-C5D0-63F1-8689-AAD925879438}"/>
              </a:ext>
            </a:extLst>
          </p:cNvPr>
          <p:cNvSpPr/>
          <p:nvPr/>
        </p:nvSpPr>
        <p:spPr>
          <a:xfrm>
            <a:off x="347155" y="3358902"/>
            <a:ext cx="8454734" cy="1359511"/>
          </a:xfrm>
          <a:prstGeom prst="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Rectangle 4">
            <a:extLst>
              <a:ext uri="{FF2B5EF4-FFF2-40B4-BE49-F238E27FC236}">
                <a16:creationId xmlns:a16="http://schemas.microsoft.com/office/drawing/2014/main" id="{5F5CC974-B556-E368-B0A3-DD76E9C2518E}"/>
              </a:ext>
            </a:extLst>
          </p:cNvPr>
          <p:cNvSpPr/>
          <p:nvPr/>
        </p:nvSpPr>
        <p:spPr>
          <a:xfrm>
            <a:off x="342112" y="1846206"/>
            <a:ext cx="8454734" cy="1359511"/>
          </a:xfrm>
          <a:prstGeom prst="rect">
            <a:avLst/>
          </a:prstGeom>
          <a:solidFill>
            <a:schemeClr val="bg1"/>
          </a:solidFill>
          <a:ln w="47625">
            <a:solidFill>
              <a:srgbClr val="038D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12">
            <a:extLst>
              <a:ext uri="{FF2B5EF4-FFF2-40B4-BE49-F238E27FC236}">
                <a16:creationId xmlns:a16="http://schemas.microsoft.com/office/drawing/2014/main" id="{018A9C28-FDC0-4886-0FF5-745DB754ECD6}"/>
              </a:ext>
            </a:extLst>
          </p:cNvPr>
          <p:cNvSpPr>
            <a:spLocks noChangeArrowheads="1"/>
          </p:cNvSpPr>
          <p:nvPr/>
        </p:nvSpPr>
        <p:spPr bwMode="auto">
          <a:xfrm>
            <a:off x="517638" y="1999392"/>
            <a:ext cx="8279208" cy="231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lIns="68519" tIns="34261" rIns="68519" bIns="3426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a:buFont typeface="Arial" panose="020B0604020202020204" pitchFamily="34" charset="0"/>
              <a:buChar char="•"/>
            </a:pPr>
            <a:r>
              <a:rPr lang="en-US" altLang="en-CH" sz="2100" dirty="0">
                <a:latin typeface="Arial" panose="020B0604020202020204" pitchFamily="34" charset="0"/>
                <a:cs typeface="Arial" panose="020B0604020202020204" pitchFamily="34" charset="0"/>
              </a:rPr>
              <a:t>Strain partitioning exerts a first order control on sample apparent permeability.</a:t>
            </a:r>
          </a:p>
          <a:p>
            <a:pPr marL="342900" indent="-342900">
              <a:buFont typeface="Arial" panose="020B0604020202020204" pitchFamily="34" charset="0"/>
              <a:buChar char="•"/>
            </a:pPr>
            <a:r>
              <a:rPr lang="en-US" altLang="en-CH" sz="2100" dirty="0">
                <a:latin typeface="Arial" panose="020B0604020202020204" pitchFamily="34" charset="0"/>
                <a:cs typeface="Arial" panose="020B0604020202020204" pitchFamily="34" charset="0"/>
              </a:rPr>
              <a:t>Permeability is a complex parameter that varies in space.</a:t>
            </a:r>
          </a:p>
        </p:txBody>
      </p:sp>
      <p:sp>
        <p:nvSpPr>
          <p:cNvPr id="7" name="Title 1">
            <a:extLst>
              <a:ext uri="{FF2B5EF4-FFF2-40B4-BE49-F238E27FC236}">
                <a16:creationId xmlns:a16="http://schemas.microsoft.com/office/drawing/2014/main" id="{3AF34354-1D1D-820A-6473-3E31D7E1763E}"/>
              </a:ext>
            </a:extLst>
          </p:cNvPr>
          <p:cNvSpPr txBox="1">
            <a:spLocks/>
          </p:cNvSpPr>
          <p:nvPr/>
        </p:nvSpPr>
        <p:spPr>
          <a:xfrm>
            <a:off x="1" y="76703"/>
            <a:ext cx="9144000"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a:ea typeface="+mn-ea"/>
                <a:cs typeface="+mn-cs"/>
              </a:rPr>
              <a:t>Discussion : strain and permeability partitioning </a:t>
            </a:r>
          </a:p>
        </p:txBody>
      </p:sp>
      <p:sp>
        <p:nvSpPr>
          <p:cNvPr id="3" name="ZoneTexte 2">
            <a:extLst>
              <a:ext uri="{FF2B5EF4-FFF2-40B4-BE49-F238E27FC236}">
                <a16:creationId xmlns:a16="http://schemas.microsoft.com/office/drawing/2014/main" id="{778C7D34-A392-9B29-73D4-536847AF4FEF}"/>
              </a:ext>
            </a:extLst>
          </p:cNvPr>
          <p:cNvSpPr txBox="1"/>
          <p:nvPr/>
        </p:nvSpPr>
        <p:spPr>
          <a:xfrm>
            <a:off x="337069" y="3680866"/>
            <a:ext cx="8459777" cy="738664"/>
          </a:xfrm>
          <a:prstGeom prst="rect">
            <a:avLst/>
          </a:prstGeom>
          <a:noFill/>
        </p:spPr>
        <p:txBody>
          <a:bodyPr wrap="square">
            <a:spAutoFit/>
          </a:bodyPr>
          <a:lstStyle/>
          <a:p>
            <a:pPr marL="342900" indent="-342900">
              <a:buFont typeface="Arial" panose="020B0604020202020204" pitchFamily="34" charset="0"/>
              <a:buChar char="•"/>
            </a:pPr>
            <a:r>
              <a:rPr lang="en-US" altLang="en-CH" sz="2100" dirty="0">
                <a:latin typeface="Arial" panose="020B0604020202020204" pitchFamily="34" charset="0"/>
                <a:cs typeface="Arial" panose="020B0604020202020204" pitchFamily="34" charset="0"/>
              </a:rPr>
              <a:t>Is the increase in permeability in semi-ductile reservoirs a transient phenomenon ?</a:t>
            </a:r>
          </a:p>
        </p:txBody>
      </p:sp>
      <p:sp>
        <p:nvSpPr>
          <p:cNvPr id="2" name="ZoneTexte 1">
            <a:extLst>
              <a:ext uri="{FF2B5EF4-FFF2-40B4-BE49-F238E27FC236}">
                <a16:creationId xmlns:a16="http://schemas.microsoft.com/office/drawing/2014/main" id="{B6961348-9BF7-F7D2-040F-86655C1C52E3}"/>
              </a:ext>
            </a:extLst>
          </p:cNvPr>
          <p:cNvSpPr txBox="1"/>
          <p:nvPr/>
        </p:nvSpPr>
        <p:spPr>
          <a:xfrm>
            <a:off x="8767580" y="4779182"/>
            <a:ext cx="328936" cy="248209"/>
          </a:xfrm>
          <a:prstGeom prst="rect">
            <a:avLst/>
          </a:prstGeom>
          <a:noFill/>
        </p:spPr>
        <p:txBody>
          <a:bodyPr wrap="none" rtlCol="0">
            <a:spAutoFit/>
          </a:bodyPr>
          <a:lstStyle/>
          <a:p>
            <a:r>
              <a:rPr lang="fr-FR" sz="1013" dirty="0"/>
              <a:t>22</a:t>
            </a:r>
            <a:endParaRPr lang="fr-CH" sz="1013" dirty="0"/>
          </a:p>
        </p:txBody>
      </p:sp>
    </p:spTree>
    <p:extLst>
      <p:ext uri="{BB962C8B-B14F-4D97-AF65-F5344CB8AC3E}">
        <p14:creationId xmlns:p14="http://schemas.microsoft.com/office/powerpoint/2010/main" val="251616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92DFA-157E-703A-0B37-BCFB54E55D73}"/>
            </a:ext>
          </a:extLst>
        </p:cNvPr>
        <p:cNvGrpSpPr/>
        <p:nvPr/>
      </p:nvGrpSpPr>
      <p:grpSpPr>
        <a:xfrm>
          <a:off x="0" y="0"/>
          <a:ext cx="0" cy="0"/>
          <a:chOff x="0" y="0"/>
          <a:chExt cx="0" cy="0"/>
        </a:xfrm>
      </p:grpSpPr>
      <p:sp>
        <p:nvSpPr>
          <p:cNvPr id="21" name="Flèche droite 17">
            <a:extLst>
              <a:ext uri="{FF2B5EF4-FFF2-40B4-BE49-F238E27FC236}">
                <a16:creationId xmlns:a16="http://schemas.microsoft.com/office/drawing/2014/main" id="{328ECBF1-B90F-BCB0-32C2-B101470BD6E7}"/>
              </a:ext>
            </a:extLst>
          </p:cNvPr>
          <p:cNvSpPr>
            <a:spLocks noChangeArrowheads="1"/>
          </p:cNvSpPr>
          <p:nvPr/>
        </p:nvSpPr>
        <p:spPr bwMode="auto">
          <a:xfrm>
            <a:off x="4169304" y="1983150"/>
            <a:ext cx="821251" cy="479453"/>
          </a:xfrm>
          <a:prstGeom prst="rightArrow">
            <a:avLst>
              <a:gd name="adj1" fmla="val 50000"/>
              <a:gd name="adj2" fmla="val 50024"/>
            </a:avLst>
          </a:prstGeom>
          <a:solidFill>
            <a:schemeClr val="bg2">
              <a:lumMod val="60000"/>
              <a:lumOff val="40000"/>
            </a:schemeClr>
          </a:solidFill>
          <a:ln w="9525" algn="ctr">
            <a:solidFill>
              <a:schemeClr val="bg1"/>
            </a:solidFill>
            <a:round/>
            <a:headEnd/>
            <a:tailEnd/>
          </a:ln>
          <a:scene3d>
            <a:camera prst="orthographicFront"/>
            <a:lightRig rig="threePt" dir="t"/>
          </a:scene3d>
          <a:sp3d>
            <a:bevelT/>
          </a:sp3d>
        </p:spPr>
        <p:txBody>
          <a:bodyPr/>
          <a:lstStyle/>
          <a:p>
            <a:endParaRPr lang="fr-FR" sz="1013"/>
          </a:p>
        </p:txBody>
      </p:sp>
      <p:pic>
        <p:nvPicPr>
          <p:cNvPr id="3" name="Image 3">
            <a:extLst>
              <a:ext uri="{FF2B5EF4-FFF2-40B4-BE49-F238E27FC236}">
                <a16:creationId xmlns:a16="http://schemas.microsoft.com/office/drawing/2014/main" id="{DBB379F9-37FA-0FC4-5704-B7F5294EEF88}"/>
              </a:ext>
            </a:extLst>
          </p:cNvPr>
          <p:cNvPicPr>
            <a:picLocks noChangeAspect="1" noChangeArrowheads="1"/>
          </p:cNvPicPr>
          <p:nvPr/>
        </p:nvPicPr>
        <p:blipFill>
          <a:blip r:embed="rId4" cstate="print"/>
          <a:srcRect r="5613"/>
          <a:stretch>
            <a:fillRect/>
          </a:stretch>
        </p:blipFill>
        <p:spPr bwMode="auto">
          <a:xfrm>
            <a:off x="5030927" y="1057275"/>
            <a:ext cx="2845382" cy="3065067"/>
          </a:xfrm>
          <a:prstGeom prst="rect">
            <a:avLst/>
          </a:prstGeom>
          <a:noFill/>
          <a:ln w="9525">
            <a:noFill/>
            <a:miter lim="800000"/>
            <a:headEnd/>
            <a:tailEnd/>
          </a:ln>
        </p:spPr>
      </p:pic>
      <p:sp>
        <p:nvSpPr>
          <p:cNvPr id="4" name="Titre 20">
            <a:extLst>
              <a:ext uri="{FF2B5EF4-FFF2-40B4-BE49-F238E27FC236}">
                <a16:creationId xmlns:a16="http://schemas.microsoft.com/office/drawing/2014/main" id="{A6825653-CF4A-3BF3-1C76-47C518DE2BC9}"/>
              </a:ext>
            </a:extLst>
          </p:cNvPr>
          <p:cNvSpPr txBox="1">
            <a:spLocks/>
          </p:cNvSpPr>
          <p:nvPr/>
        </p:nvSpPr>
        <p:spPr>
          <a:xfrm>
            <a:off x="1143000" y="1"/>
            <a:ext cx="6858000" cy="483433"/>
          </a:xfrm>
          <a:prstGeom prst="rect">
            <a:avLst/>
          </a:prstGeom>
        </p:spPr>
        <p:txBody>
          <a:bodyPr/>
          <a:lstStyle/>
          <a:p>
            <a:pPr algn="ctr" eaLnBrk="0" fontAlgn="base" hangingPunct="0">
              <a:spcBef>
                <a:spcPct val="0"/>
              </a:spcBef>
              <a:spcAft>
                <a:spcPct val="0"/>
              </a:spcAft>
              <a:defRPr/>
            </a:pPr>
            <a:r>
              <a:rPr lang="en-US" sz="2400" b="1" dirty="0"/>
              <a:t>Supercritical fluid interest?</a:t>
            </a:r>
          </a:p>
        </p:txBody>
      </p:sp>
      <p:sp>
        <p:nvSpPr>
          <p:cNvPr id="7" name="ZoneTexte 10">
            <a:extLst>
              <a:ext uri="{FF2B5EF4-FFF2-40B4-BE49-F238E27FC236}">
                <a16:creationId xmlns:a16="http://schemas.microsoft.com/office/drawing/2014/main" id="{5D9B72F3-70BD-4EFF-473F-166390873F7D}"/>
              </a:ext>
            </a:extLst>
          </p:cNvPr>
          <p:cNvSpPr txBox="1">
            <a:spLocks noChangeArrowheads="1"/>
          </p:cNvSpPr>
          <p:nvPr/>
        </p:nvSpPr>
        <p:spPr bwMode="auto">
          <a:xfrm>
            <a:off x="541020" y="4418444"/>
            <a:ext cx="7459981" cy="646331"/>
          </a:xfrm>
          <a:prstGeom prst="rect">
            <a:avLst/>
          </a:prstGeom>
          <a:noFill/>
          <a:ln w="9525">
            <a:noFill/>
            <a:miter lim="800000"/>
            <a:headEnd/>
            <a:tailEnd/>
          </a:ln>
        </p:spPr>
        <p:txBody>
          <a:bodyPr wrap="square">
            <a:spAutoFit/>
          </a:bodyPr>
          <a:lstStyle/>
          <a:p>
            <a:pPr algn="ctr"/>
            <a:r>
              <a:rPr lang="en-GB" sz="1800" dirty="0"/>
              <a:t>Producing supercritical fluid will require the drilling of wells at temperatures upper than 450°C and at depths of 4-5 km</a:t>
            </a:r>
            <a:endParaRPr lang="fr-FR" sz="1800" dirty="0"/>
          </a:p>
        </p:txBody>
      </p:sp>
      <p:sp>
        <p:nvSpPr>
          <p:cNvPr id="11" name="Forme libre 10">
            <a:extLst>
              <a:ext uri="{FF2B5EF4-FFF2-40B4-BE49-F238E27FC236}">
                <a16:creationId xmlns:a16="http://schemas.microsoft.com/office/drawing/2014/main" id="{5FAE12D9-2458-BEE8-16F8-2ABDFBE84248}"/>
              </a:ext>
            </a:extLst>
          </p:cNvPr>
          <p:cNvSpPr/>
          <p:nvPr/>
        </p:nvSpPr>
        <p:spPr bwMode="auto">
          <a:xfrm>
            <a:off x="7418319" y="1998183"/>
            <a:ext cx="90131" cy="1686353"/>
          </a:xfrm>
          <a:custGeom>
            <a:avLst/>
            <a:gdLst>
              <a:gd name="connsiteX0" fmla="*/ 0 w 134911"/>
              <a:gd name="connsiteY0" fmla="*/ 0 h 2488367"/>
              <a:gd name="connsiteX1" fmla="*/ 29980 w 134911"/>
              <a:gd name="connsiteY1" fmla="*/ 1573967 h 2488367"/>
              <a:gd name="connsiteX2" fmla="*/ 134911 w 134911"/>
              <a:gd name="connsiteY2" fmla="*/ 2488367 h 2488367"/>
              <a:gd name="connsiteX3" fmla="*/ 134911 w 134911"/>
              <a:gd name="connsiteY3" fmla="*/ 2488367 h 2488367"/>
              <a:gd name="connsiteX4" fmla="*/ 134911 w 134911"/>
              <a:gd name="connsiteY4" fmla="*/ 2488367 h 248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11" h="2488367">
                <a:moveTo>
                  <a:pt x="0" y="0"/>
                </a:moveTo>
                <a:cubicBezTo>
                  <a:pt x="3747" y="579619"/>
                  <a:pt x="7495" y="1159239"/>
                  <a:pt x="29980" y="1573967"/>
                </a:cubicBezTo>
                <a:cubicBezTo>
                  <a:pt x="52465" y="1988695"/>
                  <a:pt x="134911" y="2488367"/>
                  <a:pt x="134911" y="2488367"/>
                </a:cubicBezTo>
                <a:lnTo>
                  <a:pt x="134911" y="2488367"/>
                </a:lnTo>
                <a:lnTo>
                  <a:pt x="134911" y="2488367"/>
                </a:lnTo>
              </a:path>
            </a:pathLst>
          </a:custGeom>
          <a:solidFill>
            <a:schemeClr val="bg1"/>
          </a:solidFill>
          <a:ln w="762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2" name="Rectangle 11">
            <a:extLst>
              <a:ext uri="{FF2B5EF4-FFF2-40B4-BE49-F238E27FC236}">
                <a16:creationId xmlns:a16="http://schemas.microsoft.com/office/drawing/2014/main" id="{12D3BA51-27C4-9FA6-3CB4-A6AD98CFE892}"/>
              </a:ext>
            </a:extLst>
          </p:cNvPr>
          <p:cNvSpPr/>
          <p:nvPr/>
        </p:nvSpPr>
        <p:spPr bwMode="auto">
          <a:xfrm>
            <a:off x="7173872" y="2851513"/>
            <a:ext cx="442308" cy="174392"/>
          </a:xfrm>
          <a:prstGeom prst="rect">
            <a:avLst/>
          </a:prstGeom>
          <a:solidFill>
            <a:srgbClr val="FF0000">
              <a:alpha val="5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14" name="ZoneTexte 8">
            <a:extLst>
              <a:ext uri="{FF2B5EF4-FFF2-40B4-BE49-F238E27FC236}">
                <a16:creationId xmlns:a16="http://schemas.microsoft.com/office/drawing/2014/main" id="{8A79ECDE-D5B5-C2C2-9136-B26EDA348BF4}"/>
              </a:ext>
            </a:extLst>
          </p:cNvPr>
          <p:cNvSpPr txBox="1">
            <a:spLocks noChangeArrowheads="1"/>
          </p:cNvSpPr>
          <p:nvPr/>
        </p:nvSpPr>
        <p:spPr bwMode="auto">
          <a:xfrm>
            <a:off x="1143000" y="3593789"/>
            <a:ext cx="2800350" cy="461665"/>
          </a:xfrm>
          <a:prstGeom prst="rect">
            <a:avLst/>
          </a:prstGeom>
          <a:noFill/>
          <a:ln w="9525">
            <a:noFill/>
            <a:miter lim="800000"/>
            <a:headEnd/>
            <a:tailEnd/>
          </a:ln>
        </p:spPr>
        <p:txBody>
          <a:bodyPr>
            <a:spAutoFit/>
          </a:bodyPr>
          <a:lstStyle/>
          <a:p>
            <a:pPr algn="ctr"/>
            <a:r>
              <a:rPr lang="fr-FR" sz="1200" dirty="0" err="1"/>
              <a:t>Installed</a:t>
            </a:r>
            <a:r>
              <a:rPr lang="fr-FR" sz="1200" dirty="0"/>
              <a:t> </a:t>
            </a:r>
            <a:r>
              <a:rPr lang="fr-FR" sz="1200" dirty="0" err="1"/>
              <a:t>capacity</a:t>
            </a:r>
            <a:r>
              <a:rPr lang="fr-FR" sz="1200" dirty="0"/>
              <a:t> of </a:t>
            </a:r>
            <a:r>
              <a:rPr lang="fr-FR" sz="1200" dirty="0" err="1"/>
              <a:t>geothermal</a:t>
            </a:r>
            <a:r>
              <a:rPr lang="fr-FR" sz="1200" dirty="0"/>
              <a:t> </a:t>
            </a:r>
          </a:p>
          <a:p>
            <a:pPr algn="ctr"/>
            <a:r>
              <a:rPr lang="fr-FR" sz="1200" dirty="0"/>
              <a:t>power plants in </a:t>
            </a:r>
            <a:r>
              <a:rPr lang="fr-FR" sz="1200" dirty="0" err="1"/>
              <a:t>Iceland</a:t>
            </a:r>
            <a:r>
              <a:rPr lang="fr-FR" sz="1200" dirty="0"/>
              <a:t> (1969–2006)</a:t>
            </a:r>
            <a:endParaRPr lang="fr-FR" sz="1200" b="1" dirty="0"/>
          </a:p>
        </p:txBody>
      </p:sp>
      <p:pic>
        <p:nvPicPr>
          <p:cNvPr id="15" name="Picture 6">
            <a:extLst>
              <a:ext uri="{FF2B5EF4-FFF2-40B4-BE49-F238E27FC236}">
                <a16:creationId xmlns:a16="http://schemas.microsoft.com/office/drawing/2014/main" id="{1661FA0F-DC78-E8B1-0559-551A9ADFE89B}"/>
              </a:ext>
            </a:extLst>
          </p:cNvPr>
          <p:cNvPicPr>
            <a:picLocks noChangeAspect="1" noChangeArrowheads="1"/>
          </p:cNvPicPr>
          <p:nvPr/>
        </p:nvPicPr>
        <p:blipFill>
          <a:blip r:embed="rId5" cstate="print"/>
          <a:srcRect/>
          <a:stretch>
            <a:fillRect/>
          </a:stretch>
        </p:blipFill>
        <p:spPr bwMode="auto">
          <a:xfrm>
            <a:off x="1348219" y="1328737"/>
            <a:ext cx="2495705" cy="2214662"/>
          </a:xfrm>
          <a:prstGeom prst="rect">
            <a:avLst/>
          </a:prstGeom>
          <a:noFill/>
          <a:ln w="9525">
            <a:noFill/>
            <a:miter lim="800000"/>
            <a:headEnd/>
            <a:tailEnd/>
          </a:ln>
        </p:spPr>
      </p:pic>
      <p:sp>
        <p:nvSpPr>
          <p:cNvPr id="16" name="ZoneTexte 15">
            <a:extLst>
              <a:ext uri="{FF2B5EF4-FFF2-40B4-BE49-F238E27FC236}">
                <a16:creationId xmlns:a16="http://schemas.microsoft.com/office/drawing/2014/main" id="{DE832E02-ABA0-08D8-DF97-D26F9C4D636C}"/>
              </a:ext>
            </a:extLst>
          </p:cNvPr>
          <p:cNvSpPr txBox="1">
            <a:spLocks noChangeArrowheads="1"/>
          </p:cNvSpPr>
          <p:nvPr/>
        </p:nvSpPr>
        <p:spPr bwMode="auto">
          <a:xfrm>
            <a:off x="1143000" y="800121"/>
            <a:ext cx="2878112" cy="404085"/>
          </a:xfrm>
          <a:prstGeom prst="rect">
            <a:avLst/>
          </a:prstGeom>
          <a:noFill/>
          <a:ln w="9525">
            <a:noFill/>
            <a:miter lim="800000"/>
            <a:headEnd/>
            <a:tailEnd/>
          </a:ln>
        </p:spPr>
        <p:txBody>
          <a:bodyPr wrap="square">
            <a:spAutoFit/>
          </a:bodyPr>
          <a:lstStyle/>
          <a:p>
            <a:pPr algn="ctr"/>
            <a:r>
              <a:rPr lang="en-US" sz="1013" dirty="0">
                <a:latin typeface="Arial Narrow" pitchFamily="34" charset="0"/>
              </a:rPr>
              <a:t>Conventional geothermal</a:t>
            </a:r>
          </a:p>
          <a:p>
            <a:pPr algn="ctr"/>
            <a:r>
              <a:rPr lang="en-US" sz="1013" dirty="0">
                <a:latin typeface="Arial Narrow" pitchFamily="34" charset="0"/>
              </a:rPr>
              <a:t>exploitation (200°C - 350°C)</a:t>
            </a:r>
          </a:p>
        </p:txBody>
      </p:sp>
      <p:sp>
        <p:nvSpPr>
          <p:cNvPr id="17" name="ZoneTexte 18">
            <a:extLst>
              <a:ext uri="{FF2B5EF4-FFF2-40B4-BE49-F238E27FC236}">
                <a16:creationId xmlns:a16="http://schemas.microsoft.com/office/drawing/2014/main" id="{CF6EE9D9-09C8-05EF-BC5A-4BC831C67598}"/>
              </a:ext>
            </a:extLst>
          </p:cNvPr>
          <p:cNvSpPr txBox="1">
            <a:spLocks noChangeArrowheads="1"/>
          </p:cNvSpPr>
          <p:nvPr/>
        </p:nvSpPr>
        <p:spPr bwMode="auto">
          <a:xfrm>
            <a:off x="1143001" y="4054450"/>
            <a:ext cx="3578224" cy="253916"/>
          </a:xfrm>
          <a:prstGeom prst="rect">
            <a:avLst/>
          </a:prstGeom>
          <a:noFill/>
          <a:ln w="9525">
            <a:noFill/>
            <a:miter lim="800000"/>
            <a:headEnd/>
            <a:tailEnd/>
          </a:ln>
        </p:spPr>
        <p:txBody>
          <a:bodyPr wrap="none">
            <a:spAutoFit/>
          </a:bodyPr>
          <a:lstStyle/>
          <a:p>
            <a:r>
              <a:rPr lang="fr-FR" sz="1050" i="1" dirty="0" err="1"/>
              <a:t>After</a:t>
            </a:r>
            <a:r>
              <a:rPr lang="fr-FR" sz="1050" i="1" dirty="0"/>
              <a:t> ORKUSTOFNUN, (National </a:t>
            </a:r>
            <a:r>
              <a:rPr lang="fr-FR" sz="1050" i="1" dirty="0" err="1"/>
              <a:t>energy</a:t>
            </a:r>
            <a:r>
              <a:rPr lang="fr-FR" sz="1050" i="1" dirty="0"/>
              <a:t> </a:t>
            </a:r>
            <a:r>
              <a:rPr lang="fr-FR" sz="1050" i="1" dirty="0" err="1"/>
              <a:t>Autority</a:t>
            </a:r>
            <a:r>
              <a:rPr lang="fr-FR" sz="1050" i="1" dirty="0"/>
              <a:t>) (2006)</a:t>
            </a:r>
          </a:p>
        </p:txBody>
      </p:sp>
      <p:sp>
        <p:nvSpPr>
          <p:cNvPr id="18" name="ZoneTexte 17">
            <a:extLst>
              <a:ext uri="{FF2B5EF4-FFF2-40B4-BE49-F238E27FC236}">
                <a16:creationId xmlns:a16="http://schemas.microsoft.com/office/drawing/2014/main" id="{B15C2753-7B06-B867-A69D-80E871D5E058}"/>
              </a:ext>
            </a:extLst>
          </p:cNvPr>
          <p:cNvSpPr txBox="1"/>
          <p:nvPr/>
        </p:nvSpPr>
        <p:spPr>
          <a:xfrm rot="16200000">
            <a:off x="4505656" y="2363086"/>
            <a:ext cx="1379861" cy="323165"/>
          </a:xfrm>
          <a:prstGeom prst="rect">
            <a:avLst/>
          </a:prstGeom>
          <a:solidFill>
            <a:schemeClr val="bg1"/>
          </a:solidFill>
        </p:spPr>
        <p:txBody>
          <a:bodyPr wrap="square" rtlCol="0">
            <a:spAutoFit/>
          </a:bodyPr>
          <a:lstStyle/>
          <a:p>
            <a:r>
              <a:rPr lang="fr-FR" sz="1500" dirty="0">
                <a:latin typeface="Arial Narrow" pitchFamily="34" charset="0"/>
              </a:rPr>
              <a:t>Pressure (Bars)</a:t>
            </a:r>
          </a:p>
        </p:txBody>
      </p:sp>
      <p:sp>
        <p:nvSpPr>
          <p:cNvPr id="19" name="ZoneTexte 18">
            <a:extLst>
              <a:ext uri="{FF2B5EF4-FFF2-40B4-BE49-F238E27FC236}">
                <a16:creationId xmlns:a16="http://schemas.microsoft.com/office/drawing/2014/main" id="{72811B5F-29D3-6F7D-BC4B-C639B1407049}"/>
              </a:ext>
            </a:extLst>
          </p:cNvPr>
          <p:cNvSpPr txBox="1"/>
          <p:nvPr/>
        </p:nvSpPr>
        <p:spPr>
          <a:xfrm>
            <a:off x="5697942" y="3899229"/>
            <a:ext cx="1934703" cy="323165"/>
          </a:xfrm>
          <a:prstGeom prst="rect">
            <a:avLst/>
          </a:prstGeom>
          <a:solidFill>
            <a:schemeClr val="bg1"/>
          </a:solidFill>
        </p:spPr>
        <p:txBody>
          <a:bodyPr wrap="square" rtlCol="0">
            <a:spAutoFit/>
          </a:bodyPr>
          <a:lstStyle/>
          <a:p>
            <a:r>
              <a:rPr lang="fr-FR" sz="1500" dirty="0" err="1">
                <a:latin typeface="Arial Narrow" pitchFamily="34" charset="0"/>
              </a:rPr>
              <a:t>Enthalpy</a:t>
            </a:r>
            <a:r>
              <a:rPr lang="fr-FR" sz="1500" dirty="0">
                <a:latin typeface="Arial Narrow" pitchFamily="34" charset="0"/>
              </a:rPr>
              <a:t> (</a:t>
            </a:r>
            <a:r>
              <a:rPr lang="fr-FR" sz="1500" dirty="0" err="1">
                <a:latin typeface="Arial Narrow" pitchFamily="34" charset="0"/>
              </a:rPr>
              <a:t>joules.g.mol</a:t>
            </a:r>
            <a:r>
              <a:rPr lang="fr-FR" sz="1500" baseline="30000" dirty="0">
                <a:latin typeface="Arial Narrow" pitchFamily="34" charset="0"/>
              </a:rPr>
              <a:t>-1</a:t>
            </a:r>
            <a:r>
              <a:rPr lang="fr-FR" sz="1500" dirty="0">
                <a:latin typeface="Arial Narrow" pitchFamily="34" charset="0"/>
              </a:rPr>
              <a:t>)</a:t>
            </a:r>
          </a:p>
        </p:txBody>
      </p:sp>
      <p:sp>
        <p:nvSpPr>
          <p:cNvPr id="6" name="Rectangle 8">
            <a:extLst>
              <a:ext uri="{FF2B5EF4-FFF2-40B4-BE49-F238E27FC236}">
                <a16:creationId xmlns:a16="http://schemas.microsoft.com/office/drawing/2014/main" id="{54887C92-4C3E-34E7-A275-41CB082A60B7}"/>
              </a:ext>
            </a:extLst>
          </p:cNvPr>
          <p:cNvSpPr>
            <a:spLocks noChangeArrowheads="1"/>
          </p:cNvSpPr>
          <p:nvPr/>
        </p:nvSpPr>
        <p:spPr bwMode="auto">
          <a:xfrm>
            <a:off x="6909491" y="4193259"/>
            <a:ext cx="1620441" cy="248209"/>
          </a:xfrm>
          <a:prstGeom prst="rect">
            <a:avLst/>
          </a:prstGeom>
          <a:noFill/>
        </p:spPr>
        <p:txBody>
          <a:bodyPr wrap="square" rtlCol="0">
            <a:spAutoFit/>
          </a:bodyPr>
          <a:lstStyle/>
          <a:p>
            <a:r>
              <a:rPr lang="fr-FR" sz="1013" i="1" dirty="0"/>
              <a:t>Fournier, (1999)</a:t>
            </a:r>
            <a:r>
              <a:rPr lang="en-US" sz="1013" i="1" dirty="0"/>
              <a:t> </a:t>
            </a:r>
            <a:endParaRPr lang="fr-FR" sz="1013" i="1" dirty="0"/>
          </a:p>
        </p:txBody>
      </p:sp>
      <p:sp>
        <p:nvSpPr>
          <p:cNvPr id="20" name="Rectangle 14">
            <a:extLst>
              <a:ext uri="{FF2B5EF4-FFF2-40B4-BE49-F238E27FC236}">
                <a16:creationId xmlns:a16="http://schemas.microsoft.com/office/drawing/2014/main" id="{1210EFB3-19DF-8DB7-A2E7-87F78858A47E}"/>
              </a:ext>
            </a:extLst>
          </p:cNvPr>
          <p:cNvSpPr>
            <a:spLocks noChangeArrowheads="1"/>
          </p:cNvSpPr>
          <p:nvPr/>
        </p:nvSpPr>
        <p:spPr bwMode="auto">
          <a:xfrm>
            <a:off x="3086100" y="579533"/>
            <a:ext cx="2214563" cy="1884710"/>
          </a:xfrm>
          <a:prstGeom prst="rect">
            <a:avLst/>
          </a:prstGeom>
          <a:noFill/>
          <a:ln w="9525" algn="ctr">
            <a:solidFill>
              <a:schemeClr val="bg1"/>
            </a:solidFill>
            <a:round/>
            <a:headEnd/>
            <a:tailEnd/>
          </a:ln>
        </p:spPr>
        <p:txBody>
          <a:bodyPr/>
          <a:lstStyle/>
          <a:p>
            <a:endParaRPr lang="fr-FR" sz="3600" dirty="0"/>
          </a:p>
          <a:p>
            <a:r>
              <a:rPr lang="fr-FR" sz="3600" dirty="0"/>
              <a:t>      x 10</a:t>
            </a:r>
          </a:p>
          <a:p>
            <a:r>
              <a:rPr lang="fr-FR" sz="1013" i="1" dirty="0">
                <a:latin typeface="Arial Narrow" pitchFamily="34" charset="0"/>
              </a:rPr>
              <a:t>                    (</a:t>
            </a:r>
            <a:r>
              <a:rPr lang="fr-FR" sz="1013" i="1" dirty="0" err="1">
                <a:latin typeface="Arial Narrow" pitchFamily="34" charset="0"/>
              </a:rPr>
              <a:t>energy</a:t>
            </a:r>
            <a:r>
              <a:rPr lang="fr-FR" sz="1013" i="1" dirty="0">
                <a:latin typeface="Arial Narrow" pitchFamily="34" charset="0"/>
              </a:rPr>
              <a:t> production)</a:t>
            </a:r>
            <a:endParaRPr lang="fr-FR" sz="3600" dirty="0">
              <a:latin typeface="Arial Narrow" pitchFamily="34" charset="0"/>
            </a:endParaRPr>
          </a:p>
        </p:txBody>
      </p:sp>
      <p:sp>
        <p:nvSpPr>
          <p:cNvPr id="22" name="Rectangle 21">
            <a:extLst>
              <a:ext uri="{FF2B5EF4-FFF2-40B4-BE49-F238E27FC236}">
                <a16:creationId xmlns:a16="http://schemas.microsoft.com/office/drawing/2014/main" id="{CC886631-E593-17C3-33D4-D76A128E8E68}"/>
              </a:ext>
            </a:extLst>
          </p:cNvPr>
          <p:cNvSpPr/>
          <p:nvPr/>
        </p:nvSpPr>
        <p:spPr>
          <a:xfrm>
            <a:off x="5236258" y="917490"/>
            <a:ext cx="2743059" cy="253916"/>
          </a:xfrm>
          <a:prstGeom prst="rect">
            <a:avLst/>
          </a:prstGeom>
          <a:solidFill>
            <a:srgbClr val="FFFF00"/>
          </a:solidFill>
        </p:spPr>
        <p:txBody>
          <a:bodyPr wrap="none">
            <a:spAutoFit/>
          </a:bodyPr>
          <a:lstStyle/>
          <a:p>
            <a:r>
              <a:rPr lang="fr-FR" sz="1050" dirty="0" err="1"/>
              <a:t>Supercritical</a:t>
            </a:r>
            <a:r>
              <a:rPr lang="fr-FR" sz="1050" dirty="0"/>
              <a:t> pt pure water : 374°C 22 MPa</a:t>
            </a:r>
          </a:p>
        </p:txBody>
      </p:sp>
      <p:sp>
        <p:nvSpPr>
          <p:cNvPr id="26" name="Forme libre 25">
            <a:extLst>
              <a:ext uri="{FF2B5EF4-FFF2-40B4-BE49-F238E27FC236}">
                <a16:creationId xmlns:a16="http://schemas.microsoft.com/office/drawing/2014/main" id="{C1E77035-C18A-6C32-96DB-9948E92AAAE1}"/>
              </a:ext>
            </a:extLst>
          </p:cNvPr>
          <p:cNvSpPr/>
          <p:nvPr/>
        </p:nvSpPr>
        <p:spPr bwMode="auto">
          <a:xfrm>
            <a:off x="5841243" y="1197591"/>
            <a:ext cx="789865" cy="2569191"/>
          </a:xfrm>
          <a:custGeom>
            <a:avLst/>
            <a:gdLst>
              <a:gd name="connsiteX0" fmla="*/ 887105 w 1053153"/>
              <a:gd name="connsiteY0" fmla="*/ 0 h 3425588"/>
              <a:gd name="connsiteX1" fmla="*/ 996287 w 1053153"/>
              <a:gd name="connsiteY1" fmla="*/ 1951630 h 3425588"/>
              <a:gd name="connsiteX2" fmla="*/ 545911 w 1053153"/>
              <a:gd name="connsiteY2" fmla="*/ 3016155 h 3425588"/>
              <a:gd name="connsiteX3" fmla="*/ 0 w 1053153"/>
              <a:gd name="connsiteY3" fmla="*/ 3425588 h 3425588"/>
            </a:gdLst>
            <a:ahLst/>
            <a:cxnLst>
              <a:cxn ang="0">
                <a:pos x="connsiteX0" y="connsiteY0"/>
              </a:cxn>
              <a:cxn ang="0">
                <a:pos x="connsiteX1" y="connsiteY1"/>
              </a:cxn>
              <a:cxn ang="0">
                <a:pos x="connsiteX2" y="connsiteY2"/>
              </a:cxn>
              <a:cxn ang="0">
                <a:pos x="connsiteX3" y="connsiteY3"/>
              </a:cxn>
            </a:cxnLst>
            <a:rect l="l" t="t" r="r" b="b"/>
            <a:pathLst>
              <a:path w="1053153" h="3425588">
                <a:moveTo>
                  <a:pt x="887105" y="0"/>
                </a:moveTo>
                <a:cubicBezTo>
                  <a:pt x="970129" y="724469"/>
                  <a:pt x="1053153" y="1448938"/>
                  <a:pt x="996287" y="1951630"/>
                </a:cubicBezTo>
                <a:cubicBezTo>
                  <a:pt x="939421" y="2454322"/>
                  <a:pt x="711959" y="2770495"/>
                  <a:pt x="545911" y="3016155"/>
                </a:cubicBezTo>
                <a:cubicBezTo>
                  <a:pt x="379863" y="3261815"/>
                  <a:pt x="189931" y="3343701"/>
                  <a:pt x="0" y="3425588"/>
                </a:cubicBezTo>
              </a:path>
            </a:pathLst>
          </a:custGeom>
          <a:noFill/>
          <a:ln w="76200" cap="flat" cmpd="sng" algn="ctr">
            <a:solidFill>
              <a:srgbClr val="00B0F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grpSp>
        <p:nvGrpSpPr>
          <p:cNvPr id="32" name="Groupe 31">
            <a:extLst>
              <a:ext uri="{FF2B5EF4-FFF2-40B4-BE49-F238E27FC236}">
                <a16:creationId xmlns:a16="http://schemas.microsoft.com/office/drawing/2014/main" id="{4E6FCCFD-410E-CBE3-05B6-4D72A4E79FE2}"/>
              </a:ext>
            </a:extLst>
          </p:cNvPr>
          <p:cNvGrpSpPr/>
          <p:nvPr/>
        </p:nvGrpSpPr>
        <p:grpSpPr>
          <a:xfrm>
            <a:off x="6005016" y="1218064"/>
            <a:ext cx="1494430" cy="2528248"/>
            <a:chOff x="6482687" y="1624084"/>
            <a:chExt cx="1992573" cy="3370997"/>
          </a:xfrm>
        </p:grpSpPr>
        <p:cxnSp>
          <p:nvCxnSpPr>
            <p:cNvPr id="28" name="Connecteur droit 27">
              <a:extLst>
                <a:ext uri="{FF2B5EF4-FFF2-40B4-BE49-F238E27FC236}">
                  <a16:creationId xmlns:a16="http://schemas.microsoft.com/office/drawing/2014/main" id="{EDF5E9AD-0F3D-7B99-D1FA-F882EA003B1A}"/>
                </a:ext>
              </a:extLst>
            </p:cNvPr>
            <p:cNvCxnSpPr/>
            <p:nvPr/>
          </p:nvCxnSpPr>
          <p:spPr bwMode="auto">
            <a:xfrm rot="16200000" flipH="1">
              <a:off x="6619164" y="2524836"/>
              <a:ext cx="1815152" cy="13648"/>
            </a:xfrm>
            <a:prstGeom prst="line">
              <a:avLst/>
            </a:prstGeom>
            <a:solidFill>
              <a:schemeClr val="accent1"/>
            </a:solidFill>
            <a:ln w="76200" cap="flat" cmpd="sng" algn="ctr">
              <a:solidFill>
                <a:srgbClr val="FFC000"/>
              </a:solidFill>
              <a:prstDash val="solid"/>
              <a:round/>
              <a:headEnd type="none" w="med" len="med"/>
              <a:tailEnd type="none" w="med" len="med"/>
            </a:ln>
            <a:effectLst/>
          </p:spPr>
        </p:cxnSp>
        <p:sp>
          <p:nvSpPr>
            <p:cNvPr id="29" name="Forme libre 28">
              <a:extLst>
                <a:ext uri="{FF2B5EF4-FFF2-40B4-BE49-F238E27FC236}">
                  <a16:creationId xmlns:a16="http://schemas.microsoft.com/office/drawing/2014/main" id="{39C17F0F-6CD2-F755-C8D4-37ABB2D2D6C1}"/>
                </a:ext>
              </a:extLst>
            </p:cNvPr>
            <p:cNvSpPr/>
            <p:nvPr/>
          </p:nvSpPr>
          <p:spPr bwMode="auto">
            <a:xfrm>
              <a:off x="7547212" y="3234519"/>
              <a:ext cx="928048" cy="1760562"/>
            </a:xfrm>
            <a:custGeom>
              <a:avLst/>
              <a:gdLst>
                <a:gd name="connsiteX0" fmla="*/ 0 w 928048"/>
                <a:gd name="connsiteY0" fmla="*/ 0 h 1760562"/>
                <a:gd name="connsiteX1" fmla="*/ 163773 w 928048"/>
                <a:gd name="connsiteY1" fmla="*/ 368490 h 1760562"/>
                <a:gd name="connsiteX2" fmla="*/ 354842 w 928048"/>
                <a:gd name="connsiteY2" fmla="*/ 477672 h 1760562"/>
                <a:gd name="connsiteX3" fmla="*/ 682388 w 928048"/>
                <a:gd name="connsiteY3" fmla="*/ 914400 h 1760562"/>
                <a:gd name="connsiteX4" fmla="*/ 928048 w 928048"/>
                <a:gd name="connsiteY4" fmla="*/ 1760562 h 1760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048" h="1760562">
                  <a:moveTo>
                    <a:pt x="0" y="0"/>
                  </a:moveTo>
                  <a:cubicBezTo>
                    <a:pt x="52316" y="144439"/>
                    <a:pt x="104633" y="288878"/>
                    <a:pt x="163773" y="368490"/>
                  </a:cubicBezTo>
                  <a:cubicBezTo>
                    <a:pt x="222913" y="448102"/>
                    <a:pt x="268406" y="386687"/>
                    <a:pt x="354842" y="477672"/>
                  </a:cubicBezTo>
                  <a:cubicBezTo>
                    <a:pt x="441278" y="568657"/>
                    <a:pt x="586854" y="700585"/>
                    <a:pt x="682388" y="914400"/>
                  </a:cubicBezTo>
                  <a:cubicBezTo>
                    <a:pt x="777922" y="1128215"/>
                    <a:pt x="852985" y="1444388"/>
                    <a:pt x="928048" y="1760562"/>
                  </a:cubicBezTo>
                </a:path>
              </a:pathLst>
            </a:custGeom>
            <a:noFill/>
            <a:ln w="76200"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30" name="Forme libre 29">
              <a:extLst>
                <a:ext uri="{FF2B5EF4-FFF2-40B4-BE49-F238E27FC236}">
                  <a16:creationId xmlns:a16="http://schemas.microsoft.com/office/drawing/2014/main" id="{9615C382-15F1-78F2-67E0-5D98C39A4507}"/>
                </a:ext>
              </a:extLst>
            </p:cNvPr>
            <p:cNvSpPr/>
            <p:nvPr/>
          </p:nvSpPr>
          <p:spPr bwMode="auto">
            <a:xfrm>
              <a:off x="6482687" y="3234519"/>
              <a:ext cx="1075898" cy="1746914"/>
            </a:xfrm>
            <a:custGeom>
              <a:avLst/>
              <a:gdLst>
                <a:gd name="connsiteX0" fmla="*/ 1037229 w 1075898"/>
                <a:gd name="connsiteY0" fmla="*/ 0 h 1746914"/>
                <a:gd name="connsiteX1" fmla="*/ 1037229 w 1075898"/>
                <a:gd name="connsiteY1" fmla="*/ 245660 h 1746914"/>
                <a:gd name="connsiteX2" fmla="*/ 805217 w 1075898"/>
                <a:gd name="connsiteY2" fmla="*/ 450377 h 1746914"/>
                <a:gd name="connsiteX3" fmla="*/ 518614 w 1075898"/>
                <a:gd name="connsiteY3" fmla="*/ 1214651 h 1746914"/>
                <a:gd name="connsiteX4" fmla="*/ 0 w 1075898"/>
                <a:gd name="connsiteY4" fmla="*/ 1746914 h 174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898" h="1746914">
                  <a:moveTo>
                    <a:pt x="1037229" y="0"/>
                  </a:moveTo>
                  <a:cubicBezTo>
                    <a:pt x="1056563" y="85298"/>
                    <a:pt x="1075898" y="170597"/>
                    <a:pt x="1037229" y="245660"/>
                  </a:cubicBezTo>
                  <a:cubicBezTo>
                    <a:pt x="998560" y="320723"/>
                    <a:pt x="891653" y="288879"/>
                    <a:pt x="805217" y="450377"/>
                  </a:cubicBezTo>
                  <a:cubicBezTo>
                    <a:pt x="718781" y="611875"/>
                    <a:pt x="652817" y="998562"/>
                    <a:pt x="518614" y="1214651"/>
                  </a:cubicBezTo>
                  <a:cubicBezTo>
                    <a:pt x="384411" y="1430741"/>
                    <a:pt x="192205" y="1588827"/>
                    <a:pt x="0" y="1746914"/>
                  </a:cubicBezTo>
                </a:path>
              </a:pathLst>
            </a:custGeom>
            <a:noFill/>
            <a:ln w="76200"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grpSp>
      <p:sp>
        <p:nvSpPr>
          <p:cNvPr id="23" name="Étoile à 5 branches 22">
            <a:extLst>
              <a:ext uri="{FF2B5EF4-FFF2-40B4-BE49-F238E27FC236}">
                <a16:creationId xmlns:a16="http://schemas.microsoft.com/office/drawing/2014/main" id="{FB9A5979-CD65-CC93-9C5D-94947966F09F}"/>
              </a:ext>
            </a:extLst>
          </p:cNvPr>
          <p:cNvSpPr/>
          <p:nvPr/>
        </p:nvSpPr>
        <p:spPr bwMode="auto">
          <a:xfrm>
            <a:off x="6588857" y="2072555"/>
            <a:ext cx="320634" cy="320633"/>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1800">
              <a:latin typeface="Arial" charset="0"/>
              <a:ea typeface="ＭＳ Ｐゴシック" pitchFamily="1" charset="-128"/>
            </a:endParaRPr>
          </a:p>
        </p:txBody>
      </p:sp>
      <p:sp>
        <p:nvSpPr>
          <p:cNvPr id="31" name="ZoneTexte 30">
            <a:extLst>
              <a:ext uri="{FF2B5EF4-FFF2-40B4-BE49-F238E27FC236}">
                <a16:creationId xmlns:a16="http://schemas.microsoft.com/office/drawing/2014/main" id="{B2C11EA7-876E-1032-A7B7-2E6EB63AB5F1}"/>
              </a:ext>
            </a:extLst>
          </p:cNvPr>
          <p:cNvSpPr txBox="1"/>
          <p:nvPr/>
        </p:nvSpPr>
        <p:spPr>
          <a:xfrm>
            <a:off x="6823882" y="1576318"/>
            <a:ext cx="562975" cy="253916"/>
          </a:xfrm>
          <a:prstGeom prst="rect">
            <a:avLst/>
          </a:prstGeom>
          <a:noFill/>
        </p:spPr>
        <p:txBody>
          <a:bodyPr wrap="none" rtlCol="0">
            <a:spAutoFit/>
          </a:bodyPr>
          <a:lstStyle/>
          <a:p>
            <a:r>
              <a:rPr lang="fr-FR" sz="1050" b="1" dirty="0">
                <a:solidFill>
                  <a:srgbClr val="FF0000"/>
                </a:solidFill>
              </a:rPr>
              <a:t>450°C</a:t>
            </a:r>
          </a:p>
        </p:txBody>
      </p:sp>
      <p:sp>
        <p:nvSpPr>
          <p:cNvPr id="2" name="ZoneTexte 1">
            <a:extLst>
              <a:ext uri="{FF2B5EF4-FFF2-40B4-BE49-F238E27FC236}">
                <a16:creationId xmlns:a16="http://schemas.microsoft.com/office/drawing/2014/main" id="{23FF946F-C237-A54F-F832-F1531581E03C}"/>
              </a:ext>
            </a:extLst>
          </p:cNvPr>
          <p:cNvSpPr txBox="1"/>
          <p:nvPr/>
        </p:nvSpPr>
        <p:spPr>
          <a:xfrm>
            <a:off x="8767580" y="4763942"/>
            <a:ext cx="256802" cy="248209"/>
          </a:xfrm>
          <a:prstGeom prst="rect">
            <a:avLst/>
          </a:prstGeom>
          <a:noFill/>
        </p:spPr>
        <p:txBody>
          <a:bodyPr wrap="none" rtlCol="0">
            <a:spAutoFit/>
          </a:bodyPr>
          <a:lstStyle/>
          <a:p>
            <a:r>
              <a:rPr lang="fr-FR" sz="1013" dirty="0"/>
              <a:t>3</a:t>
            </a:r>
            <a:endParaRPr lang="fr-CH" sz="1013" dirty="0"/>
          </a:p>
        </p:txBody>
      </p:sp>
    </p:spTree>
    <p:custDataLst>
      <p:tags r:id="rId1"/>
    </p:custDataLst>
    <p:extLst>
      <p:ext uri="{BB962C8B-B14F-4D97-AF65-F5344CB8AC3E}">
        <p14:creationId xmlns:p14="http://schemas.microsoft.com/office/powerpoint/2010/main" val="108614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6" grpId="0" animBg="1"/>
      <p:bldP spid="3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47AD003-CC33-20D8-8225-B608F5BD3478}"/>
              </a:ext>
            </a:extLst>
          </p:cNvPr>
          <p:cNvSpPr txBox="1">
            <a:spLocks/>
          </p:cNvSpPr>
          <p:nvPr/>
        </p:nvSpPr>
        <p:spPr>
          <a:xfrm>
            <a:off x="0" y="32028"/>
            <a:ext cx="9144000"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a:ea typeface="+mn-ea"/>
                <a:cs typeface="+mn-cs"/>
              </a:rPr>
              <a:t>Time dependence of permeability</a:t>
            </a:r>
          </a:p>
        </p:txBody>
      </p:sp>
      <p:pic>
        <p:nvPicPr>
          <p:cNvPr id="4" name="Picture 3">
            <a:extLst>
              <a:ext uri="{FF2B5EF4-FFF2-40B4-BE49-F238E27FC236}">
                <a16:creationId xmlns:a16="http://schemas.microsoft.com/office/drawing/2014/main" id="{FB8113A8-EA94-376E-80E2-9755A9951B24}"/>
              </a:ext>
            </a:extLst>
          </p:cNvPr>
          <p:cNvPicPr>
            <a:picLocks noChangeAspect="1"/>
          </p:cNvPicPr>
          <p:nvPr/>
        </p:nvPicPr>
        <p:blipFill>
          <a:blip r:embed="rId2"/>
          <a:srcRect/>
          <a:stretch/>
        </p:blipFill>
        <p:spPr>
          <a:xfrm>
            <a:off x="4765729" y="1721721"/>
            <a:ext cx="4199368" cy="3324499"/>
          </a:xfrm>
          <a:prstGeom prst="rect">
            <a:avLst/>
          </a:prstGeom>
        </p:spPr>
      </p:pic>
      <p:pic>
        <p:nvPicPr>
          <p:cNvPr id="7" name="Picture 6">
            <a:extLst>
              <a:ext uri="{FF2B5EF4-FFF2-40B4-BE49-F238E27FC236}">
                <a16:creationId xmlns:a16="http://schemas.microsoft.com/office/drawing/2014/main" id="{DEECAFDB-8BEB-0A38-95E6-C2B9C5C4C7A9}"/>
              </a:ext>
            </a:extLst>
          </p:cNvPr>
          <p:cNvPicPr>
            <a:picLocks noChangeAspect="1"/>
          </p:cNvPicPr>
          <p:nvPr/>
        </p:nvPicPr>
        <p:blipFill>
          <a:blip r:embed="rId3"/>
          <a:stretch>
            <a:fillRect/>
          </a:stretch>
        </p:blipFill>
        <p:spPr>
          <a:xfrm>
            <a:off x="6864348" y="687200"/>
            <a:ext cx="2044702" cy="832146"/>
          </a:xfrm>
          <a:prstGeom prst="rect">
            <a:avLst/>
          </a:prstGeom>
        </p:spPr>
      </p:pic>
      <p:sp>
        <p:nvSpPr>
          <p:cNvPr id="11" name="Rectangle 12">
            <a:extLst>
              <a:ext uri="{FF2B5EF4-FFF2-40B4-BE49-F238E27FC236}">
                <a16:creationId xmlns:a16="http://schemas.microsoft.com/office/drawing/2014/main" id="{01E6B69F-8CCF-D070-FC9F-7AC7BBFC92A1}"/>
              </a:ext>
            </a:extLst>
          </p:cNvPr>
          <p:cNvSpPr>
            <a:spLocks noChangeArrowheads="1"/>
          </p:cNvSpPr>
          <p:nvPr/>
        </p:nvSpPr>
        <p:spPr bwMode="auto">
          <a:xfrm>
            <a:off x="201245" y="950712"/>
            <a:ext cx="3925179" cy="41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lIns="68519" tIns="34261" rIns="68519" bIns="3426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57175" indent="-257175">
              <a:buFont typeface="Arial" panose="020B0604020202020204" pitchFamily="34" charset="0"/>
              <a:buChar char="•"/>
            </a:pPr>
            <a:r>
              <a:rPr lang="en-US" sz="1800" dirty="0">
                <a:latin typeface="+mn-lt"/>
              </a:rPr>
              <a:t>Experiments in</a:t>
            </a:r>
            <a:r>
              <a:rPr lang="en-US" sz="1800" b="1" dirty="0">
                <a:latin typeface="+mn-lt"/>
              </a:rPr>
              <a:t> </a:t>
            </a:r>
            <a:r>
              <a:rPr lang="en-US" sz="1800" b="1" dirty="0">
                <a:solidFill>
                  <a:schemeClr val="accent1"/>
                </a:solidFill>
                <a:latin typeface="+mn-lt"/>
              </a:rPr>
              <a:t>wet thermally cracked </a:t>
            </a:r>
            <a:r>
              <a:rPr lang="en-US" sz="1800" dirty="0">
                <a:latin typeface="+mn-lt"/>
              </a:rPr>
              <a:t>granite:</a:t>
            </a:r>
          </a:p>
          <a:p>
            <a:pPr marL="257175" indent="-257175">
              <a:buFont typeface="Arial" panose="020B0604020202020204" pitchFamily="34" charset="0"/>
              <a:buChar char="•"/>
            </a:pPr>
            <a:r>
              <a:rPr lang="en-US" sz="1800" dirty="0" err="1">
                <a:latin typeface="+mn-lt"/>
              </a:rPr>
              <a:t>P</a:t>
            </a:r>
            <a:r>
              <a:rPr lang="en-US" sz="1800" baseline="-25000" dirty="0" err="1">
                <a:latin typeface="+mn-lt"/>
              </a:rPr>
              <a:t>eff</a:t>
            </a:r>
            <a:r>
              <a:rPr lang="en-US" sz="1800" dirty="0">
                <a:latin typeface="+mn-lt"/>
              </a:rPr>
              <a:t> = 80 MPa</a:t>
            </a:r>
          </a:p>
          <a:p>
            <a:pPr marL="257175" indent="-257175">
              <a:buFont typeface="Arial" panose="020B0604020202020204" pitchFamily="34" charset="0"/>
              <a:buChar char="•"/>
            </a:pPr>
            <a:r>
              <a:rPr lang="en-US" sz="1800" dirty="0">
                <a:latin typeface="+mn-lt"/>
              </a:rPr>
              <a:t>P</a:t>
            </a:r>
            <a:r>
              <a:rPr lang="en-US" sz="1800" baseline="-25000" dirty="0">
                <a:latin typeface="+mn-lt"/>
              </a:rPr>
              <a:t>p</a:t>
            </a:r>
            <a:r>
              <a:rPr lang="en-US" sz="1800" dirty="0">
                <a:latin typeface="+mn-lt"/>
              </a:rPr>
              <a:t> = 30 MPa of </a:t>
            </a:r>
            <a:r>
              <a:rPr lang="en-US" sz="1800" b="1" dirty="0">
                <a:solidFill>
                  <a:schemeClr val="accent2"/>
                </a:solidFill>
                <a:latin typeface="+mn-lt"/>
              </a:rPr>
              <a:t>deionized water</a:t>
            </a:r>
          </a:p>
          <a:p>
            <a:pPr marL="257175" indent="-257175">
              <a:buFont typeface="Arial" panose="020B0604020202020204" pitchFamily="34" charset="0"/>
              <a:buChar char="•"/>
            </a:pPr>
            <a:r>
              <a:rPr lang="en-US" sz="1800" dirty="0">
                <a:latin typeface="+mn-lt"/>
              </a:rPr>
              <a:t>Initial permeability around 5.10</a:t>
            </a:r>
            <a:r>
              <a:rPr lang="en-US" sz="1800" baseline="30000" dirty="0">
                <a:latin typeface="+mn-lt"/>
              </a:rPr>
              <a:t>-18</a:t>
            </a:r>
            <a:r>
              <a:rPr lang="en-US" sz="1800" dirty="0">
                <a:latin typeface="+mn-lt"/>
              </a:rPr>
              <a:t> m</a:t>
            </a:r>
            <a:r>
              <a:rPr lang="en-US" sz="1800" baseline="30000" dirty="0">
                <a:latin typeface="+mn-lt"/>
              </a:rPr>
              <a:t>2</a:t>
            </a:r>
          </a:p>
          <a:p>
            <a:pPr marL="257175" indent="-257175">
              <a:buFont typeface="Arial" panose="020B0604020202020204" pitchFamily="34" charset="0"/>
              <a:buChar char="•"/>
            </a:pPr>
            <a:endParaRPr lang="en-US" sz="1800" baseline="30000" dirty="0">
              <a:latin typeface="+mn-lt"/>
            </a:endParaRPr>
          </a:p>
          <a:p>
            <a:pPr marL="257175" indent="-257175">
              <a:buFont typeface="Arial" panose="020B0604020202020204" pitchFamily="34" charset="0"/>
              <a:buChar char="•"/>
            </a:pPr>
            <a:endParaRPr lang="en-US" sz="1800" baseline="30000" dirty="0">
              <a:latin typeface="+mn-lt"/>
            </a:endParaRPr>
          </a:p>
          <a:p>
            <a:endParaRPr lang="en-US" sz="1800" baseline="30000" dirty="0">
              <a:latin typeface="+mn-lt"/>
            </a:endParaRPr>
          </a:p>
          <a:p>
            <a:pPr marL="257175" indent="-257175">
              <a:buFont typeface="Arial" panose="020B0604020202020204" pitchFamily="34" charset="0"/>
              <a:buChar char="•"/>
            </a:pPr>
            <a:r>
              <a:rPr lang="en-US" sz="1800" dirty="0">
                <a:latin typeface="+mn-lt"/>
              </a:rPr>
              <a:t>Permeability </a:t>
            </a:r>
            <a:r>
              <a:rPr lang="en-US" sz="1800" b="1" dirty="0">
                <a:latin typeface="+mn-lt"/>
              </a:rPr>
              <a:t>decrease</a:t>
            </a:r>
            <a:r>
              <a:rPr lang="en-US" sz="1800" dirty="0">
                <a:latin typeface="+mn-lt"/>
              </a:rPr>
              <a:t> by almost </a:t>
            </a:r>
            <a:r>
              <a:rPr lang="en-US" sz="1800" b="1" dirty="0">
                <a:latin typeface="+mn-lt"/>
              </a:rPr>
              <a:t>an order of magnitude </a:t>
            </a:r>
            <a:r>
              <a:rPr lang="en-US" sz="1800" dirty="0">
                <a:latin typeface="+mn-lt"/>
              </a:rPr>
              <a:t>in less than </a:t>
            </a:r>
            <a:r>
              <a:rPr lang="en-US" sz="1800" b="1" dirty="0">
                <a:latin typeface="+mn-lt"/>
              </a:rPr>
              <a:t>12 hours </a:t>
            </a:r>
            <a:r>
              <a:rPr lang="en-US" sz="1800" dirty="0">
                <a:latin typeface="+mn-lt"/>
              </a:rPr>
              <a:t>!</a:t>
            </a:r>
          </a:p>
          <a:p>
            <a:pPr marL="257175" indent="-257175">
              <a:buFont typeface="Arial" panose="020B0604020202020204" pitchFamily="34" charset="0"/>
              <a:buChar char="•"/>
            </a:pPr>
            <a:r>
              <a:rPr lang="en-US" sz="1800" dirty="0">
                <a:latin typeface="+mn-lt"/>
              </a:rPr>
              <a:t>Phenomenon is </a:t>
            </a:r>
            <a:r>
              <a:rPr lang="en-US" sz="1800" b="1" dirty="0">
                <a:latin typeface="+mn-lt"/>
              </a:rPr>
              <a:t>chemical and not mechanical</a:t>
            </a:r>
            <a:r>
              <a:rPr lang="en-US" sz="1800" dirty="0">
                <a:latin typeface="+mn-lt"/>
              </a:rPr>
              <a:t> (occurring with inert fluid)</a:t>
            </a:r>
          </a:p>
          <a:p>
            <a:pPr marL="257175" indent="-257175">
              <a:buFont typeface="Arial" panose="020B0604020202020204" pitchFamily="34" charset="0"/>
              <a:buChar char="•"/>
            </a:pPr>
            <a:endParaRPr lang="en-CH" sz="1800" dirty="0">
              <a:latin typeface="+mn-lt"/>
            </a:endParaRPr>
          </a:p>
        </p:txBody>
      </p:sp>
      <p:sp>
        <p:nvSpPr>
          <p:cNvPr id="9" name="Rectangle 8">
            <a:extLst>
              <a:ext uri="{FF2B5EF4-FFF2-40B4-BE49-F238E27FC236}">
                <a16:creationId xmlns:a16="http://schemas.microsoft.com/office/drawing/2014/main" id="{941442F8-81EC-D763-9A93-493A6C96B4DE}"/>
              </a:ext>
            </a:extLst>
          </p:cNvPr>
          <p:cNvSpPr/>
          <p:nvPr/>
        </p:nvSpPr>
        <p:spPr>
          <a:xfrm>
            <a:off x="201245" y="4033434"/>
            <a:ext cx="4532144" cy="1012786"/>
          </a:xfrm>
          <a:prstGeom prst="rect">
            <a:avLst/>
          </a:prstGeom>
          <a:solidFill>
            <a:schemeClr val="bg1"/>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ZoneTexte 1">
            <a:extLst>
              <a:ext uri="{FF2B5EF4-FFF2-40B4-BE49-F238E27FC236}">
                <a16:creationId xmlns:a16="http://schemas.microsoft.com/office/drawing/2014/main" id="{07111A19-4F7F-B700-5F0C-D558EB926DD4}"/>
              </a:ext>
            </a:extLst>
          </p:cNvPr>
          <p:cNvSpPr txBox="1"/>
          <p:nvPr/>
        </p:nvSpPr>
        <p:spPr>
          <a:xfrm>
            <a:off x="8767580" y="4763942"/>
            <a:ext cx="328936" cy="248209"/>
          </a:xfrm>
          <a:prstGeom prst="rect">
            <a:avLst/>
          </a:prstGeom>
          <a:noFill/>
        </p:spPr>
        <p:txBody>
          <a:bodyPr wrap="none" rtlCol="0">
            <a:spAutoFit/>
          </a:bodyPr>
          <a:lstStyle/>
          <a:p>
            <a:r>
              <a:rPr lang="fr-FR" sz="1013" dirty="0"/>
              <a:t>23</a:t>
            </a:r>
            <a:endParaRPr lang="fr-CH" sz="1013" dirty="0"/>
          </a:p>
        </p:txBody>
      </p:sp>
    </p:spTree>
    <p:extLst>
      <p:ext uri="{BB962C8B-B14F-4D97-AF65-F5344CB8AC3E}">
        <p14:creationId xmlns:p14="http://schemas.microsoft.com/office/powerpoint/2010/main" val="266142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3397D3CB-761B-F4F2-8803-6B26CA7AE0E3}"/>
              </a:ext>
            </a:extLst>
          </p:cNvPr>
          <p:cNvSpPr>
            <a:spLocks noChangeArrowheads="1"/>
          </p:cNvSpPr>
          <p:nvPr/>
        </p:nvSpPr>
        <p:spPr bwMode="auto">
          <a:xfrm>
            <a:off x="201245" y="950712"/>
            <a:ext cx="3925179" cy="41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lIns="68519" tIns="34261" rIns="68519" bIns="3426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57175" indent="-257175">
              <a:buFont typeface="Arial" panose="020B0604020202020204" pitchFamily="34" charset="0"/>
              <a:buChar char="•"/>
            </a:pPr>
            <a:r>
              <a:rPr lang="en-US" sz="1800" dirty="0">
                <a:latin typeface="+mn-lt"/>
              </a:rPr>
              <a:t>Experiments in </a:t>
            </a:r>
            <a:r>
              <a:rPr lang="en-US" sz="1800" b="1" dirty="0">
                <a:solidFill>
                  <a:schemeClr val="accent1"/>
                </a:solidFill>
                <a:latin typeface="+mn-lt"/>
              </a:rPr>
              <a:t>wet thermally cracked </a:t>
            </a:r>
            <a:r>
              <a:rPr lang="en-US" sz="1800" dirty="0">
                <a:latin typeface="+mn-lt"/>
              </a:rPr>
              <a:t>granite:</a:t>
            </a:r>
          </a:p>
          <a:p>
            <a:pPr marL="257175" indent="-257175">
              <a:buFont typeface="Arial" panose="020B0604020202020204" pitchFamily="34" charset="0"/>
              <a:buChar char="•"/>
            </a:pPr>
            <a:r>
              <a:rPr lang="en-US" sz="1800" dirty="0" err="1">
                <a:latin typeface="+mn-lt"/>
              </a:rPr>
              <a:t>P</a:t>
            </a:r>
            <a:r>
              <a:rPr lang="en-US" sz="1800" baseline="-25000" dirty="0" err="1">
                <a:latin typeface="+mn-lt"/>
              </a:rPr>
              <a:t>eff</a:t>
            </a:r>
            <a:r>
              <a:rPr lang="en-US" sz="1800" dirty="0">
                <a:latin typeface="+mn-lt"/>
              </a:rPr>
              <a:t> = 80 MPa</a:t>
            </a:r>
          </a:p>
          <a:p>
            <a:pPr marL="257175" indent="-257175">
              <a:buFont typeface="Arial" panose="020B0604020202020204" pitchFamily="34" charset="0"/>
              <a:buChar char="•"/>
            </a:pPr>
            <a:r>
              <a:rPr lang="en-US" sz="1800" dirty="0">
                <a:latin typeface="+mn-lt"/>
              </a:rPr>
              <a:t>P</a:t>
            </a:r>
            <a:r>
              <a:rPr lang="en-US" sz="1800" baseline="-25000" dirty="0">
                <a:latin typeface="+mn-lt"/>
              </a:rPr>
              <a:t>p</a:t>
            </a:r>
            <a:r>
              <a:rPr lang="en-US" sz="1800" dirty="0">
                <a:latin typeface="+mn-lt"/>
              </a:rPr>
              <a:t> = 30 MPa of </a:t>
            </a:r>
            <a:r>
              <a:rPr lang="en-US" sz="1800" b="1" dirty="0">
                <a:solidFill>
                  <a:schemeClr val="accent2"/>
                </a:solidFill>
                <a:latin typeface="+mn-lt"/>
              </a:rPr>
              <a:t>deionized water</a:t>
            </a:r>
          </a:p>
          <a:p>
            <a:pPr marL="257175" indent="-257175">
              <a:buFont typeface="Arial" panose="020B0604020202020204" pitchFamily="34" charset="0"/>
              <a:buChar char="•"/>
            </a:pPr>
            <a:r>
              <a:rPr lang="en-US" sz="1800" dirty="0">
                <a:latin typeface="+mn-lt"/>
              </a:rPr>
              <a:t>Initial permeability around 5.10</a:t>
            </a:r>
            <a:r>
              <a:rPr lang="en-US" sz="1800" baseline="30000" dirty="0">
                <a:latin typeface="+mn-lt"/>
              </a:rPr>
              <a:t>-18</a:t>
            </a:r>
            <a:r>
              <a:rPr lang="en-US" sz="1800" dirty="0">
                <a:latin typeface="+mn-lt"/>
              </a:rPr>
              <a:t> m</a:t>
            </a:r>
            <a:r>
              <a:rPr lang="en-US" sz="1800" baseline="30000" dirty="0">
                <a:latin typeface="+mn-lt"/>
              </a:rPr>
              <a:t>2</a:t>
            </a:r>
          </a:p>
          <a:p>
            <a:pPr marL="257175" indent="-257175">
              <a:buFont typeface="Arial" panose="020B0604020202020204" pitchFamily="34" charset="0"/>
              <a:buChar char="•"/>
            </a:pPr>
            <a:endParaRPr lang="en-US" sz="1800" baseline="30000" dirty="0">
              <a:latin typeface="+mn-lt"/>
            </a:endParaRPr>
          </a:p>
          <a:p>
            <a:pPr marL="257175" indent="-257175">
              <a:buFont typeface="Arial" panose="020B0604020202020204" pitchFamily="34" charset="0"/>
              <a:buChar char="•"/>
            </a:pPr>
            <a:endParaRPr lang="en-US" sz="1800" baseline="30000" dirty="0">
              <a:latin typeface="+mn-lt"/>
            </a:endParaRPr>
          </a:p>
          <a:p>
            <a:endParaRPr lang="en-US" sz="1800" baseline="30000" dirty="0">
              <a:latin typeface="+mn-lt"/>
            </a:endParaRPr>
          </a:p>
          <a:p>
            <a:pPr marL="257175" indent="-257175">
              <a:buFont typeface="Arial" panose="020B0604020202020204" pitchFamily="34" charset="0"/>
              <a:buChar char="•"/>
            </a:pPr>
            <a:r>
              <a:rPr lang="en-US" sz="1800" dirty="0">
                <a:latin typeface="+mn-lt"/>
              </a:rPr>
              <a:t>Permeability </a:t>
            </a:r>
            <a:r>
              <a:rPr lang="en-US" sz="1800" b="1" dirty="0">
                <a:latin typeface="+mn-lt"/>
              </a:rPr>
              <a:t>decrease</a:t>
            </a:r>
            <a:r>
              <a:rPr lang="en-US" sz="1800" dirty="0">
                <a:latin typeface="+mn-lt"/>
              </a:rPr>
              <a:t> by almost </a:t>
            </a:r>
            <a:r>
              <a:rPr lang="en-US" sz="1800" b="1" dirty="0">
                <a:latin typeface="+mn-lt"/>
              </a:rPr>
              <a:t>an order of magnitude </a:t>
            </a:r>
            <a:r>
              <a:rPr lang="en-US" sz="1800" dirty="0">
                <a:latin typeface="+mn-lt"/>
              </a:rPr>
              <a:t>in less than </a:t>
            </a:r>
            <a:r>
              <a:rPr lang="en-US" sz="1800" b="1" dirty="0">
                <a:latin typeface="+mn-lt"/>
              </a:rPr>
              <a:t>12 hours </a:t>
            </a:r>
            <a:r>
              <a:rPr lang="en-US" sz="1800" dirty="0">
                <a:latin typeface="+mn-lt"/>
              </a:rPr>
              <a:t>!</a:t>
            </a:r>
          </a:p>
          <a:p>
            <a:pPr marL="257175" indent="-257175">
              <a:buFont typeface="Arial" panose="020B0604020202020204" pitchFamily="34" charset="0"/>
              <a:buChar char="•"/>
            </a:pPr>
            <a:r>
              <a:rPr lang="en-US" sz="1800" dirty="0">
                <a:latin typeface="+mn-lt"/>
              </a:rPr>
              <a:t>Phenomenon is </a:t>
            </a:r>
            <a:r>
              <a:rPr lang="en-US" sz="1800" b="1" dirty="0">
                <a:latin typeface="+mn-lt"/>
              </a:rPr>
              <a:t>chemical and not mechanical</a:t>
            </a:r>
            <a:r>
              <a:rPr lang="en-US" sz="1800" dirty="0">
                <a:latin typeface="+mn-lt"/>
              </a:rPr>
              <a:t> (occurring with inert fluid).</a:t>
            </a:r>
          </a:p>
          <a:p>
            <a:pPr marL="257175" indent="-257175">
              <a:buFont typeface="Arial" panose="020B0604020202020204" pitchFamily="34" charset="0"/>
              <a:buChar char="•"/>
            </a:pPr>
            <a:endParaRPr lang="en-CH" sz="1800" dirty="0">
              <a:latin typeface="+mn-lt"/>
            </a:endParaRPr>
          </a:p>
        </p:txBody>
      </p:sp>
      <p:pic>
        <p:nvPicPr>
          <p:cNvPr id="4" name="Picture 3">
            <a:extLst>
              <a:ext uri="{FF2B5EF4-FFF2-40B4-BE49-F238E27FC236}">
                <a16:creationId xmlns:a16="http://schemas.microsoft.com/office/drawing/2014/main" id="{D22B4460-FD9B-3267-6C54-41702AFE2FB7}"/>
              </a:ext>
            </a:extLst>
          </p:cNvPr>
          <p:cNvPicPr>
            <a:picLocks noChangeAspect="1"/>
          </p:cNvPicPr>
          <p:nvPr/>
        </p:nvPicPr>
        <p:blipFill>
          <a:blip r:embed="rId2"/>
          <a:srcRect/>
          <a:stretch/>
        </p:blipFill>
        <p:spPr>
          <a:xfrm>
            <a:off x="4765730" y="1721721"/>
            <a:ext cx="4199366" cy="3324499"/>
          </a:xfrm>
          <a:prstGeom prst="rect">
            <a:avLst/>
          </a:prstGeom>
        </p:spPr>
      </p:pic>
      <p:pic>
        <p:nvPicPr>
          <p:cNvPr id="7" name="Picture 6">
            <a:extLst>
              <a:ext uri="{FF2B5EF4-FFF2-40B4-BE49-F238E27FC236}">
                <a16:creationId xmlns:a16="http://schemas.microsoft.com/office/drawing/2014/main" id="{51204BC7-1BDA-B54D-8FBD-50C0DC1C51D7}"/>
              </a:ext>
            </a:extLst>
          </p:cNvPr>
          <p:cNvPicPr>
            <a:picLocks noChangeAspect="1"/>
          </p:cNvPicPr>
          <p:nvPr/>
        </p:nvPicPr>
        <p:blipFill>
          <a:blip r:embed="rId3"/>
          <a:srcRect/>
          <a:stretch/>
        </p:blipFill>
        <p:spPr>
          <a:xfrm>
            <a:off x="6852224" y="687200"/>
            <a:ext cx="1764725" cy="1005483"/>
          </a:xfrm>
          <a:prstGeom prst="rect">
            <a:avLst/>
          </a:prstGeom>
        </p:spPr>
      </p:pic>
      <p:sp>
        <p:nvSpPr>
          <p:cNvPr id="3" name="Title 1">
            <a:extLst>
              <a:ext uri="{FF2B5EF4-FFF2-40B4-BE49-F238E27FC236}">
                <a16:creationId xmlns:a16="http://schemas.microsoft.com/office/drawing/2014/main" id="{29E286FA-28AA-D66D-050B-48E0687B02B6}"/>
              </a:ext>
            </a:extLst>
          </p:cNvPr>
          <p:cNvSpPr txBox="1">
            <a:spLocks/>
          </p:cNvSpPr>
          <p:nvPr/>
        </p:nvSpPr>
        <p:spPr>
          <a:xfrm>
            <a:off x="0" y="32028"/>
            <a:ext cx="9144000"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a:ea typeface="+mn-ea"/>
                <a:cs typeface="+mn-cs"/>
              </a:rPr>
              <a:t>Time dependence of permeability</a:t>
            </a:r>
          </a:p>
        </p:txBody>
      </p:sp>
      <p:sp>
        <p:nvSpPr>
          <p:cNvPr id="2" name="ZoneTexte 1">
            <a:extLst>
              <a:ext uri="{FF2B5EF4-FFF2-40B4-BE49-F238E27FC236}">
                <a16:creationId xmlns:a16="http://schemas.microsoft.com/office/drawing/2014/main" id="{159FBD05-F1B6-FA1C-7671-D4C3893A7030}"/>
              </a:ext>
            </a:extLst>
          </p:cNvPr>
          <p:cNvSpPr txBox="1"/>
          <p:nvPr/>
        </p:nvSpPr>
        <p:spPr>
          <a:xfrm>
            <a:off x="8767580" y="4763942"/>
            <a:ext cx="328936" cy="248209"/>
          </a:xfrm>
          <a:prstGeom prst="rect">
            <a:avLst/>
          </a:prstGeom>
          <a:noFill/>
        </p:spPr>
        <p:txBody>
          <a:bodyPr wrap="none" rtlCol="0">
            <a:spAutoFit/>
          </a:bodyPr>
          <a:lstStyle/>
          <a:p>
            <a:r>
              <a:rPr lang="fr-FR" sz="1013" dirty="0"/>
              <a:t>24</a:t>
            </a:r>
            <a:endParaRPr lang="fr-CH" sz="1013" dirty="0"/>
          </a:p>
        </p:txBody>
      </p:sp>
    </p:spTree>
    <p:extLst>
      <p:ext uri="{BB962C8B-B14F-4D97-AF65-F5344CB8AC3E}">
        <p14:creationId xmlns:p14="http://schemas.microsoft.com/office/powerpoint/2010/main" val="334069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id="{3397D3CB-761B-F4F2-8803-6B26CA7AE0E3}"/>
              </a:ext>
            </a:extLst>
          </p:cNvPr>
          <p:cNvSpPr>
            <a:spLocks noChangeArrowheads="1"/>
          </p:cNvSpPr>
          <p:nvPr/>
        </p:nvSpPr>
        <p:spPr bwMode="auto">
          <a:xfrm>
            <a:off x="201245" y="950712"/>
            <a:ext cx="3925179" cy="41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txBody>
          <a:bodyPr lIns="68519" tIns="34261" rIns="68519" bIns="3426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57175" indent="-257175">
              <a:buFont typeface="Arial" panose="020B0604020202020204" pitchFamily="34" charset="0"/>
              <a:buChar char="•"/>
            </a:pPr>
            <a:r>
              <a:rPr lang="en-US" sz="1800" dirty="0">
                <a:latin typeface="+mn-lt"/>
              </a:rPr>
              <a:t>Experiments in </a:t>
            </a:r>
            <a:r>
              <a:rPr lang="en-US" sz="1800" b="1" dirty="0">
                <a:solidFill>
                  <a:schemeClr val="accent1"/>
                </a:solidFill>
                <a:latin typeface="+mn-lt"/>
              </a:rPr>
              <a:t>wet thermally cracked </a:t>
            </a:r>
            <a:r>
              <a:rPr lang="en-US" sz="1800" dirty="0">
                <a:latin typeface="+mn-lt"/>
              </a:rPr>
              <a:t>granite:</a:t>
            </a:r>
          </a:p>
          <a:p>
            <a:pPr marL="257175" indent="-257175">
              <a:buFont typeface="Arial" panose="020B0604020202020204" pitchFamily="34" charset="0"/>
              <a:buChar char="•"/>
            </a:pPr>
            <a:r>
              <a:rPr lang="en-US" sz="1800" dirty="0" err="1">
                <a:latin typeface="+mn-lt"/>
              </a:rPr>
              <a:t>P</a:t>
            </a:r>
            <a:r>
              <a:rPr lang="en-US" sz="1800" baseline="-25000" dirty="0" err="1">
                <a:latin typeface="+mn-lt"/>
              </a:rPr>
              <a:t>eff</a:t>
            </a:r>
            <a:r>
              <a:rPr lang="en-US" sz="1800" dirty="0">
                <a:latin typeface="+mn-lt"/>
              </a:rPr>
              <a:t> = 80 MPa</a:t>
            </a:r>
          </a:p>
          <a:p>
            <a:pPr marL="257175" indent="-257175">
              <a:buFont typeface="Arial" panose="020B0604020202020204" pitchFamily="34" charset="0"/>
              <a:buChar char="•"/>
            </a:pPr>
            <a:r>
              <a:rPr lang="en-US" sz="1800" dirty="0">
                <a:latin typeface="+mn-lt"/>
              </a:rPr>
              <a:t>P</a:t>
            </a:r>
            <a:r>
              <a:rPr lang="en-US" sz="1800" baseline="-25000" dirty="0">
                <a:latin typeface="+mn-lt"/>
              </a:rPr>
              <a:t>p</a:t>
            </a:r>
            <a:r>
              <a:rPr lang="en-US" sz="1800" dirty="0">
                <a:latin typeface="+mn-lt"/>
              </a:rPr>
              <a:t> = 30 MPa of </a:t>
            </a:r>
            <a:r>
              <a:rPr lang="en-US" sz="1800" b="1" dirty="0">
                <a:solidFill>
                  <a:schemeClr val="accent2"/>
                </a:solidFill>
                <a:latin typeface="+mn-lt"/>
              </a:rPr>
              <a:t>deionized water</a:t>
            </a:r>
          </a:p>
          <a:p>
            <a:pPr marL="257175" indent="-257175">
              <a:buFont typeface="Arial" panose="020B0604020202020204" pitchFamily="34" charset="0"/>
              <a:buChar char="•"/>
            </a:pPr>
            <a:r>
              <a:rPr lang="en-US" sz="1800" dirty="0">
                <a:latin typeface="+mn-lt"/>
              </a:rPr>
              <a:t>Initial permeability around 5.10</a:t>
            </a:r>
            <a:r>
              <a:rPr lang="en-US" sz="1800" baseline="30000" dirty="0">
                <a:latin typeface="+mn-lt"/>
              </a:rPr>
              <a:t>-18</a:t>
            </a:r>
            <a:r>
              <a:rPr lang="en-US" sz="1800" dirty="0">
                <a:latin typeface="+mn-lt"/>
              </a:rPr>
              <a:t> m</a:t>
            </a:r>
            <a:r>
              <a:rPr lang="en-US" sz="1800" baseline="30000" dirty="0">
                <a:latin typeface="+mn-lt"/>
              </a:rPr>
              <a:t>2</a:t>
            </a:r>
          </a:p>
          <a:p>
            <a:pPr marL="257175" indent="-257175">
              <a:buFont typeface="Arial" panose="020B0604020202020204" pitchFamily="34" charset="0"/>
              <a:buChar char="•"/>
            </a:pPr>
            <a:endParaRPr lang="en-US" sz="1800" baseline="30000" dirty="0">
              <a:latin typeface="+mn-lt"/>
            </a:endParaRPr>
          </a:p>
          <a:p>
            <a:pPr marL="257175" indent="-257175">
              <a:buFont typeface="Arial" panose="020B0604020202020204" pitchFamily="34" charset="0"/>
              <a:buChar char="•"/>
            </a:pPr>
            <a:endParaRPr lang="en-US" sz="1800" baseline="30000" dirty="0">
              <a:latin typeface="+mn-lt"/>
            </a:endParaRPr>
          </a:p>
          <a:p>
            <a:endParaRPr lang="en-US" sz="1800" baseline="30000" dirty="0">
              <a:latin typeface="+mn-lt"/>
            </a:endParaRPr>
          </a:p>
          <a:p>
            <a:pPr marL="257175" indent="-257175">
              <a:buFont typeface="Arial" panose="020B0604020202020204" pitchFamily="34" charset="0"/>
              <a:buChar char="•"/>
            </a:pPr>
            <a:r>
              <a:rPr lang="en-US" sz="1800" dirty="0">
                <a:latin typeface="+mn-lt"/>
              </a:rPr>
              <a:t>Permeability </a:t>
            </a:r>
            <a:r>
              <a:rPr lang="en-US" sz="1800" b="1" dirty="0">
                <a:latin typeface="+mn-lt"/>
              </a:rPr>
              <a:t>decrease</a:t>
            </a:r>
            <a:r>
              <a:rPr lang="en-US" sz="1800" dirty="0">
                <a:latin typeface="+mn-lt"/>
              </a:rPr>
              <a:t> by almost </a:t>
            </a:r>
            <a:r>
              <a:rPr lang="en-US" sz="1800" b="1" dirty="0">
                <a:latin typeface="+mn-lt"/>
              </a:rPr>
              <a:t>an order of magnitude </a:t>
            </a:r>
            <a:r>
              <a:rPr lang="en-US" sz="1800" dirty="0">
                <a:latin typeface="+mn-lt"/>
              </a:rPr>
              <a:t>in less than </a:t>
            </a:r>
            <a:r>
              <a:rPr lang="en-US" sz="1800" b="1" dirty="0">
                <a:latin typeface="+mn-lt"/>
              </a:rPr>
              <a:t>12 hours </a:t>
            </a:r>
            <a:r>
              <a:rPr lang="en-US" sz="1800" dirty="0">
                <a:latin typeface="+mn-lt"/>
              </a:rPr>
              <a:t>!</a:t>
            </a:r>
          </a:p>
          <a:p>
            <a:pPr marL="257175" indent="-257175">
              <a:buFont typeface="Arial" panose="020B0604020202020204" pitchFamily="34" charset="0"/>
              <a:buChar char="•"/>
            </a:pPr>
            <a:r>
              <a:rPr lang="en-US" sz="1800" dirty="0">
                <a:latin typeface="+mn-lt"/>
              </a:rPr>
              <a:t>Phenomenon is </a:t>
            </a:r>
            <a:r>
              <a:rPr lang="en-US" sz="1800" b="1" dirty="0">
                <a:latin typeface="+mn-lt"/>
              </a:rPr>
              <a:t>chemical and not mechanical</a:t>
            </a:r>
            <a:r>
              <a:rPr lang="en-US" sz="1800" dirty="0">
                <a:latin typeface="+mn-lt"/>
              </a:rPr>
              <a:t> (occurring with inert fluid).</a:t>
            </a:r>
          </a:p>
          <a:p>
            <a:pPr marL="257175" indent="-257175">
              <a:buFont typeface="Arial" panose="020B0604020202020204" pitchFamily="34" charset="0"/>
              <a:buChar char="•"/>
            </a:pPr>
            <a:endParaRPr lang="en-CH" sz="1800" dirty="0">
              <a:latin typeface="+mn-lt"/>
            </a:endParaRPr>
          </a:p>
        </p:txBody>
      </p:sp>
      <p:pic>
        <p:nvPicPr>
          <p:cNvPr id="4" name="Picture 3">
            <a:extLst>
              <a:ext uri="{FF2B5EF4-FFF2-40B4-BE49-F238E27FC236}">
                <a16:creationId xmlns:a16="http://schemas.microsoft.com/office/drawing/2014/main" id="{D22B4460-FD9B-3267-6C54-41702AFE2FB7}"/>
              </a:ext>
            </a:extLst>
          </p:cNvPr>
          <p:cNvPicPr>
            <a:picLocks noChangeAspect="1"/>
          </p:cNvPicPr>
          <p:nvPr/>
        </p:nvPicPr>
        <p:blipFill>
          <a:blip r:embed="rId2"/>
          <a:srcRect/>
          <a:stretch/>
        </p:blipFill>
        <p:spPr>
          <a:xfrm>
            <a:off x="4765730" y="1721721"/>
            <a:ext cx="4199366" cy="3324499"/>
          </a:xfrm>
          <a:prstGeom prst="rect">
            <a:avLst/>
          </a:prstGeom>
        </p:spPr>
      </p:pic>
      <p:pic>
        <p:nvPicPr>
          <p:cNvPr id="7" name="Picture 6">
            <a:extLst>
              <a:ext uri="{FF2B5EF4-FFF2-40B4-BE49-F238E27FC236}">
                <a16:creationId xmlns:a16="http://schemas.microsoft.com/office/drawing/2014/main" id="{51204BC7-1BDA-B54D-8FBD-50C0DC1C51D7}"/>
              </a:ext>
            </a:extLst>
          </p:cNvPr>
          <p:cNvPicPr>
            <a:picLocks noChangeAspect="1"/>
          </p:cNvPicPr>
          <p:nvPr/>
        </p:nvPicPr>
        <p:blipFill>
          <a:blip r:embed="rId3"/>
          <a:srcRect/>
          <a:stretch/>
        </p:blipFill>
        <p:spPr>
          <a:xfrm>
            <a:off x="6852224" y="687200"/>
            <a:ext cx="1764725" cy="1005483"/>
          </a:xfrm>
          <a:prstGeom prst="rect">
            <a:avLst/>
          </a:prstGeom>
        </p:spPr>
      </p:pic>
      <p:sp>
        <p:nvSpPr>
          <p:cNvPr id="3" name="Title 1">
            <a:extLst>
              <a:ext uri="{FF2B5EF4-FFF2-40B4-BE49-F238E27FC236}">
                <a16:creationId xmlns:a16="http://schemas.microsoft.com/office/drawing/2014/main" id="{29E286FA-28AA-D66D-050B-48E0687B02B6}"/>
              </a:ext>
            </a:extLst>
          </p:cNvPr>
          <p:cNvSpPr txBox="1">
            <a:spLocks/>
          </p:cNvSpPr>
          <p:nvPr/>
        </p:nvSpPr>
        <p:spPr>
          <a:xfrm>
            <a:off x="0" y="32028"/>
            <a:ext cx="9144000"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a:ea typeface="+mn-ea"/>
                <a:cs typeface="+mn-cs"/>
              </a:rPr>
              <a:t>Time dependence of permeability</a:t>
            </a:r>
          </a:p>
        </p:txBody>
      </p:sp>
      <p:sp>
        <p:nvSpPr>
          <p:cNvPr id="2" name="ZoneTexte 1">
            <a:extLst>
              <a:ext uri="{FF2B5EF4-FFF2-40B4-BE49-F238E27FC236}">
                <a16:creationId xmlns:a16="http://schemas.microsoft.com/office/drawing/2014/main" id="{FB842EB9-5B0A-7126-F361-9EF7AC2A8035}"/>
              </a:ext>
            </a:extLst>
          </p:cNvPr>
          <p:cNvSpPr txBox="1"/>
          <p:nvPr/>
        </p:nvSpPr>
        <p:spPr>
          <a:xfrm>
            <a:off x="364148" y="1371600"/>
            <a:ext cx="8415704" cy="2585323"/>
          </a:xfrm>
          <a:prstGeom prst="rect">
            <a:avLst/>
          </a:prstGeom>
          <a:solidFill>
            <a:schemeClr val="bg1"/>
          </a:solidFill>
          <a:ln w="57150">
            <a:solidFill>
              <a:schemeClr val="tx1"/>
            </a:solidFill>
          </a:ln>
        </p:spPr>
        <p:txBody>
          <a:bodyPr wrap="square" rtlCol="0">
            <a:spAutoFit/>
          </a:bodyPr>
          <a:lstStyle>
            <a:defPPr>
              <a:defRPr lang="fr-FR"/>
            </a:defPPr>
            <a:lvl1pPr indent="0" algn="ctr">
              <a:buFont typeface="Arial" panose="020B0604020202020204" pitchFamily="34" charset="0"/>
              <a:buNone/>
              <a:defRPr sz="5400"/>
            </a:lvl1pPr>
          </a:lstStyle>
          <a:p>
            <a:endParaRPr lang="fr-FR" sz="4050" dirty="0"/>
          </a:p>
          <a:p>
            <a:r>
              <a:rPr lang="fr-FR" sz="4050" dirty="0"/>
              <a:t>How to </a:t>
            </a:r>
            <a:r>
              <a:rPr lang="fr-FR" sz="4050" dirty="0" err="1"/>
              <a:t>enhance</a:t>
            </a:r>
            <a:r>
              <a:rPr lang="fr-FR" sz="4050" dirty="0"/>
              <a:t> </a:t>
            </a:r>
            <a:r>
              <a:rPr lang="fr-FR" sz="4050" dirty="0" err="1"/>
              <a:t>permeability</a:t>
            </a:r>
            <a:r>
              <a:rPr lang="fr-FR" sz="4050" dirty="0"/>
              <a:t> at BDT?</a:t>
            </a:r>
          </a:p>
          <a:p>
            <a:endParaRPr lang="fr-CH" sz="4050" dirty="0"/>
          </a:p>
        </p:txBody>
      </p:sp>
      <p:sp>
        <p:nvSpPr>
          <p:cNvPr id="5" name="ZoneTexte 4">
            <a:extLst>
              <a:ext uri="{FF2B5EF4-FFF2-40B4-BE49-F238E27FC236}">
                <a16:creationId xmlns:a16="http://schemas.microsoft.com/office/drawing/2014/main" id="{AAAED01A-D58A-90DB-99E9-D2AAA132CA00}"/>
              </a:ext>
            </a:extLst>
          </p:cNvPr>
          <p:cNvSpPr txBox="1"/>
          <p:nvPr/>
        </p:nvSpPr>
        <p:spPr>
          <a:xfrm>
            <a:off x="8767580" y="4763942"/>
            <a:ext cx="328936" cy="248209"/>
          </a:xfrm>
          <a:prstGeom prst="rect">
            <a:avLst/>
          </a:prstGeom>
          <a:noFill/>
        </p:spPr>
        <p:txBody>
          <a:bodyPr wrap="none" rtlCol="0">
            <a:spAutoFit/>
          </a:bodyPr>
          <a:lstStyle/>
          <a:p>
            <a:r>
              <a:rPr lang="fr-FR" sz="1013" dirty="0"/>
              <a:t>24</a:t>
            </a:r>
            <a:endParaRPr lang="fr-CH" sz="1013" dirty="0"/>
          </a:p>
        </p:txBody>
      </p:sp>
    </p:spTree>
    <p:extLst>
      <p:ext uri="{BB962C8B-B14F-4D97-AF65-F5344CB8AC3E}">
        <p14:creationId xmlns:p14="http://schemas.microsoft.com/office/powerpoint/2010/main" val="5115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8B921F3-7347-AB36-153F-516D07B082AC}"/>
              </a:ext>
            </a:extLst>
          </p:cNvPr>
          <p:cNvSpPr txBox="1"/>
          <p:nvPr/>
        </p:nvSpPr>
        <p:spPr>
          <a:xfrm>
            <a:off x="0" y="0"/>
            <a:ext cx="9144000" cy="461665"/>
          </a:xfrm>
          <a:prstGeom prst="rect">
            <a:avLst/>
          </a:prstGeom>
          <a:noFill/>
        </p:spPr>
        <p:txBody>
          <a:bodyPr wrap="square">
            <a:spAutoFit/>
          </a:bodyPr>
          <a:lstStyle/>
          <a:p>
            <a:pPr algn="ctr"/>
            <a:r>
              <a:rPr lang="fr-CH" sz="2400" b="1" dirty="0">
                <a:solidFill>
                  <a:srgbClr val="413C3A"/>
                </a:solidFill>
                <a:latin typeface="Arial"/>
              </a:rPr>
              <a:t>Main questions </a:t>
            </a:r>
          </a:p>
        </p:txBody>
      </p:sp>
      <p:sp>
        <p:nvSpPr>
          <p:cNvPr id="5" name="ZoneTexte 4">
            <a:extLst>
              <a:ext uri="{FF2B5EF4-FFF2-40B4-BE49-F238E27FC236}">
                <a16:creationId xmlns:a16="http://schemas.microsoft.com/office/drawing/2014/main" id="{2FBE8749-5E14-4650-995A-861FDEEA7139}"/>
              </a:ext>
            </a:extLst>
          </p:cNvPr>
          <p:cNvSpPr txBox="1"/>
          <p:nvPr/>
        </p:nvSpPr>
        <p:spPr>
          <a:xfrm>
            <a:off x="342900" y="1000237"/>
            <a:ext cx="7795260" cy="1027589"/>
          </a:xfrm>
          <a:prstGeom prst="rect">
            <a:avLst/>
          </a:prstGeom>
          <a:noFill/>
        </p:spPr>
        <p:txBody>
          <a:bodyPr wrap="square">
            <a:spAutoFit/>
          </a:bodyPr>
          <a:lstStyle/>
          <a:p>
            <a:pPr marL="214313" indent="-214313">
              <a:buFontTx/>
              <a:buChar char="-"/>
            </a:pPr>
            <a:endParaRPr lang="fr-CH" sz="1013" dirty="0"/>
          </a:p>
          <a:p>
            <a:pPr marL="214313" indent="-214313">
              <a:buFontTx/>
              <a:buChar char="-"/>
            </a:pPr>
            <a:endParaRPr lang="fr-CH" sz="1013" dirty="0"/>
          </a:p>
          <a:p>
            <a:endParaRPr lang="fr-CH" sz="1013" dirty="0"/>
          </a:p>
          <a:p>
            <a:pPr marL="214313" indent="-214313">
              <a:buFontTx/>
              <a:buChar char="-"/>
            </a:pPr>
            <a:endParaRPr lang="fr-CH" sz="1013" dirty="0"/>
          </a:p>
          <a:p>
            <a:pPr marL="214313" indent="-214313">
              <a:buFontTx/>
              <a:buChar char="-"/>
            </a:pPr>
            <a:endParaRPr lang="fr-CH" sz="1013" dirty="0"/>
          </a:p>
          <a:p>
            <a:endParaRPr lang="fr-CH" sz="1013" dirty="0"/>
          </a:p>
        </p:txBody>
      </p:sp>
      <p:sp>
        <p:nvSpPr>
          <p:cNvPr id="7" name="ZoneTexte 6">
            <a:extLst>
              <a:ext uri="{FF2B5EF4-FFF2-40B4-BE49-F238E27FC236}">
                <a16:creationId xmlns:a16="http://schemas.microsoft.com/office/drawing/2014/main" id="{9BB4C059-C549-9773-4C36-5DBA0CF9F927}"/>
              </a:ext>
            </a:extLst>
          </p:cNvPr>
          <p:cNvSpPr txBox="1"/>
          <p:nvPr/>
        </p:nvSpPr>
        <p:spPr>
          <a:xfrm>
            <a:off x="274320" y="1000237"/>
            <a:ext cx="8526780" cy="3457037"/>
          </a:xfrm>
          <a:prstGeom prst="rect">
            <a:avLst/>
          </a:prstGeom>
          <a:noFill/>
        </p:spPr>
        <p:txBody>
          <a:bodyPr wrap="square">
            <a:spAutoFit/>
          </a:bodyPr>
          <a:lstStyle/>
          <a:p>
            <a:pPr marL="214313" indent="-214313">
              <a:buFontTx/>
              <a:buChar char="-"/>
            </a:pPr>
            <a:r>
              <a:rPr lang="en-US" sz="2100" dirty="0"/>
              <a:t>At what depth is the brittle-ductile transition (BDT) located, can supercritical fluid extraction possible?</a:t>
            </a:r>
          </a:p>
          <a:p>
            <a:pPr marL="214313" indent="-214313">
              <a:buFontTx/>
              <a:buChar char="-"/>
            </a:pPr>
            <a:endParaRPr lang="en-US" sz="2100" dirty="0"/>
          </a:p>
          <a:p>
            <a:pPr marL="214313" indent="-214313">
              <a:buFontTx/>
              <a:buChar char="-"/>
            </a:pPr>
            <a:r>
              <a:rPr lang="en-US" sz="2100" dirty="0"/>
              <a:t>How does off-fault ductile deformation affect geothermal reservoir porosity and permeability?</a:t>
            </a:r>
          </a:p>
          <a:p>
            <a:pPr marL="214313" indent="-214313">
              <a:buFontTx/>
              <a:buChar char="-"/>
            </a:pPr>
            <a:endParaRPr lang="en-US" sz="2100" dirty="0"/>
          </a:p>
          <a:p>
            <a:pPr marL="214313" indent="-214313">
              <a:buFontTx/>
              <a:buChar char="-"/>
            </a:pPr>
            <a:r>
              <a:rPr lang="en-US" sz="2100" dirty="0">
                <a:solidFill>
                  <a:schemeClr val="accent2"/>
                </a:solidFill>
              </a:rPr>
              <a:t>How does off-fault ductile deformation affect mode I and mode II fractures propagation/stability?</a:t>
            </a:r>
          </a:p>
          <a:p>
            <a:pPr marL="214313" indent="-214313">
              <a:buFontTx/>
              <a:buChar char="-"/>
            </a:pPr>
            <a:endParaRPr lang="en-US" sz="1013" dirty="0"/>
          </a:p>
          <a:p>
            <a:pPr marL="214313" indent="-214313">
              <a:buFontTx/>
              <a:buChar char="-"/>
            </a:pPr>
            <a:endParaRPr lang="en-US" sz="1013" dirty="0"/>
          </a:p>
          <a:p>
            <a:pPr marL="214313" indent="-214313">
              <a:buFontTx/>
              <a:buChar char="-"/>
            </a:pPr>
            <a:endParaRPr lang="en-US" sz="1013" dirty="0"/>
          </a:p>
          <a:p>
            <a:pPr marL="214313" indent="-214313">
              <a:buFontTx/>
              <a:buChar char="-"/>
            </a:pPr>
            <a:endParaRPr lang="en-US" sz="1013" dirty="0"/>
          </a:p>
          <a:p>
            <a:pPr marL="214313" indent="-214313">
              <a:buFontTx/>
              <a:buChar char="-"/>
            </a:pPr>
            <a:endParaRPr lang="en-US" sz="1013" dirty="0"/>
          </a:p>
        </p:txBody>
      </p:sp>
    </p:spTree>
    <p:extLst>
      <p:ext uri="{BB962C8B-B14F-4D97-AF65-F5344CB8AC3E}">
        <p14:creationId xmlns:p14="http://schemas.microsoft.com/office/powerpoint/2010/main" val="103423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A70E-A2CE-E0E9-6219-08C3E079F646}"/>
              </a:ext>
            </a:extLst>
          </p:cNvPr>
          <p:cNvSpPr txBox="1">
            <a:spLocks/>
          </p:cNvSpPr>
          <p:nvPr/>
        </p:nvSpPr>
        <p:spPr>
          <a:xfrm>
            <a:off x="0" y="192048"/>
            <a:ext cx="9144000" cy="5623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a:ea typeface="+mn-ea"/>
                <a:cs typeface="+mn-cs"/>
              </a:rPr>
              <a:t>Methods to enhance permeability</a:t>
            </a:r>
          </a:p>
        </p:txBody>
      </p:sp>
      <p:sp>
        <p:nvSpPr>
          <p:cNvPr id="11" name="Ellipse 10">
            <a:extLst>
              <a:ext uri="{FF2B5EF4-FFF2-40B4-BE49-F238E27FC236}">
                <a16:creationId xmlns:a16="http://schemas.microsoft.com/office/drawing/2014/main" id="{3E532A3A-190B-5E45-9C74-4F30FB89B99D}"/>
              </a:ext>
            </a:extLst>
          </p:cNvPr>
          <p:cNvSpPr/>
          <p:nvPr/>
        </p:nvSpPr>
        <p:spPr>
          <a:xfrm>
            <a:off x="1894274" y="2194560"/>
            <a:ext cx="1658551" cy="577970"/>
          </a:xfrm>
          <a:custGeom>
            <a:avLst/>
            <a:gdLst>
              <a:gd name="connsiteX0" fmla="*/ 0 w 3037840"/>
              <a:gd name="connsiteY0" fmla="*/ 374892 h 749784"/>
              <a:gd name="connsiteX1" fmla="*/ 1518920 w 3037840"/>
              <a:gd name="connsiteY1" fmla="*/ 0 h 749784"/>
              <a:gd name="connsiteX2" fmla="*/ 3037840 w 3037840"/>
              <a:gd name="connsiteY2" fmla="*/ 374892 h 749784"/>
              <a:gd name="connsiteX3" fmla="*/ 1518920 w 3037840"/>
              <a:gd name="connsiteY3" fmla="*/ 749784 h 749784"/>
              <a:gd name="connsiteX4" fmla="*/ 0 w 3037840"/>
              <a:gd name="connsiteY4" fmla="*/ 374892 h 749784"/>
              <a:gd name="connsiteX0" fmla="*/ 44313 w 1680073"/>
              <a:gd name="connsiteY0" fmla="*/ 571354 h 767540"/>
              <a:gd name="connsiteX1" fmla="*/ 161153 w 1680073"/>
              <a:gd name="connsiteY1" fmla="*/ 3422 h 767540"/>
              <a:gd name="connsiteX2" fmla="*/ 1680073 w 1680073"/>
              <a:gd name="connsiteY2" fmla="*/ 378314 h 767540"/>
              <a:gd name="connsiteX3" fmla="*/ 161153 w 1680073"/>
              <a:gd name="connsiteY3" fmla="*/ 753206 h 767540"/>
              <a:gd name="connsiteX4" fmla="*/ 44313 w 1680073"/>
              <a:gd name="connsiteY4" fmla="*/ 571354 h 767540"/>
              <a:gd name="connsiteX0" fmla="*/ 3951 w 1761631"/>
              <a:gd name="connsiteY0" fmla="*/ 344544 h 750025"/>
              <a:gd name="connsiteX1" fmla="*/ 242711 w 1761631"/>
              <a:gd name="connsiteY1" fmla="*/ 132 h 750025"/>
              <a:gd name="connsiteX2" fmla="*/ 1761631 w 1761631"/>
              <a:gd name="connsiteY2" fmla="*/ 375024 h 750025"/>
              <a:gd name="connsiteX3" fmla="*/ 242711 w 1761631"/>
              <a:gd name="connsiteY3" fmla="*/ 749916 h 750025"/>
              <a:gd name="connsiteX4" fmla="*/ 3951 w 1761631"/>
              <a:gd name="connsiteY4" fmla="*/ 344544 h 750025"/>
              <a:gd name="connsiteX0" fmla="*/ 701 w 1789784"/>
              <a:gd name="connsiteY0" fmla="*/ 334497 h 750219"/>
              <a:gd name="connsiteX1" fmla="*/ 270864 w 1789784"/>
              <a:gd name="connsiteY1" fmla="*/ 245 h 750219"/>
              <a:gd name="connsiteX2" fmla="*/ 1789784 w 1789784"/>
              <a:gd name="connsiteY2" fmla="*/ 375137 h 750219"/>
              <a:gd name="connsiteX3" fmla="*/ 270864 w 1789784"/>
              <a:gd name="connsiteY3" fmla="*/ 750029 h 750219"/>
              <a:gd name="connsiteX4" fmla="*/ 701 w 1789784"/>
              <a:gd name="connsiteY4" fmla="*/ 334497 h 750219"/>
              <a:gd name="connsiteX0" fmla="*/ 189865 w 1708785"/>
              <a:gd name="connsiteY0" fmla="*/ 760205 h 770626"/>
              <a:gd name="connsiteX1" fmla="*/ 189865 w 1708785"/>
              <a:gd name="connsiteY1" fmla="*/ 10421 h 770626"/>
              <a:gd name="connsiteX2" fmla="*/ 1708785 w 1708785"/>
              <a:gd name="connsiteY2" fmla="*/ 385313 h 770626"/>
              <a:gd name="connsiteX3" fmla="*/ 189865 w 1708785"/>
              <a:gd name="connsiteY3" fmla="*/ 760205 h 770626"/>
            </a:gdLst>
            <a:ahLst/>
            <a:cxnLst>
              <a:cxn ang="0">
                <a:pos x="connsiteX0" y="connsiteY0"/>
              </a:cxn>
              <a:cxn ang="0">
                <a:pos x="connsiteX1" y="connsiteY1"/>
              </a:cxn>
              <a:cxn ang="0">
                <a:pos x="connsiteX2" y="connsiteY2"/>
              </a:cxn>
              <a:cxn ang="0">
                <a:pos x="connsiteX3" y="connsiteY3"/>
              </a:cxn>
            </a:cxnLst>
            <a:rect l="l" t="t" r="r" b="b"/>
            <a:pathLst>
              <a:path w="1708785" h="770626">
                <a:moveTo>
                  <a:pt x="189865" y="760205"/>
                </a:moveTo>
                <a:cubicBezTo>
                  <a:pt x="-63288" y="697723"/>
                  <a:pt x="-63288" y="72903"/>
                  <a:pt x="189865" y="10421"/>
                </a:cubicBezTo>
                <a:cubicBezTo>
                  <a:pt x="443018" y="-52061"/>
                  <a:pt x="1708785" y="178266"/>
                  <a:pt x="1708785" y="385313"/>
                </a:cubicBezTo>
                <a:cubicBezTo>
                  <a:pt x="1708785" y="592360"/>
                  <a:pt x="443018" y="822687"/>
                  <a:pt x="189865" y="760205"/>
                </a:cubicBezTo>
                <a:close/>
              </a:path>
            </a:pathLst>
          </a:custGeom>
          <a:solidFill>
            <a:schemeClr val="accent2">
              <a:lumMod val="60000"/>
              <a:lumOff val="40000"/>
            </a:schemeClr>
          </a:solidFill>
          <a:ln w="57150">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CH" sz="1013"/>
          </a:p>
        </p:txBody>
      </p:sp>
      <p:sp>
        <p:nvSpPr>
          <p:cNvPr id="12" name="Rectangle 11">
            <a:extLst>
              <a:ext uri="{FF2B5EF4-FFF2-40B4-BE49-F238E27FC236}">
                <a16:creationId xmlns:a16="http://schemas.microsoft.com/office/drawing/2014/main" id="{92F671CC-3AF9-FCAA-0B1C-182CBB34A304}"/>
              </a:ext>
            </a:extLst>
          </p:cNvPr>
          <p:cNvSpPr/>
          <p:nvPr/>
        </p:nvSpPr>
        <p:spPr>
          <a:xfrm>
            <a:off x="1647771" y="2068554"/>
            <a:ext cx="464820" cy="9829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013"/>
          </a:p>
        </p:txBody>
      </p:sp>
      <p:sp>
        <p:nvSpPr>
          <p:cNvPr id="13" name="ZoneTexte 12">
            <a:extLst>
              <a:ext uri="{FF2B5EF4-FFF2-40B4-BE49-F238E27FC236}">
                <a16:creationId xmlns:a16="http://schemas.microsoft.com/office/drawing/2014/main" id="{752F6682-CEF1-B9F0-2914-ABDB2F13C7BB}"/>
              </a:ext>
            </a:extLst>
          </p:cNvPr>
          <p:cNvSpPr txBox="1"/>
          <p:nvPr/>
        </p:nvSpPr>
        <p:spPr>
          <a:xfrm>
            <a:off x="2920311" y="2950932"/>
            <a:ext cx="535724" cy="248209"/>
          </a:xfrm>
          <a:prstGeom prst="rect">
            <a:avLst/>
          </a:prstGeom>
          <a:noFill/>
        </p:spPr>
        <p:txBody>
          <a:bodyPr wrap="none" rtlCol="0">
            <a:spAutoFit/>
          </a:bodyPr>
          <a:lstStyle/>
          <a:p>
            <a:r>
              <a:rPr lang="fr-FR" sz="1013" dirty="0"/>
              <a:t>P&gt; </a:t>
            </a:r>
            <a:r>
              <a:rPr lang="el-GR" sz="1013" dirty="0"/>
              <a:t>σ</a:t>
            </a:r>
            <a:r>
              <a:rPr lang="fr-FR" sz="1013" dirty="0"/>
              <a:t>3</a:t>
            </a:r>
            <a:endParaRPr lang="fr-CH" sz="1013" dirty="0"/>
          </a:p>
        </p:txBody>
      </p:sp>
      <p:sp>
        <p:nvSpPr>
          <p:cNvPr id="14" name="Flèche : bas 13">
            <a:extLst>
              <a:ext uri="{FF2B5EF4-FFF2-40B4-BE49-F238E27FC236}">
                <a16:creationId xmlns:a16="http://schemas.microsoft.com/office/drawing/2014/main" id="{4514365C-4710-829E-F817-0A4A9048ECD5}"/>
              </a:ext>
            </a:extLst>
          </p:cNvPr>
          <p:cNvSpPr/>
          <p:nvPr/>
        </p:nvSpPr>
        <p:spPr>
          <a:xfrm rot="5400000">
            <a:off x="3766131" y="2324958"/>
            <a:ext cx="312420" cy="3695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013"/>
          </a:p>
        </p:txBody>
      </p:sp>
      <p:sp>
        <p:nvSpPr>
          <p:cNvPr id="15" name="ZoneTexte 14">
            <a:extLst>
              <a:ext uri="{FF2B5EF4-FFF2-40B4-BE49-F238E27FC236}">
                <a16:creationId xmlns:a16="http://schemas.microsoft.com/office/drawing/2014/main" id="{A04BC084-8DE1-E52A-7DF2-0D4CC62ED728}"/>
              </a:ext>
            </a:extLst>
          </p:cNvPr>
          <p:cNvSpPr txBox="1"/>
          <p:nvPr/>
        </p:nvSpPr>
        <p:spPr>
          <a:xfrm>
            <a:off x="3799220" y="2098623"/>
            <a:ext cx="336952" cy="248209"/>
          </a:xfrm>
          <a:prstGeom prst="rect">
            <a:avLst/>
          </a:prstGeom>
          <a:noFill/>
        </p:spPr>
        <p:txBody>
          <a:bodyPr wrap="none" rtlCol="0">
            <a:spAutoFit/>
          </a:bodyPr>
          <a:lstStyle/>
          <a:p>
            <a:r>
              <a:rPr lang="el-GR" sz="1013" dirty="0"/>
              <a:t>σ</a:t>
            </a:r>
            <a:r>
              <a:rPr lang="fr-FR" sz="1013" dirty="0"/>
              <a:t>1</a:t>
            </a:r>
            <a:endParaRPr lang="fr-CH" sz="1013" dirty="0"/>
          </a:p>
        </p:txBody>
      </p:sp>
      <p:sp>
        <p:nvSpPr>
          <p:cNvPr id="16" name="Flèche : bas 15">
            <a:extLst>
              <a:ext uri="{FF2B5EF4-FFF2-40B4-BE49-F238E27FC236}">
                <a16:creationId xmlns:a16="http://schemas.microsoft.com/office/drawing/2014/main" id="{506D2C0F-71C0-F5A5-8674-061878DFE9E2}"/>
              </a:ext>
            </a:extLst>
          </p:cNvPr>
          <p:cNvSpPr/>
          <p:nvPr/>
        </p:nvSpPr>
        <p:spPr>
          <a:xfrm>
            <a:off x="2364051" y="1775087"/>
            <a:ext cx="312420" cy="36957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CH" sz="1013"/>
          </a:p>
        </p:txBody>
      </p:sp>
      <p:sp>
        <p:nvSpPr>
          <p:cNvPr id="17" name="ZoneTexte 16">
            <a:extLst>
              <a:ext uri="{FF2B5EF4-FFF2-40B4-BE49-F238E27FC236}">
                <a16:creationId xmlns:a16="http://schemas.microsoft.com/office/drawing/2014/main" id="{F627CC16-219E-D508-FDD4-B4EA6F5EE7DC}"/>
              </a:ext>
            </a:extLst>
          </p:cNvPr>
          <p:cNvSpPr txBox="1"/>
          <p:nvPr/>
        </p:nvSpPr>
        <p:spPr>
          <a:xfrm>
            <a:off x="2206798" y="603063"/>
            <a:ext cx="336952" cy="248209"/>
          </a:xfrm>
          <a:prstGeom prst="rect">
            <a:avLst/>
          </a:prstGeom>
          <a:noFill/>
        </p:spPr>
        <p:txBody>
          <a:bodyPr wrap="none" rtlCol="0">
            <a:spAutoFit/>
          </a:bodyPr>
          <a:lstStyle/>
          <a:p>
            <a:r>
              <a:rPr lang="el-GR" sz="1013" dirty="0"/>
              <a:t>σ</a:t>
            </a:r>
            <a:r>
              <a:rPr lang="fr-FR" sz="1013" dirty="0"/>
              <a:t>3</a:t>
            </a:r>
            <a:endParaRPr lang="fr-CH" sz="1013" dirty="0"/>
          </a:p>
        </p:txBody>
      </p:sp>
      <p:grpSp>
        <p:nvGrpSpPr>
          <p:cNvPr id="21" name="Groupe 20">
            <a:extLst>
              <a:ext uri="{FF2B5EF4-FFF2-40B4-BE49-F238E27FC236}">
                <a16:creationId xmlns:a16="http://schemas.microsoft.com/office/drawing/2014/main" id="{F9D6AF37-F972-FBFF-9B6C-3EC690AB76F0}"/>
              </a:ext>
            </a:extLst>
          </p:cNvPr>
          <p:cNvGrpSpPr/>
          <p:nvPr/>
        </p:nvGrpSpPr>
        <p:grpSpPr>
          <a:xfrm>
            <a:off x="5103680" y="2333713"/>
            <a:ext cx="1497368" cy="223607"/>
            <a:chOff x="5075238" y="2131546"/>
            <a:chExt cx="1996491" cy="298142"/>
          </a:xfrm>
        </p:grpSpPr>
        <p:sp>
          <p:nvSpPr>
            <p:cNvPr id="19" name="Forme libre : forme 18">
              <a:extLst>
                <a:ext uri="{FF2B5EF4-FFF2-40B4-BE49-F238E27FC236}">
                  <a16:creationId xmlns:a16="http://schemas.microsoft.com/office/drawing/2014/main" id="{DECA2F5F-333A-035A-966C-C789FFF70860}"/>
                </a:ext>
              </a:extLst>
            </p:cNvPr>
            <p:cNvSpPr/>
            <p:nvPr/>
          </p:nvSpPr>
          <p:spPr>
            <a:xfrm>
              <a:off x="5120271" y="2131546"/>
              <a:ext cx="1951458" cy="234706"/>
            </a:xfrm>
            <a:custGeom>
              <a:avLst/>
              <a:gdLst>
                <a:gd name="connsiteX0" fmla="*/ 0 w 5578578"/>
                <a:gd name="connsiteY0" fmla="*/ 193053 h 211627"/>
                <a:gd name="connsiteX1" fmla="*/ 2336800 w 5578578"/>
                <a:gd name="connsiteY1" fmla="*/ 193053 h 211627"/>
                <a:gd name="connsiteX2" fmla="*/ 3220720 w 5578578"/>
                <a:gd name="connsiteY2" fmla="*/ 13 h 211627"/>
                <a:gd name="connsiteX3" fmla="*/ 4033520 w 5578578"/>
                <a:gd name="connsiteY3" fmla="*/ 182893 h 211627"/>
                <a:gd name="connsiteX4" fmla="*/ 4785360 w 5578578"/>
                <a:gd name="connsiteY4" fmla="*/ 193053 h 211627"/>
                <a:gd name="connsiteX5" fmla="*/ 5019040 w 5578578"/>
                <a:gd name="connsiteY5" fmla="*/ 152413 h 211627"/>
                <a:gd name="connsiteX6" fmla="*/ 5374640 w 5578578"/>
                <a:gd name="connsiteY6" fmla="*/ 132093 h 211627"/>
                <a:gd name="connsiteX7" fmla="*/ 5547360 w 5578578"/>
                <a:gd name="connsiteY7" fmla="*/ 162573 h 211627"/>
                <a:gd name="connsiteX8" fmla="*/ 5577840 w 5578578"/>
                <a:gd name="connsiteY8" fmla="*/ 162573 h 211627"/>
                <a:gd name="connsiteX0" fmla="*/ 0 w 5578578"/>
                <a:gd name="connsiteY0" fmla="*/ 197816 h 206816"/>
                <a:gd name="connsiteX1" fmla="*/ 833120 w 5578578"/>
                <a:gd name="connsiteY1" fmla="*/ 65736 h 206816"/>
                <a:gd name="connsiteX2" fmla="*/ 3220720 w 5578578"/>
                <a:gd name="connsiteY2" fmla="*/ 4776 h 206816"/>
                <a:gd name="connsiteX3" fmla="*/ 4033520 w 5578578"/>
                <a:gd name="connsiteY3" fmla="*/ 187656 h 206816"/>
                <a:gd name="connsiteX4" fmla="*/ 4785360 w 5578578"/>
                <a:gd name="connsiteY4" fmla="*/ 197816 h 206816"/>
                <a:gd name="connsiteX5" fmla="*/ 5019040 w 5578578"/>
                <a:gd name="connsiteY5" fmla="*/ 157176 h 206816"/>
                <a:gd name="connsiteX6" fmla="*/ 5374640 w 5578578"/>
                <a:gd name="connsiteY6" fmla="*/ 136856 h 206816"/>
                <a:gd name="connsiteX7" fmla="*/ 5547360 w 5578578"/>
                <a:gd name="connsiteY7" fmla="*/ 167336 h 206816"/>
                <a:gd name="connsiteX8" fmla="*/ 5577840 w 5578578"/>
                <a:gd name="connsiteY8" fmla="*/ 167336 h 206816"/>
                <a:gd name="connsiteX0" fmla="*/ 0 w 5578578"/>
                <a:gd name="connsiteY0" fmla="*/ 194566 h 203566"/>
                <a:gd name="connsiteX1" fmla="*/ 833120 w 5578578"/>
                <a:gd name="connsiteY1" fmla="*/ 62486 h 203566"/>
                <a:gd name="connsiteX2" fmla="*/ 3220720 w 5578578"/>
                <a:gd name="connsiteY2" fmla="*/ 1526 h 203566"/>
                <a:gd name="connsiteX3" fmla="*/ 4033520 w 5578578"/>
                <a:gd name="connsiteY3" fmla="*/ 184406 h 203566"/>
                <a:gd name="connsiteX4" fmla="*/ 4785360 w 5578578"/>
                <a:gd name="connsiteY4" fmla="*/ 194566 h 203566"/>
                <a:gd name="connsiteX5" fmla="*/ 5019040 w 5578578"/>
                <a:gd name="connsiteY5" fmla="*/ 153926 h 203566"/>
                <a:gd name="connsiteX6" fmla="*/ 5374640 w 5578578"/>
                <a:gd name="connsiteY6" fmla="*/ 133606 h 203566"/>
                <a:gd name="connsiteX7" fmla="*/ 5547360 w 5578578"/>
                <a:gd name="connsiteY7" fmla="*/ 164086 h 203566"/>
                <a:gd name="connsiteX8" fmla="*/ 5577840 w 5578578"/>
                <a:gd name="connsiteY8" fmla="*/ 164086 h 203566"/>
                <a:gd name="connsiteX0" fmla="*/ 0 w 5578578"/>
                <a:gd name="connsiteY0" fmla="*/ 132136 h 157500"/>
                <a:gd name="connsiteX1" fmla="*/ 833120 w 5578578"/>
                <a:gd name="connsiteY1" fmla="*/ 56 h 157500"/>
                <a:gd name="connsiteX2" fmla="*/ 1798320 w 5578578"/>
                <a:gd name="connsiteY2" fmla="*/ 152456 h 157500"/>
                <a:gd name="connsiteX3" fmla="*/ 4033520 w 5578578"/>
                <a:gd name="connsiteY3" fmla="*/ 121976 h 157500"/>
                <a:gd name="connsiteX4" fmla="*/ 4785360 w 5578578"/>
                <a:gd name="connsiteY4" fmla="*/ 132136 h 157500"/>
                <a:gd name="connsiteX5" fmla="*/ 5019040 w 5578578"/>
                <a:gd name="connsiteY5" fmla="*/ 91496 h 157500"/>
                <a:gd name="connsiteX6" fmla="*/ 5374640 w 5578578"/>
                <a:gd name="connsiteY6" fmla="*/ 71176 h 157500"/>
                <a:gd name="connsiteX7" fmla="*/ 5547360 w 5578578"/>
                <a:gd name="connsiteY7" fmla="*/ 101656 h 157500"/>
                <a:gd name="connsiteX8" fmla="*/ 5577840 w 5578578"/>
                <a:gd name="connsiteY8" fmla="*/ 101656 h 157500"/>
                <a:gd name="connsiteX0" fmla="*/ 0 w 5578578"/>
                <a:gd name="connsiteY0" fmla="*/ 132136 h 219686"/>
                <a:gd name="connsiteX1" fmla="*/ 833120 w 5578578"/>
                <a:gd name="connsiteY1" fmla="*/ 56 h 219686"/>
                <a:gd name="connsiteX2" fmla="*/ 1798320 w 5578578"/>
                <a:gd name="connsiteY2" fmla="*/ 152456 h 219686"/>
                <a:gd name="connsiteX3" fmla="*/ 4033520 w 5578578"/>
                <a:gd name="connsiteY3" fmla="*/ 121976 h 219686"/>
                <a:gd name="connsiteX4" fmla="*/ 4785360 w 5578578"/>
                <a:gd name="connsiteY4" fmla="*/ 132136 h 219686"/>
                <a:gd name="connsiteX5" fmla="*/ 5019040 w 5578578"/>
                <a:gd name="connsiteY5" fmla="*/ 91496 h 219686"/>
                <a:gd name="connsiteX6" fmla="*/ 5374640 w 5578578"/>
                <a:gd name="connsiteY6" fmla="*/ 71176 h 219686"/>
                <a:gd name="connsiteX7" fmla="*/ 5547360 w 5578578"/>
                <a:gd name="connsiteY7" fmla="*/ 101656 h 219686"/>
                <a:gd name="connsiteX8" fmla="*/ 5577840 w 5578578"/>
                <a:gd name="connsiteY8" fmla="*/ 101656 h 219686"/>
                <a:gd name="connsiteX0" fmla="*/ 0 w 5578578"/>
                <a:gd name="connsiteY0" fmla="*/ 132136 h 157500"/>
                <a:gd name="connsiteX1" fmla="*/ 833120 w 5578578"/>
                <a:gd name="connsiteY1" fmla="*/ 56 h 157500"/>
                <a:gd name="connsiteX2" fmla="*/ 1798320 w 5578578"/>
                <a:gd name="connsiteY2" fmla="*/ 152456 h 157500"/>
                <a:gd name="connsiteX3" fmla="*/ 2926080 w 5578578"/>
                <a:gd name="connsiteY3" fmla="*/ 121976 h 157500"/>
                <a:gd name="connsiteX4" fmla="*/ 4785360 w 5578578"/>
                <a:gd name="connsiteY4" fmla="*/ 132136 h 157500"/>
                <a:gd name="connsiteX5" fmla="*/ 5019040 w 5578578"/>
                <a:gd name="connsiteY5" fmla="*/ 91496 h 157500"/>
                <a:gd name="connsiteX6" fmla="*/ 5374640 w 5578578"/>
                <a:gd name="connsiteY6" fmla="*/ 71176 h 157500"/>
                <a:gd name="connsiteX7" fmla="*/ 5547360 w 5578578"/>
                <a:gd name="connsiteY7" fmla="*/ 101656 h 157500"/>
                <a:gd name="connsiteX8" fmla="*/ 5577840 w 5578578"/>
                <a:gd name="connsiteY8" fmla="*/ 101656 h 157500"/>
                <a:gd name="connsiteX0" fmla="*/ 0 w 5578578"/>
                <a:gd name="connsiteY0" fmla="*/ 172720 h 193254"/>
                <a:gd name="connsiteX1" fmla="*/ 833120 w 5578578"/>
                <a:gd name="connsiteY1" fmla="*/ 40640 h 193254"/>
                <a:gd name="connsiteX2" fmla="*/ 1798320 w 5578578"/>
                <a:gd name="connsiteY2" fmla="*/ 193040 h 193254"/>
                <a:gd name="connsiteX3" fmla="*/ 2895600 w 5578578"/>
                <a:gd name="connsiteY3" fmla="*/ 0 h 193254"/>
                <a:gd name="connsiteX4" fmla="*/ 4785360 w 5578578"/>
                <a:gd name="connsiteY4" fmla="*/ 172720 h 193254"/>
                <a:gd name="connsiteX5" fmla="*/ 5019040 w 5578578"/>
                <a:gd name="connsiteY5" fmla="*/ 132080 h 193254"/>
                <a:gd name="connsiteX6" fmla="*/ 5374640 w 5578578"/>
                <a:gd name="connsiteY6" fmla="*/ 111760 h 193254"/>
                <a:gd name="connsiteX7" fmla="*/ 5547360 w 5578578"/>
                <a:gd name="connsiteY7" fmla="*/ 142240 h 193254"/>
                <a:gd name="connsiteX8" fmla="*/ 5577840 w 5578578"/>
                <a:gd name="connsiteY8" fmla="*/ 142240 h 193254"/>
                <a:gd name="connsiteX0" fmla="*/ 0 w 5578578"/>
                <a:gd name="connsiteY0" fmla="*/ 172894 h 236913"/>
                <a:gd name="connsiteX1" fmla="*/ 833120 w 5578578"/>
                <a:gd name="connsiteY1" fmla="*/ 40814 h 236913"/>
                <a:gd name="connsiteX2" fmla="*/ 1798320 w 5578578"/>
                <a:gd name="connsiteY2" fmla="*/ 193214 h 236913"/>
                <a:gd name="connsiteX3" fmla="*/ 2895600 w 5578578"/>
                <a:gd name="connsiteY3" fmla="*/ 174 h 236913"/>
                <a:gd name="connsiteX4" fmla="*/ 3698240 w 5578578"/>
                <a:gd name="connsiteY4" fmla="*/ 233854 h 236913"/>
                <a:gd name="connsiteX5" fmla="*/ 5019040 w 5578578"/>
                <a:gd name="connsiteY5" fmla="*/ 132254 h 236913"/>
                <a:gd name="connsiteX6" fmla="*/ 5374640 w 5578578"/>
                <a:gd name="connsiteY6" fmla="*/ 111934 h 236913"/>
                <a:gd name="connsiteX7" fmla="*/ 5547360 w 5578578"/>
                <a:gd name="connsiteY7" fmla="*/ 142414 h 236913"/>
                <a:gd name="connsiteX8" fmla="*/ 5577840 w 5578578"/>
                <a:gd name="connsiteY8" fmla="*/ 142414 h 236913"/>
                <a:gd name="connsiteX0" fmla="*/ 0 w 5578578"/>
                <a:gd name="connsiteY0" fmla="*/ 172894 h 295389"/>
                <a:gd name="connsiteX1" fmla="*/ 833120 w 5578578"/>
                <a:gd name="connsiteY1" fmla="*/ 40814 h 295389"/>
                <a:gd name="connsiteX2" fmla="*/ 1798320 w 5578578"/>
                <a:gd name="connsiteY2" fmla="*/ 193214 h 295389"/>
                <a:gd name="connsiteX3" fmla="*/ 2895600 w 5578578"/>
                <a:gd name="connsiteY3" fmla="*/ 174 h 295389"/>
                <a:gd name="connsiteX4" fmla="*/ 3698240 w 5578578"/>
                <a:gd name="connsiteY4" fmla="*/ 233854 h 295389"/>
                <a:gd name="connsiteX5" fmla="*/ 5019040 w 5578578"/>
                <a:gd name="connsiteY5" fmla="*/ 132254 h 295389"/>
                <a:gd name="connsiteX6" fmla="*/ 5374640 w 5578578"/>
                <a:gd name="connsiteY6" fmla="*/ 111934 h 295389"/>
                <a:gd name="connsiteX7" fmla="*/ 5547360 w 5578578"/>
                <a:gd name="connsiteY7" fmla="*/ 142414 h 295389"/>
                <a:gd name="connsiteX8" fmla="*/ 5577840 w 5578578"/>
                <a:gd name="connsiteY8" fmla="*/ 142414 h 295389"/>
                <a:gd name="connsiteX0" fmla="*/ 0 w 5578578"/>
                <a:gd name="connsiteY0" fmla="*/ 172894 h 268038"/>
                <a:gd name="connsiteX1" fmla="*/ 833120 w 5578578"/>
                <a:gd name="connsiteY1" fmla="*/ 40814 h 268038"/>
                <a:gd name="connsiteX2" fmla="*/ 1798320 w 5578578"/>
                <a:gd name="connsiteY2" fmla="*/ 193214 h 268038"/>
                <a:gd name="connsiteX3" fmla="*/ 2895600 w 5578578"/>
                <a:gd name="connsiteY3" fmla="*/ 174 h 268038"/>
                <a:gd name="connsiteX4" fmla="*/ 3698240 w 5578578"/>
                <a:gd name="connsiteY4" fmla="*/ 233854 h 268038"/>
                <a:gd name="connsiteX5" fmla="*/ 4998720 w 5578578"/>
                <a:gd name="connsiteY5" fmla="*/ 254174 h 268038"/>
                <a:gd name="connsiteX6" fmla="*/ 5374640 w 5578578"/>
                <a:gd name="connsiteY6" fmla="*/ 111934 h 268038"/>
                <a:gd name="connsiteX7" fmla="*/ 5547360 w 5578578"/>
                <a:gd name="connsiteY7" fmla="*/ 142414 h 268038"/>
                <a:gd name="connsiteX8" fmla="*/ 5577840 w 5578578"/>
                <a:gd name="connsiteY8" fmla="*/ 142414 h 268038"/>
                <a:gd name="connsiteX0" fmla="*/ 0 w 5578578"/>
                <a:gd name="connsiteY0" fmla="*/ 172894 h 234741"/>
                <a:gd name="connsiteX1" fmla="*/ 833120 w 5578578"/>
                <a:gd name="connsiteY1" fmla="*/ 40814 h 234741"/>
                <a:gd name="connsiteX2" fmla="*/ 1798320 w 5578578"/>
                <a:gd name="connsiteY2" fmla="*/ 193214 h 234741"/>
                <a:gd name="connsiteX3" fmla="*/ 2895600 w 5578578"/>
                <a:gd name="connsiteY3" fmla="*/ 174 h 234741"/>
                <a:gd name="connsiteX4" fmla="*/ 3698240 w 5578578"/>
                <a:gd name="connsiteY4" fmla="*/ 233854 h 234741"/>
                <a:gd name="connsiteX5" fmla="*/ 4450080 w 5578578"/>
                <a:gd name="connsiteY5" fmla="*/ 81454 h 234741"/>
                <a:gd name="connsiteX6" fmla="*/ 5374640 w 5578578"/>
                <a:gd name="connsiteY6" fmla="*/ 111934 h 234741"/>
                <a:gd name="connsiteX7" fmla="*/ 5547360 w 5578578"/>
                <a:gd name="connsiteY7" fmla="*/ 142414 h 234741"/>
                <a:gd name="connsiteX8" fmla="*/ 5577840 w 5578578"/>
                <a:gd name="connsiteY8" fmla="*/ 142414 h 234741"/>
                <a:gd name="connsiteX0" fmla="*/ 0 w 5578578"/>
                <a:gd name="connsiteY0" fmla="*/ 172894 h 234219"/>
                <a:gd name="connsiteX1" fmla="*/ 833120 w 5578578"/>
                <a:gd name="connsiteY1" fmla="*/ 40814 h 234219"/>
                <a:gd name="connsiteX2" fmla="*/ 1798320 w 5578578"/>
                <a:gd name="connsiteY2" fmla="*/ 193214 h 234219"/>
                <a:gd name="connsiteX3" fmla="*/ 2895600 w 5578578"/>
                <a:gd name="connsiteY3" fmla="*/ 174 h 234219"/>
                <a:gd name="connsiteX4" fmla="*/ 3698240 w 5578578"/>
                <a:gd name="connsiteY4" fmla="*/ 233854 h 234219"/>
                <a:gd name="connsiteX5" fmla="*/ 4450080 w 5578578"/>
                <a:gd name="connsiteY5" fmla="*/ 81454 h 234219"/>
                <a:gd name="connsiteX6" fmla="*/ 5374640 w 5578578"/>
                <a:gd name="connsiteY6" fmla="*/ 111934 h 234219"/>
                <a:gd name="connsiteX7" fmla="*/ 5547360 w 5578578"/>
                <a:gd name="connsiteY7" fmla="*/ 142414 h 234219"/>
                <a:gd name="connsiteX8" fmla="*/ 5577840 w 5578578"/>
                <a:gd name="connsiteY8" fmla="*/ 142414 h 234219"/>
                <a:gd name="connsiteX0" fmla="*/ 0 w 5578578"/>
                <a:gd name="connsiteY0" fmla="*/ 172894 h 234848"/>
                <a:gd name="connsiteX1" fmla="*/ 833120 w 5578578"/>
                <a:gd name="connsiteY1" fmla="*/ 40814 h 234848"/>
                <a:gd name="connsiteX2" fmla="*/ 1798320 w 5578578"/>
                <a:gd name="connsiteY2" fmla="*/ 193214 h 234848"/>
                <a:gd name="connsiteX3" fmla="*/ 2895600 w 5578578"/>
                <a:gd name="connsiteY3" fmla="*/ 174 h 234848"/>
                <a:gd name="connsiteX4" fmla="*/ 3698240 w 5578578"/>
                <a:gd name="connsiteY4" fmla="*/ 233854 h 234848"/>
                <a:gd name="connsiteX5" fmla="*/ 4450080 w 5578578"/>
                <a:gd name="connsiteY5" fmla="*/ 81454 h 234848"/>
                <a:gd name="connsiteX6" fmla="*/ 5110480 w 5578578"/>
                <a:gd name="connsiteY6" fmla="*/ 10334 h 234848"/>
                <a:gd name="connsiteX7" fmla="*/ 5547360 w 5578578"/>
                <a:gd name="connsiteY7" fmla="*/ 142414 h 234848"/>
                <a:gd name="connsiteX8" fmla="*/ 5577840 w 5578578"/>
                <a:gd name="connsiteY8" fmla="*/ 142414 h 234848"/>
                <a:gd name="connsiteX0" fmla="*/ 0 w 5578578"/>
                <a:gd name="connsiteY0" fmla="*/ 234964 h 296918"/>
                <a:gd name="connsiteX1" fmla="*/ 833120 w 5578578"/>
                <a:gd name="connsiteY1" fmla="*/ 102884 h 296918"/>
                <a:gd name="connsiteX2" fmla="*/ 1798320 w 5578578"/>
                <a:gd name="connsiteY2" fmla="*/ 255284 h 296918"/>
                <a:gd name="connsiteX3" fmla="*/ 2895600 w 5578578"/>
                <a:gd name="connsiteY3" fmla="*/ 62244 h 296918"/>
                <a:gd name="connsiteX4" fmla="*/ 3698240 w 5578578"/>
                <a:gd name="connsiteY4" fmla="*/ 295924 h 296918"/>
                <a:gd name="connsiteX5" fmla="*/ 4450080 w 5578578"/>
                <a:gd name="connsiteY5" fmla="*/ 143524 h 296918"/>
                <a:gd name="connsiteX6" fmla="*/ 5110480 w 5578578"/>
                <a:gd name="connsiteY6" fmla="*/ 72404 h 296918"/>
                <a:gd name="connsiteX7" fmla="*/ 5547360 w 5578578"/>
                <a:gd name="connsiteY7" fmla="*/ 204484 h 296918"/>
                <a:gd name="connsiteX8" fmla="*/ 5577840 w 5578578"/>
                <a:gd name="connsiteY8" fmla="*/ 204484 h 296918"/>
                <a:gd name="connsiteX0" fmla="*/ 0 w 5578578"/>
                <a:gd name="connsiteY0" fmla="*/ 172895 h 234706"/>
                <a:gd name="connsiteX1" fmla="*/ 833120 w 5578578"/>
                <a:gd name="connsiteY1" fmla="*/ 40815 h 234706"/>
                <a:gd name="connsiteX2" fmla="*/ 1798320 w 5578578"/>
                <a:gd name="connsiteY2" fmla="*/ 193215 h 234706"/>
                <a:gd name="connsiteX3" fmla="*/ 2895600 w 5578578"/>
                <a:gd name="connsiteY3" fmla="*/ 175 h 234706"/>
                <a:gd name="connsiteX4" fmla="*/ 3698240 w 5578578"/>
                <a:gd name="connsiteY4" fmla="*/ 233855 h 234706"/>
                <a:gd name="connsiteX5" fmla="*/ 4450080 w 5578578"/>
                <a:gd name="connsiteY5" fmla="*/ 81455 h 234706"/>
                <a:gd name="connsiteX6" fmla="*/ 5226655 w 5578578"/>
                <a:gd name="connsiteY6" fmla="*/ 152575 h 234706"/>
                <a:gd name="connsiteX7" fmla="*/ 5547360 w 5578578"/>
                <a:gd name="connsiteY7" fmla="*/ 142415 h 234706"/>
                <a:gd name="connsiteX8" fmla="*/ 5577840 w 5578578"/>
                <a:gd name="connsiteY8" fmla="*/ 142415 h 23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8578" h="234706">
                  <a:moveTo>
                    <a:pt x="0" y="172895"/>
                  </a:moveTo>
                  <a:cubicBezTo>
                    <a:pt x="900007" y="188981"/>
                    <a:pt x="533400" y="37428"/>
                    <a:pt x="833120" y="40815"/>
                  </a:cubicBezTo>
                  <a:cubicBezTo>
                    <a:pt x="1132840" y="44202"/>
                    <a:pt x="1454573" y="199988"/>
                    <a:pt x="1798320" y="193215"/>
                  </a:cubicBezTo>
                  <a:cubicBezTo>
                    <a:pt x="2142067" y="186442"/>
                    <a:pt x="2578947" y="-6598"/>
                    <a:pt x="2895600" y="175"/>
                  </a:cubicBezTo>
                  <a:cubicBezTo>
                    <a:pt x="3212253" y="6948"/>
                    <a:pt x="3439160" y="220308"/>
                    <a:pt x="3698240" y="233855"/>
                  </a:cubicBezTo>
                  <a:cubicBezTo>
                    <a:pt x="3957320" y="247402"/>
                    <a:pt x="4195344" y="95002"/>
                    <a:pt x="4450080" y="81455"/>
                  </a:cubicBezTo>
                  <a:cubicBezTo>
                    <a:pt x="4704816" y="67908"/>
                    <a:pt x="5084415" y="-30305"/>
                    <a:pt x="5226655" y="152575"/>
                  </a:cubicBezTo>
                  <a:cubicBezTo>
                    <a:pt x="5368895" y="335455"/>
                    <a:pt x="5513493" y="137335"/>
                    <a:pt x="5547360" y="142415"/>
                  </a:cubicBezTo>
                  <a:cubicBezTo>
                    <a:pt x="5581227" y="147495"/>
                    <a:pt x="5579533" y="144955"/>
                    <a:pt x="5577840" y="142415"/>
                  </a:cubicBezTo>
                </a:path>
              </a:pathLst>
            </a:custGeom>
            <a:noFill/>
            <a:ln w="57150">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CH" sz="1013"/>
            </a:p>
          </p:txBody>
        </p:sp>
        <p:sp>
          <p:nvSpPr>
            <p:cNvPr id="20" name="Forme libre : forme 19">
              <a:extLst>
                <a:ext uri="{FF2B5EF4-FFF2-40B4-BE49-F238E27FC236}">
                  <a16:creationId xmlns:a16="http://schemas.microsoft.com/office/drawing/2014/main" id="{8CBE6DCA-23CC-89FB-5673-CA74833147F6}"/>
                </a:ext>
              </a:extLst>
            </p:cNvPr>
            <p:cNvSpPr/>
            <p:nvPr/>
          </p:nvSpPr>
          <p:spPr>
            <a:xfrm>
              <a:off x="5075238" y="2194982"/>
              <a:ext cx="1951458" cy="234706"/>
            </a:xfrm>
            <a:custGeom>
              <a:avLst/>
              <a:gdLst>
                <a:gd name="connsiteX0" fmla="*/ 0 w 5578578"/>
                <a:gd name="connsiteY0" fmla="*/ 193053 h 211627"/>
                <a:gd name="connsiteX1" fmla="*/ 2336800 w 5578578"/>
                <a:gd name="connsiteY1" fmla="*/ 193053 h 211627"/>
                <a:gd name="connsiteX2" fmla="*/ 3220720 w 5578578"/>
                <a:gd name="connsiteY2" fmla="*/ 13 h 211627"/>
                <a:gd name="connsiteX3" fmla="*/ 4033520 w 5578578"/>
                <a:gd name="connsiteY3" fmla="*/ 182893 h 211627"/>
                <a:gd name="connsiteX4" fmla="*/ 4785360 w 5578578"/>
                <a:gd name="connsiteY4" fmla="*/ 193053 h 211627"/>
                <a:gd name="connsiteX5" fmla="*/ 5019040 w 5578578"/>
                <a:gd name="connsiteY5" fmla="*/ 152413 h 211627"/>
                <a:gd name="connsiteX6" fmla="*/ 5374640 w 5578578"/>
                <a:gd name="connsiteY6" fmla="*/ 132093 h 211627"/>
                <a:gd name="connsiteX7" fmla="*/ 5547360 w 5578578"/>
                <a:gd name="connsiteY7" fmla="*/ 162573 h 211627"/>
                <a:gd name="connsiteX8" fmla="*/ 5577840 w 5578578"/>
                <a:gd name="connsiteY8" fmla="*/ 162573 h 211627"/>
                <a:gd name="connsiteX0" fmla="*/ 0 w 5578578"/>
                <a:gd name="connsiteY0" fmla="*/ 197816 h 206816"/>
                <a:gd name="connsiteX1" fmla="*/ 833120 w 5578578"/>
                <a:gd name="connsiteY1" fmla="*/ 65736 h 206816"/>
                <a:gd name="connsiteX2" fmla="*/ 3220720 w 5578578"/>
                <a:gd name="connsiteY2" fmla="*/ 4776 h 206816"/>
                <a:gd name="connsiteX3" fmla="*/ 4033520 w 5578578"/>
                <a:gd name="connsiteY3" fmla="*/ 187656 h 206816"/>
                <a:gd name="connsiteX4" fmla="*/ 4785360 w 5578578"/>
                <a:gd name="connsiteY4" fmla="*/ 197816 h 206816"/>
                <a:gd name="connsiteX5" fmla="*/ 5019040 w 5578578"/>
                <a:gd name="connsiteY5" fmla="*/ 157176 h 206816"/>
                <a:gd name="connsiteX6" fmla="*/ 5374640 w 5578578"/>
                <a:gd name="connsiteY6" fmla="*/ 136856 h 206816"/>
                <a:gd name="connsiteX7" fmla="*/ 5547360 w 5578578"/>
                <a:gd name="connsiteY7" fmla="*/ 167336 h 206816"/>
                <a:gd name="connsiteX8" fmla="*/ 5577840 w 5578578"/>
                <a:gd name="connsiteY8" fmla="*/ 167336 h 206816"/>
                <a:gd name="connsiteX0" fmla="*/ 0 w 5578578"/>
                <a:gd name="connsiteY0" fmla="*/ 194566 h 203566"/>
                <a:gd name="connsiteX1" fmla="*/ 833120 w 5578578"/>
                <a:gd name="connsiteY1" fmla="*/ 62486 h 203566"/>
                <a:gd name="connsiteX2" fmla="*/ 3220720 w 5578578"/>
                <a:gd name="connsiteY2" fmla="*/ 1526 h 203566"/>
                <a:gd name="connsiteX3" fmla="*/ 4033520 w 5578578"/>
                <a:gd name="connsiteY3" fmla="*/ 184406 h 203566"/>
                <a:gd name="connsiteX4" fmla="*/ 4785360 w 5578578"/>
                <a:gd name="connsiteY4" fmla="*/ 194566 h 203566"/>
                <a:gd name="connsiteX5" fmla="*/ 5019040 w 5578578"/>
                <a:gd name="connsiteY5" fmla="*/ 153926 h 203566"/>
                <a:gd name="connsiteX6" fmla="*/ 5374640 w 5578578"/>
                <a:gd name="connsiteY6" fmla="*/ 133606 h 203566"/>
                <a:gd name="connsiteX7" fmla="*/ 5547360 w 5578578"/>
                <a:gd name="connsiteY7" fmla="*/ 164086 h 203566"/>
                <a:gd name="connsiteX8" fmla="*/ 5577840 w 5578578"/>
                <a:gd name="connsiteY8" fmla="*/ 164086 h 203566"/>
                <a:gd name="connsiteX0" fmla="*/ 0 w 5578578"/>
                <a:gd name="connsiteY0" fmla="*/ 132136 h 157500"/>
                <a:gd name="connsiteX1" fmla="*/ 833120 w 5578578"/>
                <a:gd name="connsiteY1" fmla="*/ 56 h 157500"/>
                <a:gd name="connsiteX2" fmla="*/ 1798320 w 5578578"/>
                <a:gd name="connsiteY2" fmla="*/ 152456 h 157500"/>
                <a:gd name="connsiteX3" fmla="*/ 4033520 w 5578578"/>
                <a:gd name="connsiteY3" fmla="*/ 121976 h 157500"/>
                <a:gd name="connsiteX4" fmla="*/ 4785360 w 5578578"/>
                <a:gd name="connsiteY4" fmla="*/ 132136 h 157500"/>
                <a:gd name="connsiteX5" fmla="*/ 5019040 w 5578578"/>
                <a:gd name="connsiteY5" fmla="*/ 91496 h 157500"/>
                <a:gd name="connsiteX6" fmla="*/ 5374640 w 5578578"/>
                <a:gd name="connsiteY6" fmla="*/ 71176 h 157500"/>
                <a:gd name="connsiteX7" fmla="*/ 5547360 w 5578578"/>
                <a:gd name="connsiteY7" fmla="*/ 101656 h 157500"/>
                <a:gd name="connsiteX8" fmla="*/ 5577840 w 5578578"/>
                <a:gd name="connsiteY8" fmla="*/ 101656 h 157500"/>
                <a:gd name="connsiteX0" fmla="*/ 0 w 5578578"/>
                <a:gd name="connsiteY0" fmla="*/ 132136 h 219686"/>
                <a:gd name="connsiteX1" fmla="*/ 833120 w 5578578"/>
                <a:gd name="connsiteY1" fmla="*/ 56 h 219686"/>
                <a:gd name="connsiteX2" fmla="*/ 1798320 w 5578578"/>
                <a:gd name="connsiteY2" fmla="*/ 152456 h 219686"/>
                <a:gd name="connsiteX3" fmla="*/ 4033520 w 5578578"/>
                <a:gd name="connsiteY3" fmla="*/ 121976 h 219686"/>
                <a:gd name="connsiteX4" fmla="*/ 4785360 w 5578578"/>
                <a:gd name="connsiteY4" fmla="*/ 132136 h 219686"/>
                <a:gd name="connsiteX5" fmla="*/ 5019040 w 5578578"/>
                <a:gd name="connsiteY5" fmla="*/ 91496 h 219686"/>
                <a:gd name="connsiteX6" fmla="*/ 5374640 w 5578578"/>
                <a:gd name="connsiteY6" fmla="*/ 71176 h 219686"/>
                <a:gd name="connsiteX7" fmla="*/ 5547360 w 5578578"/>
                <a:gd name="connsiteY7" fmla="*/ 101656 h 219686"/>
                <a:gd name="connsiteX8" fmla="*/ 5577840 w 5578578"/>
                <a:gd name="connsiteY8" fmla="*/ 101656 h 219686"/>
                <a:gd name="connsiteX0" fmla="*/ 0 w 5578578"/>
                <a:gd name="connsiteY0" fmla="*/ 132136 h 157500"/>
                <a:gd name="connsiteX1" fmla="*/ 833120 w 5578578"/>
                <a:gd name="connsiteY1" fmla="*/ 56 h 157500"/>
                <a:gd name="connsiteX2" fmla="*/ 1798320 w 5578578"/>
                <a:gd name="connsiteY2" fmla="*/ 152456 h 157500"/>
                <a:gd name="connsiteX3" fmla="*/ 2926080 w 5578578"/>
                <a:gd name="connsiteY3" fmla="*/ 121976 h 157500"/>
                <a:gd name="connsiteX4" fmla="*/ 4785360 w 5578578"/>
                <a:gd name="connsiteY4" fmla="*/ 132136 h 157500"/>
                <a:gd name="connsiteX5" fmla="*/ 5019040 w 5578578"/>
                <a:gd name="connsiteY5" fmla="*/ 91496 h 157500"/>
                <a:gd name="connsiteX6" fmla="*/ 5374640 w 5578578"/>
                <a:gd name="connsiteY6" fmla="*/ 71176 h 157500"/>
                <a:gd name="connsiteX7" fmla="*/ 5547360 w 5578578"/>
                <a:gd name="connsiteY7" fmla="*/ 101656 h 157500"/>
                <a:gd name="connsiteX8" fmla="*/ 5577840 w 5578578"/>
                <a:gd name="connsiteY8" fmla="*/ 101656 h 157500"/>
                <a:gd name="connsiteX0" fmla="*/ 0 w 5578578"/>
                <a:gd name="connsiteY0" fmla="*/ 172720 h 193254"/>
                <a:gd name="connsiteX1" fmla="*/ 833120 w 5578578"/>
                <a:gd name="connsiteY1" fmla="*/ 40640 h 193254"/>
                <a:gd name="connsiteX2" fmla="*/ 1798320 w 5578578"/>
                <a:gd name="connsiteY2" fmla="*/ 193040 h 193254"/>
                <a:gd name="connsiteX3" fmla="*/ 2895600 w 5578578"/>
                <a:gd name="connsiteY3" fmla="*/ 0 h 193254"/>
                <a:gd name="connsiteX4" fmla="*/ 4785360 w 5578578"/>
                <a:gd name="connsiteY4" fmla="*/ 172720 h 193254"/>
                <a:gd name="connsiteX5" fmla="*/ 5019040 w 5578578"/>
                <a:gd name="connsiteY5" fmla="*/ 132080 h 193254"/>
                <a:gd name="connsiteX6" fmla="*/ 5374640 w 5578578"/>
                <a:gd name="connsiteY6" fmla="*/ 111760 h 193254"/>
                <a:gd name="connsiteX7" fmla="*/ 5547360 w 5578578"/>
                <a:gd name="connsiteY7" fmla="*/ 142240 h 193254"/>
                <a:gd name="connsiteX8" fmla="*/ 5577840 w 5578578"/>
                <a:gd name="connsiteY8" fmla="*/ 142240 h 193254"/>
                <a:gd name="connsiteX0" fmla="*/ 0 w 5578578"/>
                <a:gd name="connsiteY0" fmla="*/ 172894 h 236913"/>
                <a:gd name="connsiteX1" fmla="*/ 833120 w 5578578"/>
                <a:gd name="connsiteY1" fmla="*/ 40814 h 236913"/>
                <a:gd name="connsiteX2" fmla="*/ 1798320 w 5578578"/>
                <a:gd name="connsiteY2" fmla="*/ 193214 h 236913"/>
                <a:gd name="connsiteX3" fmla="*/ 2895600 w 5578578"/>
                <a:gd name="connsiteY3" fmla="*/ 174 h 236913"/>
                <a:gd name="connsiteX4" fmla="*/ 3698240 w 5578578"/>
                <a:gd name="connsiteY4" fmla="*/ 233854 h 236913"/>
                <a:gd name="connsiteX5" fmla="*/ 5019040 w 5578578"/>
                <a:gd name="connsiteY5" fmla="*/ 132254 h 236913"/>
                <a:gd name="connsiteX6" fmla="*/ 5374640 w 5578578"/>
                <a:gd name="connsiteY6" fmla="*/ 111934 h 236913"/>
                <a:gd name="connsiteX7" fmla="*/ 5547360 w 5578578"/>
                <a:gd name="connsiteY7" fmla="*/ 142414 h 236913"/>
                <a:gd name="connsiteX8" fmla="*/ 5577840 w 5578578"/>
                <a:gd name="connsiteY8" fmla="*/ 142414 h 236913"/>
                <a:gd name="connsiteX0" fmla="*/ 0 w 5578578"/>
                <a:gd name="connsiteY0" fmla="*/ 172894 h 295389"/>
                <a:gd name="connsiteX1" fmla="*/ 833120 w 5578578"/>
                <a:gd name="connsiteY1" fmla="*/ 40814 h 295389"/>
                <a:gd name="connsiteX2" fmla="*/ 1798320 w 5578578"/>
                <a:gd name="connsiteY2" fmla="*/ 193214 h 295389"/>
                <a:gd name="connsiteX3" fmla="*/ 2895600 w 5578578"/>
                <a:gd name="connsiteY3" fmla="*/ 174 h 295389"/>
                <a:gd name="connsiteX4" fmla="*/ 3698240 w 5578578"/>
                <a:gd name="connsiteY4" fmla="*/ 233854 h 295389"/>
                <a:gd name="connsiteX5" fmla="*/ 5019040 w 5578578"/>
                <a:gd name="connsiteY5" fmla="*/ 132254 h 295389"/>
                <a:gd name="connsiteX6" fmla="*/ 5374640 w 5578578"/>
                <a:gd name="connsiteY6" fmla="*/ 111934 h 295389"/>
                <a:gd name="connsiteX7" fmla="*/ 5547360 w 5578578"/>
                <a:gd name="connsiteY7" fmla="*/ 142414 h 295389"/>
                <a:gd name="connsiteX8" fmla="*/ 5577840 w 5578578"/>
                <a:gd name="connsiteY8" fmla="*/ 142414 h 295389"/>
                <a:gd name="connsiteX0" fmla="*/ 0 w 5578578"/>
                <a:gd name="connsiteY0" fmla="*/ 172894 h 268038"/>
                <a:gd name="connsiteX1" fmla="*/ 833120 w 5578578"/>
                <a:gd name="connsiteY1" fmla="*/ 40814 h 268038"/>
                <a:gd name="connsiteX2" fmla="*/ 1798320 w 5578578"/>
                <a:gd name="connsiteY2" fmla="*/ 193214 h 268038"/>
                <a:gd name="connsiteX3" fmla="*/ 2895600 w 5578578"/>
                <a:gd name="connsiteY3" fmla="*/ 174 h 268038"/>
                <a:gd name="connsiteX4" fmla="*/ 3698240 w 5578578"/>
                <a:gd name="connsiteY4" fmla="*/ 233854 h 268038"/>
                <a:gd name="connsiteX5" fmla="*/ 4998720 w 5578578"/>
                <a:gd name="connsiteY5" fmla="*/ 254174 h 268038"/>
                <a:gd name="connsiteX6" fmla="*/ 5374640 w 5578578"/>
                <a:gd name="connsiteY6" fmla="*/ 111934 h 268038"/>
                <a:gd name="connsiteX7" fmla="*/ 5547360 w 5578578"/>
                <a:gd name="connsiteY7" fmla="*/ 142414 h 268038"/>
                <a:gd name="connsiteX8" fmla="*/ 5577840 w 5578578"/>
                <a:gd name="connsiteY8" fmla="*/ 142414 h 268038"/>
                <a:gd name="connsiteX0" fmla="*/ 0 w 5578578"/>
                <a:gd name="connsiteY0" fmla="*/ 172894 h 234741"/>
                <a:gd name="connsiteX1" fmla="*/ 833120 w 5578578"/>
                <a:gd name="connsiteY1" fmla="*/ 40814 h 234741"/>
                <a:gd name="connsiteX2" fmla="*/ 1798320 w 5578578"/>
                <a:gd name="connsiteY2" fmla="*/ 193214 h 234741"/>
                <a:gd name="connsiteX3" fmla="*/ 2895600 w 5578578"/>
                <a:gd name="connsiteY3" fmla="*/ 174 h 234741"/>
                <a:gd name="connsiteX4" fmla="*/ 3698240 w 5578578"/>
                <a:gd name="connsiteY4" fmla="*/ 233854 h 234741"/>
                <a:gd name="connsiteX5" fmla="*/ 4450080 w 5578578"/>
                <a:gd name="connsiteY5" fmla="*/ 81454 h 234741"/>
                <a:gd name="connsiteX6" fmla="*/ 5374640 w 5578578"/>
                <a:gd name="connsiteY6" fmla="*/ 111934 h 234741"/>
                <a:gd name="connsiteX7" fmla="*/ 5547360 w 5578578"/>
                <a:gd name="connsiteY7" fmla="*/ 142414 h 234741"/>
                <a:gd name="connsiteX8" fmla="*/ 5577840 w 5578578"/>
                <a:gd name="connsiteY8" fmla="*/ 142414 h 234741"/>
                <a:gd name="connsiteX0" fmla="*/ 0 w 5578578"/>
                <a:gd name="connsiteY0" fmla="*/ 172894 h 234219"/>
                <a:gd name="connsiteX1" fmla="*/ 833120 w 5578578"/>
                <a:gd name="connsiteY1" fmla="*/ 40814 h 234219"/>
                <a:gd name="connsiteX2" fmla="*/ 1798320 w 5578578"/>
                <a:gd name="connsiteY2" fmla="*/ 193214 h 234219"/>
                <a:gd name="connsiteX3" fmla="*/ 2895600 w 5578578"/>
                <a:gd name="connsiteY3" fmla="*/ 174 h 234219"/>
                <a:gd name="connsiteX4" fmla="*/ 3698240 w 5578578"/>
                <a:gd name="connsiteY4" fmla="*/ 233854 h 234219"/>
                <a:gd name="connsiteX5" fmla="*/ 4450080 w 5578578"/>
                <a:gd name="connsiteY5" fmla="*/ 81454 h 234219"/>
                <a:gd name="connsiteX6" fmla="*/ 5374640 w 5578578"/>
                <a:gd name="connsiteY6" fmla="*/ 111934 h 234219"/>
                <a:gd name="connsiteX7" fmla="*/ 5547360 w 5578578"/>
                <a:gd name="connsiteY7" fmla="*/ 142414 h 234219"/>
                <a:gd name="connsiteX8" fmla="*/ 5577840 w 5578578"/>
                <a:gd name="connsiteY8" fmla="*/ 142414 h 234219"/>
                <a:gd name="connsiteX0" fmla="*/ 0 w 5578578"/>
                <a:gd name="connsiteY0" fmla="*/ 172894 h 234848"/>
                <a:gd name="connsiteX1" fmla="*/ 833120 w 5578578"/>
                <a:gd name="connsiteY1" fmla="*/ 40814 h 234848"/>
                <a:gd name="connsiteX2" fmla="*/ 1798320 w 5578578"/>
                <a:gd name="connsiteY2" fmla="*/ 193214 h 234848"/>
                <a:gd name="connsiteX3" fmla="*/ 2895600 w 5578578"/>
                <a:gd name="connsiteY3" fmla="*/ 174 h 234848"/>
                <a:gd name="connsiteX4" fmla="*/ 3698240 w 5578578"/>
                <a:gd name="connsiteY4" fmla="*/ 233854 h 234848"/>
                <a:gd name="connsiteX5" fmla="*/ 4450080 w 5578578"/>
                <a:gd name="connsiteY5" fmla="*/ 81454 h 234848"/>
                <a:gd name="connsiteX6" fmla="*/ 5110480 w 5578578"/>
                <a:gd name="connsiteY6" fmla="*/ 10334 h 234848"/>
                <a:gd name="connsiteX7" fmla="*/ 5547360 w 5578578"/>
                <a:gd name="connsiteY7" fmla="*/ 142414 h 234848"/>
                <a:gd name="connsiteX8" fmla="*/ 5577840 w 5578578"/>
                <a:gd name="connsiteY8" fmla="*/ 142414 h 234848"/>
                <a:gd name="connsiteX0" fmla="*/ 0 w 5578578"/>
                <a:gd name="connsiteY0" fmla="*/ 234964 h 296918"/>
                <a:gd name="connsiteX1" fmla="*/ 833120 w 5578578"/>
                <a:gd name="connsiteY1" fmla="*/ 102884 h 296918"/>
                <a:gd name="connsiteX2" fmla="*/ 1798320 w 5578578"/>
                <a:gd name="connsiteY2" fmla="*/ 255284 h 296918"/>
                <a:gd name="connsiteX3" fmla="*/ 2895600 w 5578578"/>
                <a:gd name="connsiteY3" fmla="*/ 62244 h 296918"/>
                <a:gd name="connsiteX4" fmla="*/ 3698240 w 5578578"/>
                <a:gd name="connsiteY4" fmla="*/ 295924 h 296918"/>
                <a:gd name="connsiteX5" fmla="*/ 4450080 w 5578578"/>
                <a:gd name="connsiteY5" fmla="*/ 143524 h 296918"/>
                <a:gd name="connsiteX6" fmla="*/ 5110480 w 5578578"/>
                <a:gd name="connsiteY6" fmla="*/ 72404 h 296918"/>
                <a:gd name="connsiteX7" fmla="*/ 5547360 w 5578578"/>
                <a:gd name="connsiteY7" fmla="*/ 204484 h 296918"/>
                <a:gd name="connsiteX8" fmla="*/ 5577840 w 5578578"/>
                <a:gd name="connsiteY8" fmla="*/ 204484 h 296918"/>
                <a:gd name="connsiteX0" fmla="*/ 0 w 5578578"/>
                <a:gd name="connsiteY0" fmla="*/ 172895 h 234706"/>
                <a:gd name="connsiteX1" fmla="*/ 833120 w 5578578"/>
                <a:gd name="connsiteY1" fmla="*/ 40815 h 234706"/>
                <a:gd name="connsiteX2" fmla="*/ 1798320 w 5578578"/>
                <a:gd name="connsiteY2" fmla="*/ 193215 h 234706"/>
                <a:gd name="connsiteX3" fmla="*/ 2895600 w 5578578"/>
                <a:gd name="connsiteY3" fmla="*/ 175 h 234706"/>
                <a:gd name="connsiteX4" fmla="*/ 3698240 w 5578578"/>
                <a:gd name="connsiteY4" fmla="*/ 233855 h 234706"/>
                <a:gd name="connsiteX5" fmla="*/ 4450080 w 5578578"/>
                <a:gd name="connsiteY5" fmla="*/ 81455 h 234706"/>
                <a:gd name="connsiteX6" fmla="*/ 5226655 w 5578578"/>
                <a:gd name="connsiteY6" fmla="*/ 152575 h 234706"/>
                <a:gd name="connsiteX7" fmla="*/ 5547360 w 5578578"/>
                <a:gd name="connsiteY7" fmla="*/ 142415 h 234706"/>
                <a:gd name="connsiteX8" fmla="*/ 5577840 w 5578578"/>
                <a:gd name="connsiteY8" fmla="*/ 142415 h 23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8578" h="234706">
                  <a:moveTo>
                    <a:pt x="0" y="172895"/>
                  </a:moveTo>
                  <a:cubicBezTo>
                    <a:pt x="900007" y="188981"/>
                    <a:pt x="533400" y="37428"/>
                    <a:pt x="833120" y="40815"/>
                  </a:cubicBezTo>
                  <a:cubicBezTo>
                    <a:pt x="1132840" y="44202"/>
                    <a:pt x="1454573" y="199988"/>
                    <a:pt x="1798320" y="193215"/>
                  </a:cubicBezTo>
                  <a:cubicBezTo>
                    <a:pt x="2142067" y="186442"/>
                    <a:pt x="2578947" y="-6598"/>
                    <a:pt x="2895600" y="175"/>
                  </a:cubicBezTo>
                  <a:cubicBezTo>
                    <a:pt x="3212253" y="6948"/>
                    <a:pt x="3439160" y="220308"/>
                    <a:pt x="3698240" y="233855"/>
                  </a:cubicBezTo>
                  <a:cubicBezTo>
                    <a:pt x="3957320" y="247402"/>
                    <a:pt x="4195344" y="95002"/>
                    <a:pt x="4450080" y="81455"/>
                  </a:cubicBezTo>
                  <a:cubicBezTo>
                    <a:pt x="4704816" y="67908"/>
                    <a:pt x="5084415" y="-30305"/>
                    <a:pt x="5226655" y="152575"/>
                  </a:cubicBezTo>
                  <a:cubicBezTo>
                    <a:pt x="5368895" y="335455"/>
                    <a:pt x="5513493" y="137335"/>
                    <a:pt x="5547360" y="142415"/>
                  </a:cubicBezTo>
                  <a:cubicBezTo>
                    <a:pt x="5581227" y="147495"/>
                    <a:pt x="5579533" y="144955"/>
                    <a:pt x="5577840" y="142415"/>
                  </a:cubicBezTo>
                </a:path>
              </a:pathLst>
            </a:custGeom>
            <a:noFill/>
            <a:ln w="57150">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CH" sz="1013"/>
            </a:p>
          </p:txBody>
        </p:sp>
      </p:grpSp>
      <p:sp>
        <p:nvSpPr>
          <p:cNvPr id="22" name="Flèche : bas 21">
            <a:extLst>
              <a:ext uri="{FF2B5EF4-FFF2-40B4-BE49-F238E27FC236}">
                <a16:creationId xmlns:a16="http://schemas.microsoft.com/office/drawing/2014/main" id="{ACC63010-41BE-1E3F-B257-CC013AD8093B}"/>
              </a:ext>
            </a:extLst>
          </p:cNvPr>
          <p:cNvSpPr/>
          <p:nvPr/>
        </p:nvSpPr>
        <p:spPr>
          <a:xfrm rot="2823877">
            <a:off x="6357395" y="1945142"/>
            <a:ext cx="312420" cy="3695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sz="1013"/>
          </a:p>
        </p:txBody>
      </p:sp>
      <p:sp>
        <p:nvSpPr>
          <p:cNvPr id="23" name="ZoneTexte 22">
            <a:extLst>
              <a:ext uri="{FF2B5EF4-FFF2-40B4-BE49-F238E27FC236}">
                <a16:creationId xmlns:a16="http://schemas.microsoft.com/office/drawing/2014/main" id="{952292E0-9B18-2BD9-FF51-7B2A610FDDF5}"/>
              </a:ext>
            </a:extLst>
          </p:cNvPr>
          <p:cNvSpPr txBox="1"/>
          <p:nvPr/>
        </p:nvSpPr>
        <p:spPr>
          <a:xfrm rot="19023877">
            <a:off x="6222900" y="1726679"/>
            <a:ext cx="336952" cy="248209"/>
          </a:xfrm>
          <a:prstGeom prst="rect">
            <a:avLst/>
          </a:prstGeom>
          <a:noFill/>
        </p:spPr>
        <p:txBody>
          <a:bodyPr wrap="none" rtlCol="0">
            <a:spAutoFit/>
          </a:bodyPr>
          <a:lstStyle/>
          <a:p>
            <a:r>
              <a:rPr lang="el-GR" sz="1013" dirty="0"/>
              <a:t>σ</a:t>
            </a:r>
            <a:r>
              <a:rPr lang="fr-FR" sz="1013" dirty="0"/>
              <a:t>1</a:t>
            </a:r>
            <a:endParaRPr lang="fr-CH" sz="1013" dirty="0"/>
          </a:p>
        </p:txBody>
      </p:sp>
      <p:sp>
        <p:nvSpPr>
          <p:cNvPr id="24" name="Flèche : bas 23">
            <a:extLst>
              <a:ext uri="{FF2B5EF4-FFF2-40B4-BE49-F238E27FC236}">
                <a16:creationId xmlns:a16="http://schemas.microsoft.com/office/drawing/2014/main" id="{48721531-2B2B-BE9D-2E50-D78A23E1FFBE}"/>
              </a:ext>
            </a:extLst>
          </p:cNvPr>
          <p:cNvSpPr/>
          <p:nvPr/>
        </p:nvSpPr>
        <p:spPr>
          <a:xfrm rot="19778221">
            <a:off x="5410335" y="1889691"/>
            <a:ext cx="312420" cy="36957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CH" sz="1013"/>
          </a:p>
        </p:txBody>
      </p:sp>
      <p:sp>
        <p:nvSpPr>
          <p:cNvPr id="25" name="ZoneTexte 24">
            <a:extLst>
              <a:ext uri="{FF2B5EF4-FFF2-40B4-BE49-F238E27FC236}">
                <a16:creationId xmlns:a16="http://schemas.microsoft.com/office/drawing/2014/main" id="{EB1468E9-26EC-ED19-EA0D-AEFF3D6C9B23}"/>
              </a:ext>
            </a:extLst>
          </p:cNvPr>
          <p:cNvSpPr txBox="1"/>
          <p:nvPr/>
        </p:nvSpPr>
        <p:spPr>
          <a:xfrm>
            <a:off x="5329046" y="1564996"/>
            <a:ext cx="336952" cy="248209"/>
          </a:xfrm>
          <a:prstGeom prst="rect">
            <a:avLst/>
          </a:prstGeom>
          <a:noFill/>
        </p:spPr>
        <p:txBody>
          <a:bodyPr wrap="none" rtlCol="0">
            <a:spAutoFit/>
          </a:bodyPr>
          <a:lstStyle/>
          <a:p>
            <a:r>
              <a:rPr lang="el-GR" sz="1013" dirty="0"/>
              <a:t>σ</a:t>
            </a:r>
            <a:r>
              <a:rPr lang="fr-FR" sz="1013" dirty="0"/>
              <a:t>3</a:t>
            </a:r>
            <a:endParaRPr lang="fr-CH" sz="1013" dirty="0"/>
          </a:p>
        </p:txBody>
      </p:sp>
      <p:sp>
        <p:nvSpPr>
          <p:cNvPr id="26" name="ZoneTexte 25">
            <a:extLst>
              <a:ext uri="{FF2B5EF4-FFF2-40B4-BE49-F238E27FC236}">
                <a16:creationId xmlns:a16="http://schemas.microsoft.com/office/drawing/2014/main" id="{8594B0F6-B088-FAA7-3E10-9E8AE0C41DEC}"/>
              </a:ext>
            </a:extLst>
          </p:cNvPr>
          <p:cNvSpPr txBox="1"/>
          <p:nvPr/>
        </p:nvSpPr>
        <p:spPr>
          <a:xfrm>
            <a:off x="6210516" y="2631663"/>
            <a:ext cx="535724" cy="248209"/>
          </a:xfrm>
          <a:prstGeom prst="rect">
            <a:avLst/>
          </a:prstGeom>
          <a:noFill/>
        </p:spPr>
        <p:txBody>
          <a:bodyPr wrap="none" rtlCol="0">
            <a:spAutoFit/>
          </a:bodyPr>
          <a:lstStyle/>
          <a:p>
            <a:r>
              <a:rPr lang="fr-FR" sz="1013" dirty="0"/>
              <a:t>P&lt; </a:t>
            </a:r>
            <a:r>
              <a:rPr lang="el-GR" sz="1013" dirty="0"/>
              <a:t>σ</a:t>
            </a:r>
            <a:r>
              <a:rPr lang="fr-FR" sz="1013" dirty="0"/>
              <a:t>3</a:t>
            </a:r>
            <a:endParaRPr lang="fr-CH" sz="1013" dirty="0"/>
          </a:p>
        </p:txBody>
      </p:sp>
      <p:sp>
        <p:nvSpPr>
          <p:cNvPr id="27" name="ZoneTexte 26">
            <a:extLst>
              <a:ext uri="{FF2B5EF4-FFF2-40B4-BE49-F238E27FC236}">
                <a16:creationId xmlns:a16="http://schemas.microsoft.com/office/drawing/2014/main" id="{F149691F-5FC7-1E8C-145C-1C3977AAAFC1}"/>
              </a:ext>
            </a:extLst>
          </p:cNvPr>
          <p:cNvSpPr txBox="1"/>
          <p:nvPr/>
        </p:nvSpPr>
        <p:spPr>
          <a:xfrm>
            <a:off x="1078587" y="3275978"/>
            <a:ext cx="2161169" cy="248209"/>
          </a:xfrm>
          <a:prstGeom prst="rect">
            <a:avLst/>
          </a:prstGeom>
          <a:noFill/>
        </p:spPr>
        <p:txBody>
          <a:bodyPr wrap="none" rtlCol="0">
            <a:spAutoFit/>
          </a:bodyPr>
          <a:lstStyle/>
          <a:p>
            <a:r>
              <a:rPr lang="fr-FR" sz="1013" dirty="0" err="1"/>
              <a:t>Hydraulic</a:t>
            </a:r>
            <a:r>
              <a:rPr lang="fr-FR" sz="1013" dirty="0"/>
              <a:t> fractures: Mode I cracks</a:t>
            </a:r>
            <a:endParaRPr lang="fr-CH" sz="1013" dirty="0"/>
          </a:p>
        </p:txBody>
      </p:sp>
      <p:sp>
        <p:nvSpPr>
          <p:cNvPr id="28" name="ZoneTexte 27">
            <a:extLst>
              <a:ext uri="{FF2B5EF4-FFF2-40B4-BE49-F238E27FC236}">
                <a16:creationId xmlns:a16="http://schemas.microsoft.com/office/drawing/2014/main" id="{A8CB77ED-3083-9A11-91B4-1459309E4B2C}"/>
              </a:ext>
            </a:extLst>
          </p:cNvPr>
          <p:cNvSpPr txBox="1"/>
          <p:nvPr/>
        </p:nvSpPr>
        <p:spPr>
          <a:xfrm>
            <a:off x="4809130" y="3296054"/>
            <a:ext cx="1895071" cy="248209"/>
          </a:xfrm>
          <a:prstGeom prst="rect">
            <a:avLst/>
          </a:prstGeom>
          <a:noFill/>
        </p:spPr>
        <p:txBody>
          <a:bodyPr wrap="none" rtlCol="0">
            <a:spAutoFit/>
          </a:bodyPr>
          <a:lstStyle/>
          <a:p>
            <a:r>
              <a:rPr lang="fr-FR" sz="1013" dirty="0" err="1"/>
              <a:t>Fluid</a:t>
            </a:r>
            <a:r>
              <a:rPr lang="fr-FR" sz="1013" dirty="0"/>
              <a:t> </a:t>
            </a:r>
            <a:r>
              <a:rPr lang="fr-FR" sz="1013" dirty="0" err="1"/>
              <a:t>driven</a:t>
            </a:r>
            <a:r>
              <a:rPr lang="fr-FR" sz="1013" dirty="0"/>
              <a:t> </a:t>
            </a:r>
            <a:r>
              <a:rPr lang="fr-FR" sz="1013" dirty="0" err="1"/>
              <a:t>frictional</a:t>
            </a:r>
            <a:r>
              <a:rPr lang="fr-FR" sz="1013" dirty="0"/>
              <a:t> ruptures</a:t>
            </a:r>
            <a:endParaRPr lang="fr-CH" sz="1013" dirty="0"/>
          </a:p>
        </p:txBody>
      </p:sp>
      <p:sp>
        <p:nvSpPr>
          <p:cNvPr id="7" name="ZoneTexte 6">
            <a:extLst>
              <a:ext uri="{FF2B5EF4-FFF2-40B4-BE49-F238E27FC236}">
                <a16:creationId xmlns:a16="http://schemas.microsoft.com/office/drawing/2014/main" id="{C68EFF0B-0664-FA5F-703F-F5B7874CA257}"/>
              </a:ext>
            </a:extLst>
          </p:cNvPr>
          <p:cNvSpPr txBox="1"/>
          <p:nvPr/>
        </p:nvSpPr>
        <p:spPr>
          <a:xfrm>
            <a:off x="8767580" y="4763942"/>
            <a:ext cx="328936" cy="248209"/>
          </a:xfrm>
          <a:prstGeom prst="rect">
            <a:avLst/>
          </a:prstGeom>
          <a:noFill/>
        </p:spPr>
        <p:txBody>
          <a:bodyPr wrap="none" rtlCol="0">
            <a:spAutoFit/>
          </a:bodyPr>
          <a:lstStyle/>
          <a:p>
            <a:r>
              <a:rPr lang="fr-FR" sz="1013" dirty="0"/>
              <a:t>25</a:t>
            </a:r>
            <a:endParaRPr lang="fr-CH" sz="1013" dirty="0"/>
          </a:p>
        </p:txBody>
      </p:sp>
    </p:spTree>
    <p:extLst>
      <p:ext uri="{BB962C8B-B14F-4D97-AF65-F5344CB8AC3E}">
        <p14:creationId xmlns:p14="http://schemas.microsoft.com/office/powerpoint/2010/main" val="423291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673AA9-9CE2-6E26-46FC-8533F29DA333}"/>
              </a:ext>
            </a:extLst>
          </p:cNvPr>
          <p:cNvPicPr>
            <a:picLocks noChangeAspect="1"/>
          </p:cNvPicPr>
          <p:nvPr/>
        </p:nvPicPr>
        <p:blipFill>
          <a:blip r:embed="rId2"/>
          <a:stretch>
            <a:fillRect/>
          </a:stretch>
        </p:blipFill>
        <p:spPr>
          <a:xfrm>
            <a:off x="1123949" y="249867"/>
            <a:ext cx="6410325" cy="4443135"/>
          </a:xfrm>
          <a:prstGeom prst="rect">
            <a:avLst/>
          </a:prstGeom>
        </p:spPr>
      </p:pic>
    </p:spTree>
    <p:extLst>
      <p:ext uri="{BB962C8B-B14F-4D97-AF65-F5344CB8AC3E}">
        <p14:creationId xmlns:p14="http://schemas.microsoft.com/office/powerpoint/2010/main" val="150125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8E5F220-79D6-8AC7-6C02-DBE116EC0E41}"/>
              </a:ext>
            </a:extLst>
          </p:cNvPr>
          <p:cNvSpPr>
            <a:spLocks noGrp="1" noChangeArrowheads="1"/>
          </p:cNvSpPr>
          <p:nvPr>
            <p:ph type="title" idx="4294967295"/>
          </p:nvPr>
        </p:nvSpPr>
        <p:spPr>
          <a:xfrm>
            <a:off x="0" y="149225"/>
            <a:ext cx="6858000" cy="657225"/>
          </a:xfrm>
        </p:spPr>
        <p:txBody>
          <a:bodyPr>
            <a:normAutofit fontScale="90000"/>
          </a:bodyPr>
          <a:lstStyle/>
          <a:p>
            <a:pPr algn="ctr"/>
            <a:r>
              <a:rPr lang="en-GB" altLang="fr-FR" sz="2400" kern="1200" dirty="0">
                <a:latin typeface="+mn-lt"/>
                <a:ea typeface="+mn-ea"/>
                <a:cs typeface="+mn-cs"/>
              </a:rPr>
              <a:t>Seawater properties and “supercritical” regime</a:t>
            </a:r>
            <a:br>
              <a:rPr lang="en-GB" altLang="fr-FR" sz="2400" kern="1200" dirty="0">
                <a:latin typeface="+mn-lt"/>
                <a:ea typeface="+mn-ea"/>
                <a:cs typeface="+mn-cs"/>
              </a:rPr>
            </a:br>
            <a:r>
              <a:rPr lang="en-GB" altLang="fr-FR" sz="2400" kern="1200" dirty="0">
                <a:latin typeface="+mn-lt"/>
                <a:ea typeface="+mn-ea"/>
                <a:cs typeface="+mn-cs"/>
              </a:rPr>
              <a:t>(variations at the triple point, close to 380°C) </a:t>
            </a:r>
          </a:p>
        </p:txBody>
      </p:sp>
      <p:sp>
        <p:nvSpPr>
          <p:cNvPr id="22531" name="Rectangle 3">
            <a:extLst>
              <a:ext uri="{FF2B5EF4-FFF2-40B4-BE49-F238E27FC236}">
                <a16:creationId xmlns:a16="http://schemas.microsoft.com/office/drawing/2014/main" id="{1B44A13A-F574-F853-E85A-1880F1CCEAA8}"/>
              </a:ext>
            </a:extLst>
          </p:cNvPr>
          <p:cNvSpPr>
            <a:spLocks noGrp="1" noChangeArrowheads="1"/>
          </p:cNvSpPr>
          <p:nvPr>
            <p:ph type="body" sz="half" idx="4294967295"/>
          </p:nvPr>
        </p:nvSpPr>
        <p:spPr>
          <a:xfrm>
            <a:off x="0" y="1751013"/>
            <a:ext cx="3114675" cy="1771650"/>
          </a:xfrm>
          <a:noFill/>
          <a:ln/>
        </p:spPr>
        <p:txBody>
          <a:bodyPr vert="horz" lIns="69056" tIns="34529" rIns="69056" bIns="34529" rtlCol="0">
            <a:normAutofit/>
          </a:bodyPr>
          <a:lstStyle/>
          <a:p>
            <a:pPr marL="214313" indent="-214313">
              <a:buClr>
                <a:srgbClr val="FF0000"/>
              </a:buClr>
              <a:buSzPct val="95000"/>
            </a:pPr>
            <a:r>
              <a:rPr lang="en-GB" altLang="fr-FR" dirty="0">
                <a:latin typeface="+mn-lt"/>
                <a:cs typeface="+mn-cs"/>
              </a:rPr>
              <a:t>Viscosity (pink)</a:t>
            </a:r>
          </a:p>
          <a:p>
            <a:pPr marL="214313" indent="-214313">
              <a:buClr>
                <a:srgbClr val="FF0000"/>
              </a:buClr>
              <a:buSzPct val="95000"/>
            </a:pPr>
            <a:r>
              <a:rPr lang="en-GB" altLang="fr-FR" dirty="0">
                <a:latin typeface="+mn-lt"/>
                <a:cs typeface="+mn-cs"/>
              </a:rPr>
              <a:t>Incompressibility (green)</a:t>
            </a:r>
            <a:endParaRPr lang="en-US" altLang="fr-FR" dirty="0">
              <a:latin typeface="+mn-lt"/>
              <a:cs typeface="+mn-cs"/>
            </a:endParaRPr>
          </a:p>
          <a:p>
            <a:pPr marL="214313" indent="-214313">
              <a:buClr>
                <a:srgbClr val="FF0000"/>
              </a:buClr>
              <a:buSzPct val="95000"/>
            </a:pPr>
            <a:r>
              <a:rPr lang="en-US" altLang="fr-FR" dirty="0">
                <a:latin typeface="+mn-lt"/>
                <a:cs typeface="+mn-cs"/>
              </a:rPr>
              <a:t>Density (blue)</a:t>
            </a:r>
          </a:p>
          <a:p>
            <a:pPr marL="214313" indent="-214313">
              <a:buClr>
                <a:srgbClr val="FF0000"/>
              </a:buClr>
              <a:buSzPct val="95000"/>
            </a:pPr>
            <a:r>
              <a:rPr lang="en-GB" altLang="fr-FR" dirty="0">
                <a:latin typeface="+mn-lt"/>
                <a:cs typeface="+mn-cs"/>
              </a:rPr>
              <a:t>Enthalpy (yellow)</a:t>
            </a:r>
          </a:p>
          <a:p>
            <a:pPr marL="214313" indent="-214313">
              <a:buClr>
                <a:srgbClr val="FF0000"/>
              </a:buClr>
              <a:buSzPct val="95000"/>
            </a:pPr>
            <a:r>
              <a:rPr lang="en-GB" altLang="fr-FR" dirty="0">
                <a:latin typeface="+mn-lt"/>
                <a:cs typeface="+mn-cs"/>
              </a:rPr>
              <a:t>Specific heat (black) </a:t>
            </a:r>
          </a:p>
        </p:txBody>
      </p:sp>
      <p:grpSp>
        <p:nvGrpSpPr>
          <p:cNvPr id="22532" name="Group 4">
            <a:extLst>
              <a:ext uri="{FF2B5EF4-FFF2-40B4-BE49-F238E27FC236}">
                <a16:creationId xmlns:a16="http://schemas.microsoft.com/office/drawing/2014/main" id="{6A5B7B6E-6AC2-CA56-2A5F-62A2DBD00411}"/>
              </a:ext>
            </a:extLst>
          </p:cNvPr>
          <p:cNvGrpSpPr>
            <a:grpSpLocks/>
          </p:cNvGrpSpPr>
          <p:nvPr/>
        </p:nvGrpSpPr>
        <p:grpSpPr bwMode="auto">
          <a:xfrm>
            <a:off x="4686300" y="1593057"/>
            <a:ext cx="3028950" cy="2964657"/>
            <a:chOff x="2976" y="1104"/>
            <a:chExt cx="2544" cy="2490"/>
          </a:xfrm>
        </p:grpSpPr>
        <p:pic>
          <p:nvPicPr>
            <p:cNvPr id="22533" name="Picture 5">
              <a:extLst>
                <a:ext uri="{FF2B5EF4-FFF2-40B4-BE49-F238E27FC236}">
                  <a16:creationId xmlns:a16="http://schemas.microsoft.com/office/drawing/2014/main" id="{CDB8DF66-2DBF-141A-6DB5-F64FEC2FE9F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1104"/>
              <a:ext cx="2528" cy="236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a:extLst>
                <a:ext uri="{FF2B5EF4-FFF2-40B4-BE49-F238E27FC236}">
                  <a16:creationId xmlns:a16="http://schemas.microsoft.com/office/drawing/2014/main" id="{EEE94A8D-C832-51B8-8F5F-EC5C275E92B6}"/>
                </a:ext>
              </a:extLst>
            </p:cNvPr>
            <p:cNvSpPr>
              <a:spLocks noChangeArrowheads="1"/>
            </p:cNvSpPr>
            <p:nvPr/>
          </p:nvSpPr>
          <p:spPr bwMode="auto">
            <a:xfrm>
              <a:off x="2976" y="1104"/>
              <a:ext cx="1056" cy="25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spcBef>
                  <a:spcPct val="50000"/>
                </a:spcBef>
              </a:pPr>
              <a:r>
                <a:rPr lang="en-GB" altLang="fr-FR" sz="1013">
                  <a:latin typeface="Times New Roman" panose="02020603050405020304" pitchFamily="18" charset="0"/>
                </a:rPr>
                <a:t>P</a:t>
              </a:r>
              <a:r>
                <a:rPr lang="en-GB" altLang="fr-FR" sz="750">
                  <a:latin typeface="Times New Roman" panose="02020603050405020304" pitchFamily="18" charset="0"/>
                </a:rPr>
                <a:t> </a:t>
              </a:r>
              <a:r>
                <a:rPr lang="en-GB" altLang="fr-FR" sz="1013">
                  <a:latin typeface="Times New Roman" panose="02020603050405020304" pitchFamily="18" charset="0"/>
                </a:rPr>
                <a:t>=</a:t>
              </a:r>
              <a:r>
                <a:rPr lang="en-GB" altLang="fr-FR" sz="750">
                  <a:latin typeface="Times New Roman" panose="02020603050405020304" pitchFamily="18" charset="0"/>
                </a:rPr>
                <a:t> </a:t>
              </a:r>
              <a:r>
                <a:rPr lang="en-GB" altLang="fr-FR" sz="1013">
                  <a:latin typeface="Times New Roman" panose="02020603050405020304" pitchFamily="18" charset="0"/>
                </a:rPr>
                <a:t>23.5</a:t>
              </a:r>
              <a:r>
                <a:rPr lang="en-GB" altLang="fr-FR" sz="750">
                  <a:latin typeface="Times New Roman" panose="02020603050405020304" pitchFamily="18" charset="0"/>
                </a:rPr>
                <a:t> </a:t>
              </a:r>
              <a:r>
                <a:rPr lang="en-GB" altLang="fr-FR" sz="1500">
                  <a:latin typeface="Times New Roman" panose="02020603050405020304" pitchFamily="18" charset="0"/>
                </a:rPr>
                <a:t>MPa</a:t>
              </a:r>
            </a:p>
          </p:txBody>
        </p:sp>
        <p:sp>
          <p:nvSpPr>
            <p:cNvPr id="22535" name="Rectangle 7">
              <a:extLst>
                <a:ext uri="{FF2B5EF4-FFF2-40B4-BE49-F238E27FC236}">
                  <a16:creationId xmlns:a16="http://schemas.microsoft.com/office/drawing/2014/main" id="{4D176D3F-CF2D-7770-D9AF-30978546081D}"/>
                </a:ext>
              </a:extLst>
            </p:cNvPr>
            <p:cNvSpPr>
              <a:spLocks noChangeArrowheads="1"/>
            </p:cNvSpPr>
            <p:nvPr/>
          </p:nvSpPr>
          <p:spPr bwMode="auto">
            <a:xfrm>
              <a:off x="2976" y="3264"/>
              <a:ext cx="2544" cy="33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r>
                <a:rPr lang="en-GB" altLang="fr-FR" sz="1013">
                  <a:latin typeface="Times New Roman" panose="02020603050405020304" pitchFamily="18" charset="0"/>
                </a:rPr>
                <a:t>      </a:t>
              </a:r>
              <a:r>
                <a:rPr lang="en-GB" altLang="fr-FR" sz="2100" baseline="30000">
                  <a:latin typeface="Times New Roman" panose="02020603050405020304" pitchFamily="18" charset="0"/>
                </a:rPr>
                <a:t>300</a:t>
              </a:r>
              <a:r>
                <a:rPr lang="en-GB" altLang="fr-FR" sz="1013">
                  <a:latin typeface="Times New Roman" panose="02020603050405020304" pitchFamily="18" charset="0"/>
                </a:rPr>
                <a:t>        T</a:t>
              </a:r>
              <a:r>
                <a:rPr lang="en-GB" altLang="fr-FR" sz="1013" baseline="-25000">
                  <a:latin typeface="Times New Roman" panose="02020603050405020304" pitchFamily="18" charset="0"/>
                </a:rPr>
                <a:t>pc</a:t>
              </a:r>
              <a:r>
                <a:rPr lang="en-GB" altLang="fr-FR" sz="2100" baseline="30000">
                  <a:latin typeface="Times New Roman" panose="02020603050405020304" pitchFamily="18" charset="0"/>
                </a:rPr>
                <a:t>400 </a:t>
              </a:r>
              <a:r>
                <a:rPr lang="en-GB" altLang="fr-FR" sz="1013" baseline="-25000">
                  <a:latin typeface="Times New Roman" panose="02020603050405020304" pitchFamily="18" charset="0"/>
                </a:rPr>
                <a:t>               </a:t>
              </a:r>
              <a:r>
                <a:rPr lang="en-GB" altLang="fr-FR" sz="2100" baseline="30000">
                  <a:latin typeface="Times New Roman" panose="02020603050405020304" pitchFamily="18" charset="0"/>
                </a:rPr>
                <a:t>500</a:t>
              </a:r>
              <a:endParaRPr lang="en-GB" altLang="fr-FR" sz="1013">
                <a:latin typeface="Times New Roman" panose="02020603050405020304" pitchFamily="18" charset="0"/>
              </a:endParaRPr>
            </a:p>
          </p:txBody>
        </p:sp>
      </p:grpSp>
      <p:sp>
        <p:nvSpPr>
          <p:cNvPr id="22536" name="Text Box 8">
            <a:extLst>
              <a:ext uri="{FF2B5EF4-FFF2-40B4-BE49-F238E27FC236}">
                <a16:creationId xmlns:a16="http://schemas.microsoft.com/office/drawing/2014/main" id="{755B1605-AEF1-F328-B695-587A94C56FDB}"/>
              </a:ext>
            </a:extLst>
          </p:cNvPr>
          <p:cNvSpPr txBox="1">
            <a:spLocks noChangeArrowheads="1"/>
          </p:cNvSpPr>
          <p:nvPr/>
        </p:nvSpPr>
        <p:spPr bwMode="auto">
          <a:xfrm>
            <a:off x="6115050" y="2788444"/>
            <a:ext cx="1599010" cy="29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spcBef>
                <a:spcPct val="50000"/>
              </a:spcBef>
            </a:pPr>
            <a:endParaRPr lang="fr-FR" altLang="fr-FR" sz="150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9.9|11.4|5.7"/>
</p:tagLst>
</file>

<file path=ppt/tags/tag2.xml><?xml version="1.0" encoding="utf-8"?>
<p:tagLst xmlns:a="http://schemas.openxmlformats.org/drawingml/2006/main" xmlns:r="http://schemas.openxmlformats.org/officeDocument/2006/relationships" xmlns:p="http://schemas.openxmlformats.org/presentationml/2006/main">
  <p:tag name="TIMING" val="|0|0.5|0.1|0.1"/>
</p:tagLst>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themeOverride>
</file>

<file path=docProps/app.xml><?xml version="1.0" encoding="utf-8"?>
<Properties xmlns="http://schemas.openxmlformats.org/officeDocument/2006/extended-properties" xmlns:vt="http://schemas.openxmlformats.org/officeDocument/2006/docPropsVTypes">
  <Template/>
  <TotalTime>1650</TotalTime>
  <Words>4477</Words>
  <Application>Microsoft Office PowerPoint</Application>
  <PresentationFormat>Affichage à l'écran (16:9)</PresentationFormat>
  <Paragraphs>851</Paragraphs>
  <Slides>74</Slides>
  <Notes>44</Notes>
  <HiddenSlides>0</HiddenSlides>
  <MMClips>0</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2</vt:i4>
      </vt:variant>
      <vt:variant>
        <vt:lpstr>Titres des diapositives</vt:lpstr>
      </vt:variant>
      <vt:variant>
        <vt:i4>74</vt:i4>
      </vt:variant>
    </vt:vector>
  </HeadingPairs>
  <TitlesOfParts>
    <vt:vector size="90" baseType="lpstr">
      <vt:lpstr>Arial</vt:lpstr>
      <vt:lpstr>Arial Bold</vt:lpstr>
      <vt:lpstr>Arial Narrow</vt:lpstr>
      <vt:lpstr>Calibri</vt:lpstr>
      <vt:lpstr>Cambria Math</vt:lpstr>
      <vt:lpstr>Franklin Gothic Demi Cond</vt:lpstr>
      <vt:lpstr>Helvetica Neue Light</vt:lpstr>
      <vt:lpstr>Inter Var</vt:lpstr>
      <vt:lpstr>Perpetua</vt:lpstr>
      <vt:lpstr>Symbol</vt:lpstr>
      <vt:lpstr>SymbolMT</vt:lpstr>
      <vt:lpstr>Times New Roman</vt:lpstr>
      <vt:lpstr>Wingdings</vt:lpstr>
      <vt:lpstr>Thème Office</vt:lpstr>
      <vt:lpstr>Picture</vt:lpstr>
      <vt:lpstr>Drawing</vt:lpstr>
      <vt:lpstr>Supercritical Geothermal Energy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Seawater properties and “supercritical” regime (variations at the triple point, close to 380°C) </vt:lpstr>
      <vt:lpstr>Présentation PowerPoint</vt:lpstr>
      <vt:lpstr>Présentation PowerPoint</vt:lpstr>
      <vt:lpstr>Example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Starting sample.</vt:lpstr>
      <vt:lpstr>GB sample.</vt:lpstr>
      <vt:lpstr>GFB sample.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Brittle behavior : friction law. </vt:lpstr>
      <vt:lpstr>Ductile behavior : exponential law.</vt:lpstr>
      <vt:lpstr>Previous studies comparisons.</vt:lpstr>
      <vt:lpstr>Ductile behavior : exponential law.</vt:lpstr>
      <vt:lpstr>Geological scale extrapolation.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EPFL</dc:title>
  <dc:creator>Utilisateur Microsoft Office</dc:creator>
  <cp:lastModifiedBy>Marie Violay</cp:lastModifiedBy>
  <cp:revision>143</cp:revision>
  <dcterms:created xsi:type="dcterms:W3CDTF">2019-04-02T06:24:35Z</dcterms:created>
  <dcterms:modified xsi:type="dcterms:W3CDTF">2024-12-03T08:32:38Z</dcterms:modified>
</cp:coreProperties>
</file>